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notesSlides/notesSlide29.xml" ContentType="application/vnd.openxmlformats-officedocument.presentationml.notesSlide+xml"/>
  <Override PartName="/ppt/charts/chart11.xml" ContentType="application/vnd.openxmlformats-officedocument.drawingml.chart+xml"/>
  <Override PartName="/ppt/notesSlides/notesSlide30.xml" ContentType="application/vnd.openxmlformats-officedocument.presentationml.notesSlide+xml"/>
  <Override PartName="/ppt/charts/chart12.xml" ContentType="application/vnd.openxmlformats-officedocument.drawingml.chart+xml"/>
  <Override PartName="/ppt/notesSlides/notesSlide31.xml" ContentType="application/vnd.openxmlformats-officedocument.presentationml.notesSlide+xml"/>
  <Override PartName="/ppt/charts/chart13.xml" ContentType="application/vnd.openxmlformats-officedocument.drawingml.chart+xml"/>
  <Override PartName="/ppt/notesSlides/notesSlide32.xml" ContentType="application/vnd.openxmlformats-officedocument.presentationml.notesSlide+xml"/>
  <Override PartName="/ppt/charts/chart14.xml" ContentType="application/vnd.openxmlformats-officedocument.drawingml.chart+xml"/>
  <Override PartName="/ppt/notesSlides/notesSlide33.xml" ContentType="application/vnd.openxmlformats-officedocument.presentationml.notesSlide+xml"/>
  <Override PartName="/ppt/charts/chart15.xml" ContentType="application/vnd.openxmlformats-officedocument.drawingml.chart+xml"/>
  <Override PartName="/ppt/notesSlides/notesSlide34.xml" ContentType="application/vnd.openxmlformats-officedocument.presentationml.notesSlide+xml"/>
  <Override PartName="/ppt/charts/chart16.xml" ContentType="application/vnd.openxmlformats-officedocument.drawingml.chart+xml"/>
  <Override PartName="/ppt/notesSlides/notesSlide35.xml" ContentType="application/vnd.openxmlformats-officedocument.presentationml.notesSlide+xml"/>
  <Override PartName="/ppt/charts/chart17.xml" ContentType="application/vnd.openxmlformats-officedocument.drawingml.chart+xml"/>
  <Override PartName="/ppt/notesSlides/notesSlide36.xml" ContentType="application/vnd.openxmlformats-officedocument.presentationml.notesSlide+xml"/>
  <Override PartName="/ppt/charts/chart18.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9.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0.xml" ContentType="application/vnd.openxmlformats-officedocument.drawingml.chart+xml"/>
  <Override PartName="/ppt/notesSlides/notesSlide43.xml" ContentType="application/vnd.openxmlformats-officedocument.presentationml.notesSlide+xml"/>
  <Override PartName="/ppt/charts/chart21.xml" ContentType="application/vnd.openxmlformats-officedocument.drawingml.chart+xml"/>
  <Override PartName="/ppt/notesSlides/notesSlide44.xml" ContentType="application/vnd.openxmlformats-officedocument.presentationml.notesSlide+xml"/>
  <Override PartName="/ppt/charts/chart22.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3.xml" ContentType="application/vnd.openxmlformats-officedocument.drawingml.chart+xml"/>
  <Override PartName="/ppt/drawings/drawing3.xml" ContentType="application/vnd.openxmlformats-officedocument.drawingml.chartshapes+xml"/>
  <Override PartName="/ppt/charts/chart24.xml" ContentType="application/vnd.openxmlformats-officedocument.drawingml.chart+xml"/>
  <Override PartName="/ppt/drawings/drawing4.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5.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26.xml" ContentType="application/vnd.openxmlformats-officedocument.drawingml.chart+xml"/>
  <Override PartName="/ppt/notesSlides/notesSlide64.xml" ContentType="application/vnd.openxmlformats-officedocument.presentationml.notesSlide+xml"/>
  <Override PartName="/ppt/charts/chart27.xml" ContentType="application/vnd.openxmlformats-officedocument.drawingml.chart+xml"/>
  <Override PartName="/ppt/notesSlides/notesSlide65.xml" ContentType="application/vnd.openxmlformats-officedocument.presentationml.notesSlide+xml"/>
  <Override PartName="/ppt/charts/chart28.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9.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30.xml" ContentType="application/vnd.openxmlformats-officedocument.drawingml.chart+xml"/>
  <Override PartName="/ppt/notesSlides/notesSlide73.xml" ContentType="application/vnd.openxmlformats-officedocument.presentationml.notesSlide+xml"/>
  <Override PartName="/ppt/charts/chart31.xml" ContentType="application/vnd.openxmlformats-officedocument.drawingml.chart+xml"/>
  <Override PartName="/ppt/notesSlides/notesSlide74.xml" ContentType="application/vnd.openxmlformats-officedocument.presentationml.notesSlide+xml"/>
  <Override PartName="/ppt/charts/chart32.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33.xml" ContentType="application/vnd.openxmlformats-officedocument.drawingml.chart+xml"/>
  <Override PartName="/ppt/notesSlides/notesSlide77.xml" ContentType="application/vnd.openxmlformats-officedocument.presentationml.notesSlide+xml"/>
  <Override PartName="/ppt/charts/chart34.xml" ContentType="application/vnd.openxmlformats-officedocument.drawingml.chart+xml"/>
  <Override PartName="/ppt/notesSlides/notesSlide78.xml" ContentType="application/vnd.openxmlformats-officedocument.presentationml.notesSlide+xml"/>
  <Override PartName="/ppt/charts/chart35.xml" ContentType="application/vnd.openxmlformats-officedocument.drawingml.chart+xml"/>
  <Override PartName="/ppt/notesSlides/notesSlide79.xml" ContentType="application/vnd.openxmlformats-officedocument.presentationml.notesSlide+xml"/>
  <Override PartName="/ppt/charts/chart36.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37.xml" ContentType="application/vnd.openxmlformats-officedocument.drawingml.chart+xml"/>
  <Override PartName="/ppt/notesSlides/notesSlide84.xml" ContentType="application/vnd.openxmlformats-officedocument.presentationml.notesSlide+xml"/>
  <Override PartName="/ppt/charts/chart38.xml" ContentType="application/vnd.openxmlformats-officedocument.drawingml.chart+xml"/>
  <Override PartName="/ppt/notesSlides/notesSlide85.xml" ContentType="application/vnd.openxmlformats-officedocument.presentationml.notesSlide+xml"/>
  <Override PartName="/ppt/charts/chart39.xml" ContentType="application/vnd.openxmlformats-officedocument.drawingml.chart+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40.xml" ContentType="application/vnd.openxmlformats-officedocument.drawingml.chart+xml"/>
  <Override PartName="/ppt/notesSlides/notesSlide89.xml" ContentType="application/vnd.openxmlformats-officedocument.presentationml.notesSlide+xml"/>
  <Override PartName="/ppt/charts/chart41.xml" ContentType="application/vnd.openxmlformats-officedocument.drawingml.chart+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93.xml" ContentType="application/vnd.openxmlformats-officedocument.presentationml.notesSlide+xml"/>
  <Override PartName="/ppt/charts/chart45.xml" ContentType="application/vnd.openxmlformats-officedocument.drawingml.chart+xml"/>
  <Override PartName="/ppt/notesSlides/notesSlide94.xml" ContentType="application/vnd.openxmlformats-officedocument.presentationml.notesSlide+xml"/>
  <Override PartName="/ppt/charts/chart46.xml" ContentType="application/vnd.openxmlformats-officedocument.drawingml.chart+xml"/>
  <Override PartName="/ppt/drawings/drawing5.xml" ContentType="application/vnd.openxmlformats-officedocument.drawingml.chartshapes+xml"/>
  <Override PartName="/ppt/charts/chart47.xml" ContentType="application/vnd.openxmlformats-officedocument.drawingml.chart+xml"/>
  <Override PartName="/ppt/drawings/drawing6.xml" ContentType="application/vnd.openxmlformats-officedocument.drawingml.chartshape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48.xml" ContentType="application/vnd.openxmlformats-officedocument.drawingml.chart+xml"/>
  <Override PartName="/ppt/notesSlides/notesSlide98.xml" ContentType="application/vnd.openxmlformats-officedocument.presentationml.notesSlide+xml"/>
  <Override PartName="/ppt/charts/chart49.xml" ContentType="application/vnd.openxmlformats-officedocument.drawingml.chart+xml"/>
  <Override PartName="/ppt/notesSlides/notesSlide99.xml" ContentType="application/vnd.openxmlformats-officedocument.presentationml.notesSlide+xml"/>
  <Override PartName="/ppt/charts/chart50.xml" ContentType="application/vnd.openxmlformats-officedocument.drawingml.chart+xml"/>
  <Override PartName="/ppt/notesSlides/notesSlide100.xml" ContentType="application/vnd.openxmlformats-officedocument.presentationml.notesSlide+xml"/>
  <Override PartName="/ppt/charts/chart51.xml" ContentType="application/vnd.openxmlformats-officedocument.drawingml.chart+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52.xml" ContentType="application/vnd.openxmlformats-officedocument.drawingml.chart+xml"/>
  <Override PartName="/ppt/notesSlides/notesSlide106.xml" ContentType="application/vnd.openxmlformats-officedocument.presentationml.notesSlide+xml"/>
  <Override PartName="/ppt/charts/chart53.xml" ContentType="application/vnd.openxmlformats-officedocument.drawingml.chart+xml"/>
  <Override PartName="/ppt/notesSlides/notesSlide107.xml" ContentType="application/vnd.openxmlformats-officedocument.presentationml.notesSlide+xml"/>
  <Override PartName="/ppt/charts/chart54.xml" ContentType="application/vnd.openxmlformats-officedocument.drawingml.chart+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55.xml" ContentType="application/vnd.openxmlformats-officedocument.drawingml.chart+xml"/>
  <Override PartName="/ppt/notesSlides/notesSlide113.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114.xml" ContentType="application/vnd.openxmlformats-officedocument.presentationml.notesSlide+xml"/>
  <Override PartName="/ppt/charts/chart58.xml" ContentType="application/vnd.openxmlformats-officedocument.drawingml.chart+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127"/>
  </p:notesMasterIdLst>
  <p:handoutMasterIdLst>
    <p:handoutMasterId r:id="rId128"/>
  </p:handoutMasterIdLst>
  <p:sldIdLst>
    <p:sldId id="574" r:id="rId3"/>
    <p:sldId id="575" r:id="rId4"/>
    <p:sldId id="921" r:id="rId5"/>
    <p:sldId id="577" r:id="rId6"/>
    <p:sldId id="676" r:id="rId7"/>
    <p:sldId id="677" r:id="rId8"/>
    <p:sldId id="678" r:id="rId9"/>
    <p:sldId id="743" r:id="rId10"/>
    <p:sldId id="823" r:id="rId11"/>
    <p:sldId id="890" r:id="rId12"/>
    <p:sldId id="891" r:id="rId13"/>
    <p:sldId id="892" r:id="rId14"/>
    <p:sldId id="893" r:id="rId15"/>
    <p:sldId id="894" r:id="rId16"/>
    <p:sldId id="895" r:id="rId17"/>
    <p:sldId id="896" r:id="rId18"/>
    <p:sldId id="897" r:id="rId19"/>
    <p:sldId id="898" r:id="rId20"/>
    <p:sldId id="923" r:id="rId21"/>
    <p:sldId id="924" r:id="rId22"/>
    <p:sldId id="900" r:id="rId23"/>
    <p:sldId id="901" r:id="rId24"/>
    <p:sldId id="902" r:id="rId25"/>
    <p:sldId id="903" r:id="rId26"/>
    <p:sldId id="904" r:id="rId27"/>
    <p:sldId id="905" r:id="rId28"/>
    <p:sldId id="906" r:id="rId29"/>
    <p:sldId id="907" r:id="rId30"/>
    <p:sldId id="908" r:id="rId31"/>
    <p:sldId id="909" r:id="rId32"/>
    <p:sldId id="910" r:id="rId33"/>
    <p:sldId id="911" r:id="rId34"/>
    <p:sldId id="912" r:id="rId35"/>
    <p:sldId id="913" r:id="rId36"/>
    <p:sldId id="914" r:id="rId37"/>
    <p:sldId id="915" r:id="rId38"/>
    <p:sldId id="916" r:id="rId39"/>
    <p:sldId id="917" r:id="rId40"/>
    <p:sldId id="518" r:id="rId41"/>
    <p:sldId id="620" r:id="rId42"/>
    <p:sldId id="688" r:id="rId43"/>
    <p:sldId id="858" r:id="rId44"/>
    <p:sldId id="744" r:id="rId45"/>
    <p:sldId id="855" r:id="rId46"/>
    <p:sldId id="728" r:id="rId47"/>
    <p:sldId id="627" r:id="rId48"/>
    <p:sldId id="431" r:id="rId49"/>
    <p:sldId id="731" r:id="rId50"/>
    <p:sldId id="745" r:id="rId51"/>
    <p:sldId id="528" r:id="rId52"/>
    <p:sldId id="746" r:id="rId53"/>
    <p:sldId id="747" r:id="rId54"/>
    <p:sldId id="748" r:id="rId55"/>
    <p:sldId id="749" r:id="rId56"/>
    <p:sldId id="750" r:id="rId57"/>
    <p:sldId id="751" r:id="rId58"/>
    <p:sldId id="918" r:id="rId59"/>
    <p:sldId id="919" r:id="rId60"/>
    <p:sldId id="752" r:id="rId61"/>
    <p:sldId id="753" r:id="rId62"/>
    <p:sldId id="754" r:id="rId63"/>
    <p:sldId id="849" r:id="rId64"/>
    <p:sldId id="819" r:id="rId65"/>
    <p:sldId id="820" r:id="rId66"/>
    <p:sldId id="821" r:id="rId67"/>
    <p:sldId id="822" r:id="rId68"/>
    <p:sldId id="429" r:id="rId69"/>
    <p:sldId id="426" r:id="rId70"/>
    <p:sldId id="755" r:id="rId71"/>
    <p:sldId id="529" r:id="rId72"/>
    <p:sldId id="430" r:id="rId73"/>
    <p:sldId id="427" r:id="rId74"/>
    <p:sldId id="428" r:id="rId75"/>
    <p:sldId id="433" r:id="rId76"/>
    <p:sldId id="686" r:id="rId77"/>
    <p:sldId id="792" r:id="rId78"/>
    <p:sldId id="793" r:id="rId79"/>
    <p:sldId id="435" r:id="rId80"/>
    <p:sldId id="708" r:id="rId81"/>
    <p:sldId id="757" r:id="rId82"/>
    <p:sldId id="687" r:id="rId83"/>
    <p:sldId id="850" r:id="rId84"/>
    <p:sldId id="782" r:id="rId85"/>
    <p:sldId id="783" r:id="rId86"/>
    <p:sldId id="788" r:id="rId87"/>
    <p:sldId id="791" r:id="rId88"/>
    <p:sldId id="859" r:id="rId89"/>
    <p:sldId id="860" r:id="rId90"/>
    <p:sldId id="861" r:id="rId91"/>
    <p:sldId id="862" r:id="rId92"/>
    <p:sldId id="863" r:id="rId93"/>
    <p:sldId id="864" r:id="rId94"/>
    <p:sldId id="865" r:id="rId95"/>
    <p:sldId id="866" r:id="rId96"/>
    <p:sldId id="867" r:id="rId97"/>
    <p:sldId id="877" r:id="rId98"/>
    <p:sldId id="878" r:id="rId99"/>
    <p:sldId id="879" r:id="rId100"/>
    <p:sldId id="880" r:id="rId101"/>
    <p:sldId id="881" r:id="rId102"/>
    <p:sldId id="882" r:id="rId103"/>
    <p:sldId id="883" r:id="rId104"/>
    <p:sldId id="884" r:id="rId105"/>
    <p:sldId id="885" r:id="rId106"/>
    <p:sldId id="886" r:id="rId107"/>
    <p:sldId id="887" r:id="rId108"/>
    <p:sldId id="888" r:id="rId109"/>
    <p:sldId id="889" r:id="rId110"/>
    <p:sldId id="868" r:id="rId111"/>
    <p:sldId id="869" r:id="rId112"/>
    <p:sldId id="870" r:id="rId113"/>
    <p:sldId id="871" r:id="rId114"/>
    <p:sldId id="872" r:id="rId115"/>
    <p:sldId id="873" r:id="rId116"/>
    <p:sldId id="874" r:id="rId117"/>
    <p:sldId id="875" r:id="rId118"/>
    <p:sldId id="876" r:id="rId119"/>
    <p:sldId id="808" r:id="rId120"/>
    <p:sldId id="809" r:id="rId121"/>
    <p:sldId id="810" r:id="rId122"/>
    <p:sldId id="811" r:id="rId123"/>
    <p:sldId id="812" r:id="rId124"/>
    <p:sldId id="813" r:id="rId125"/>
    <p:sldId id="814" r:id="rId126"/>
  </p:sldIdLst>
  <p:sldSz cx="9144000" cy="6858000" type="screen4x3"/>
  <p:notesSz cx="6797675"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5" userDrawn="1">
          <p15:clr>
            <a:srgbClr val="A4A3A4"/>
          </p15:clr>
        </p15:guide>
        <p15:guide id="2" pos="2138" userDrawn="1">
          <p15:clr>
            <a:srgbClr val="A4A3A4"/>
          </p15:clr>
        </p15:guide>
        <p15:guide id="3" orient="horz" pos="3127">
          <p15:clr>
            <a:srgbClr val="A4A3A4"/>
          </p15:clr>
        </p15:guide>
        <p15:guide id="4"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initials="M" lastIdx="3" clrIdx="0"/>
  <p:cmAuthor id="1" name="Martin Převrátil" initials="MP" lastIdx="64" clrIdx="1">
    <p:extLst/>
  </p:cmAuthor>
  <p:cmAuthor id="2" name="Martin Převrátil" initials="MP [2]" lastIdx="6" clrIdx="2">
    <p:extLst/>
  </p:cmAuthor>
  <p:cmAuthor id="3" name="Londinová Markéta" initials="LM" lastIdx="16" clrIdx="3"/>
  <p:cmAuthor id="4" name="Kubíček Jiří"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D26"/>
    <a:srgbClr val="FF6400"/>
    <a:srgbClr val="1C7600"/>
    <a:srgbClr val="155800"/>
    <a:srgbClr val="0E3A00"/>
    <a:srgbClr val="196800"/>
    <a:srgbClr val="28A800"/>
    <a:srgbClr val="32CC00"/>
    <a:srgbClr val="FF6203"/>
    <a:srgbClr val="FF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08" autoAdjust="0"/>
    <p:restoredTop sz="96412" autoAdjust="0"/>
  </p:normalViewPr>
  <p:slideViewPr>
    <p:cSldViewPr>
      <p:cViewPr varScale="1">
        <p:scale>
          <a:sx n="114" d="100"/>
          <a:sy n="114" d="100"/>
        </p:scale>
        <p:origin x="-852" y="-108"/>
      </p:cViewPr>
      <p:guideLst>
        <p:guide orient="horz" pos="2160"/>
        <p:guide pos="2880"/>
      </p:guideLst>
    </p:cSldViewPr>
  </p:slideViewPr>
  <p:notesTextViewPr>
    <p:cViewPr>
      <p:scale>
        <a:sx n="1" d="1"/>
        <a:sy n="1" d="1"/>
      </p:scale>
      <p:origin x="0" y="0"/>
    </p:cViewPr>
  </p:notesTextViewPr>
  <p:sorterViewPr>
    <p:cViewPr>
      <p:scale>
        <a:sx n="55" d="100"/>
        <a:sy n="55" d="100"/>
      </p:scale>
      <p:origin x="0" y="3018"/>
    </p:cViewPr>
  </p:sorterViewPr>
  <p:notesViewPr>
    <p:cSldViewPr>
      <p:cViewPr varScale="1">
        <p:scale>
          <a:sx n="80" d="100"/>
          <a:sy n="80" d="100"/>
        </p:scale>
        <p:origin x="-3900" y="-78"/>
      </p:cViewPr>
      <p:guideLst>
        <p:guide orient="horz" pos="3105"/>
        <p:guide orient="horz" pos="3127"/>
        <p:guide pos="2138"/>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AOP)*</c:v>
                </c:pt>
                <c:pt idx="3">
                  <c:v>Originalita pořadů ČT (Q, DKV)</c:v>
                </c:pt>
                <c:pt idx="4">
                  <c:v>Zaujetí pořady ČT (I, DKV)</c:v>
                </c:pt>
                <c:pt idx="5">
                  <c:v>Důvěryhodnost ČT (Q, TRA)</c:v>
                </c:pt>
                <c:pt idx="6">
                  <c:v>Inovativnost ČT (Q, TRA)</c:v>
                </c:pt>
                <c:pt idx="7">
                  <c:v>Podíl premiér na celku vysílání ČT (Q, AOP)</c:v>
                </c:pt>
                <c:pt idx="8">
                  <c:v>Některý z kanálů ČT jako hlavní kanál diváka (Q, TRA)</c:v>
                </c:pt>
                <c:pt idx="9">
                  <c:v>Míra diskusí o pořadech ČT v rodině a mezi přáteli (I, TRA)</c:v>
                </c:pt>
              </c:strCache>
            </c:strRef>
          </c:cat>
          <c:val>
            <c:numRef>
              <c:f>List1!$B$2:$B$11</c:f>
              <c:numCache>
                <c:formatCode>0%</c:formatCode>
                <c:ptCount val="10"/>
                <c:pt idx="0">
                  <c:v>0.77</c:v>
                </c:pt>
                <c:pt idx="1">
                  <c:v>0.81</c:v>
                </c:pt>
                <c:pt idx="2">
                  <c:v>0.67</c:v>
                </c:pt>
                <c:pt idx="3">
                  <c:v>0.63</c:v>
                </c:pt>
                <c:pt idx="4">
                  <c:v>0.67</c:v>
                </c:pt>
                <c:pt idx="5">
                  <c:v>0.68</c:v>
                </c:pt>
                <c:pt idx="6">
                  <c:v>0.61</c:v>
                </c:pt>
                <c:pt idx="7">
                  <c:v>0.39</c:v>
                </c:pt>
                <c:pt idx="8">
                  <c:v>0.4</c:v>
                </c:pt>
                <c:pt idx="9">
                  <c:v>0.44</c:v>
                </c:pt>
              </c:numCache>
            </c:numRef>
          </c:val>
          <c:extLst xmlns:c16r2="http://schemas.microsoft.com/office/drawing/2015/06/chart">
            <c:ext xmlns:c16="http://schemas.microsoft.com/office/drawing/2014/chart" uri="{C3380CC4-5D6E-409C-BE32-E72D297353CC}">
              <c16:uniqueId val="{00000000-BDBE-42F8-BF52-09B2E4BB1620}"/>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AOP)*</c:v>
                </c:pt>
                <c:pt idx="3">
                  <c:v>Originalita pořadů ČT (Q, DKV)</c:v>
                </c:pt>
                <c:pt idx="4">
                  <c:v>Zaujetí pořady ČT (I, DKV)</c:v>
                </c:pt>
                <c:pt idx="5">
                  <c:v>Důvěryhodnost ČT (Q, TRA)</c:v>
                </c:pt>
                <c:pt idx="6">
                  <c:v>Inovativnost ČT (Q, TRA)</c:v>
                </c:pt>
                <c:pt idx="7">
                  <c:v>Podíl premiér na celku vysílání ČT (Q, AOP)</c:v>
                </c:pt>
                <c:pt idx="8">
                  <c:v>Některý z kanálů ČT jako hlavní kanál diváka (Q, TRA)</c:v>
                </c:pt>
                <c:pt idx="9">
                  <c:v>Míra diskusí o pořadech ČT v rodině a mezi přáteli (I, TRA)</c:v>
                </c:pt>
              </c:strCache>
            </c:strRef>
          </c:cat>
          <c:val>
            <c:numRef>
              <c:f>List1!$C$2:$C$11</c:f>
              <c:numCache>
                <c:formatCode>0%</c:formatCode>
                <c:ptCount val="10"/>
                <c:pt idx="0">
                  <c:v>0.76</c:v>
                </c:pt>
                <c:pt idx="1">
                  <c:v>0.81</c:v>
                </c:pt>
                <c:pt idx="2">
                  <c:v>0.69</c:v>
                </c:pt>
                <c:pt idx="3">
                  <c:v>0.66</c:v>
                </c:pt>
                <c:pt idx="4">
                  <c:v>0.69</c:v>
                </c:pt>
                <c:pt idx="5">
                  <c:v>0.65</c:v>
                </c:pt>
                <c:pt idx="6">
                  <c:v>0.6</c:v>
                </c:pt>
                <c:pt idx="7">
                  <c:v>0.38</c:v>
                </c:pt>
                <c:pt idx="8">
                  <c:v>0.42</c:v>
                </c:pt>
                <c:pt idx="9">
                  <c:v>0.39</c:v>
                </c:pt>
              </c:numCache>
            </c:numRef>
          </c:val>
          <c:extLst xmlns:c16r2="http://schemas.microsoft.com/office/drawing/2015/06/chart">
            <c:ext xmlns:c16="http://schemas.microsoft.com/office/drawing/2014/chart" uri="{C3380CC4-5D6E-409C-BE32-E72D297353CC}">
              <c16:uniqueId val="{00000001-BDBE-42F8-BF52-09B2E4BB1620}"/>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List1!$A$2:$A$11</c:f>
              <c:strCache>
                <c:ptCount val="10"/>
                <c:pt idx="0">
                  <c:v>Průměrný týdenní zásah (reach) ČT v populaci (R, ATO)</c:v>
                </c:pt>
                <c:pt idx="1">
                  <c:v>Spokojenost s pořady ČT (Q, DKV)</c:v>
                </c:pt>
                <c:pt idx="2">
                  <c:v>Podíl vlastní tvorby na celku vysílání ČT (Q, AOP)*</c:v>
                </c:pt>
                <c:pt idx="3">
                  <c:v>Originalita pořadů ČT (Q, DKV)</c:v>
                </c:pt>
                <c:pt idx="4">
                  <c:v>Zaujetí pořady ČT (I, DKV)</c:v>
                </c:pt>
                <c:pt idx="5">
                  <c:v>Důvěryhodnost ČT (Q, TRA)</c:v>
                </c:pt>
                <c:pt idx="6">
                  <c:v>Inovativnost ČT (Q, TRA)</c:v>
                </c:pt>
                <c:pt idx="7">
                  <c:v>Podíl premiér na celku vysílání ČT (Q, AOP)</c:v>
                </c:pt>
                <c:pt idx="8">
                  <c:v>Některý z kanálů ČT jako hlavní kanál diváka (Q, TRA)</c:v>
                </c:pt>
                <c:pt idx="9">
                  <c:v>Míra diskusí o pořadech ČT v rodině a mezi přáteli (I, TRA)</c:v>
                </c:pt>
              </c:strCache>
            </c:strRef>
          </c:cat>
          <c:val>
            <c:numRef>
              <c:f>List1!$D$2:$D$11</c:f>
              <c:numCache>
                <c:formatCode>0%</c:formatCode>
                <c:ptCount val="10"/>
                <c:pt idx="0">
                  <c:v>0.75</c:v>
                </c:pt>
                <c:pt idx="1">
                  <c:v>0.81</c:v>
                </c:pt>
                <c:pt idx="2">
                  <c:v>0.74</c:v>
                </c:pt>
                <c:pt idx="3">
                  <c:v>0.56999999999999995</c:v>
                </c:pt>
                <c:pt idx="4">
                  <c:v>0.67</c:v>
                </c:pt>
                <c:pt idx="5">
                  <c:v>0.63</c:v>
                </c:pt>
                <c:pt idx="6">
                  <c:v>0.59</c:v>
                </c:pt>
                <c:pt idx="7">
                  <c:v>0.38</c:v>
                </c:pt>
                <c:pt idx="8">
                  <c:v>0.4</c:v>
                </c:pt>
                <c:pt idx="9">
                  <c:v>0.37</c:v>
                </c:pt>
              </c:numCache>
            </c:numRef>
          </c:val>
          <c:extLst xmlns:c16r2="http://schemas.microsoft.com/office/drawing/2015/06/chart">
            <c:ext xmlns:c16="http://schemas.microsoft.com/office/drawing/2014/chart" uri="{C3380CC4-5D6E-409C-BE32-E72D297353CC}">
              <c16:uniqueId val="{00000002-BDBE-42F8-BF52-09B2E4BB1620}"/>
            </c:ext>
          </c:extLst>
        </c:ser>
        <c:dLbls>
          <c:showLegendKey val="0"/>
          <c:showVal val="0"/>
          <c:showCatName val="0"/>
          <c:showSerName val="0"/>
          <c:showPercent val="0"/>
          <c:showBubbleSize val="0"/>
        </c:dLbls>
        <c:gapWidth val="65"/>
        <c:overlap val="-20"/>
        <c:axId val="59673600"/>
        <c:axId val="196134784"/>
      </c:barChart>
      <c:catAx>
        <c:axId val="59673600"/>
        <c:scaling>
          <c:orientation val="maxMin"/>
        </c:scaling>
        <c:delete val="0"/>
        <c:axPos val="l"/>
        <c:numFmt formatCode="#,##0.00" sourceLinked="0"/>
        <c:majorTickMark val="out"/>
        <c:minorTickMark val="none"/>
        <c:tickLblPos val="nextTo"/>
        <c:txPr>
          <a:bodyPr/>
          <a:lstStyle/>
          <a:p>
            <a:pPr>
              <a:defRPr sz="1200" b="1"/>
            </a:pPr>
            <a:endParaRPr lang="cs-CZ"/>
          </a:p>
        </c:txPr>
        <c:crossAx val="196134784"/>
        <c:crosses val="autoZero"/>
        <c:auto val="1"/>
        <c:lblAlgn val="ctr"/>
        <c:lblOffset val="100"/>
        <c:tickLblSkip val="1"/>
        <c:noMultiLvlLbl val="0"/>
      </c:catAx>
      <c:valAx>
        <c:axId val="19613478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59673600"/>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305050588993"/>
          <c:y val="0.19421516383213677"/>
          <c:w val="0.84446870658346052"/>
          <c:h val="0.7387146093166882"/>
        </c:manualLayout>
      </c:layout>
      <c:lineChart>
        <c:grouping val="standard"/>
        <c:varyColors val="0"/>
        <c:ser>
          <c:idx val="0"/>
          <c:order val="0"/>
          <c:tx>
            <c:strRef>
              <c:f>Sheet1!$B$1</c:f>
              <c:strCache>
                <c:ptCount val="1"/>
                <c:pt idx="0">
                  <c:v>Zpravodajské</c:v>
                </c:pt>
              </c:strCache>
            </c:strRef>
          </c:tx>
          <c:spPr>
            <a:ln>
              <a:solidFill>
                <a:srgbClr val="FFC000"/>
              </a:solidFill>
            </a:ln>
          </c:spPr>
          <c:marker>
            <c:symbol val="none"/>
          </c:marker>
          <c:dLbls>
            <c:numFmt formatCode="0%" sourceLinked="0"/>
            <c:spPr>
              <a:noFill/>
              <a:ln>
                <a:noFill/>
              </a:ln>
              <a:effectLst/>
            </c:spPr>
            <c:txPr>
              <a:bodyPr/>
              <a:lstStyle/>
              <a:p>
                <a:pPr>
                  <a:defRPr sz="1200" b="1">
                    <a:solidFill>
                      <a:srgbClr val="FFC000"/>
                    </a:solidFill>
                    <a:effectLst>
                      <a:outerShdw blurRad="50800" dist="38100" dir="2700000" algn="tl" rotWithShape="0">
                        <a:prstClr val="black">
                          <a:alpha val="70000"/>
                        </a:prstClr>
                      </a:outerShdw>
                    </a:effectLst>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0.45</c:v>
                </c:pt>
                <c:pt idx="1">
                  <c:v>0.45</c:v>
                </c:pt>
                <c:pt idx="2">
                  <c:v>0.43</c:v>
                </c:pt>
                <c:pt idx="3">
                  <c:v>0.42</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Publicistické</c:v>
                </c:pt>
              </c:strCache>
            </c:strRef>
          </c:tx>
          <c:spPr>
            <a:ln>
              <a:solidFill>
                <a:schemeClr val="bg1">
                  <a:lumMod val="50000"/>
                </a:schemeClr>
              </a:solidFill>
            </a:ln>
            <a:effectLst/>
          </c:spPr>
          <c:marker>
            <c:symbol val="none"/>
          </c:marker>
          <c:dLbls>
            <c:dLbl>
              <c:idx val="3"/>
              <c:layout>
                <c:manualLayout>
                  <c:x val="-5.0648067189943489E-2"/>
                  <c:y val="-3.17599931654811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D03-4AB8-95AC-629E40F10AB4}"/>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lumMod val="50000"/>
                      </a:schemeClr>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0.22</c:v>
                </c:pt>
                <c:pt idx="1">
                  <c:v>0.22</c:v>
                </c:pt>
                <c:pt idx="2">
                  <c:v>0.22</c:v>
                </c:pt>
                <c:pt idx="3">
                  <c:v>0.23</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Dramatické</c:v>
                </c:pt>
              </c:strCache>
            </c:strRef>
          </c:tx>
          <c:spPr>
            <a:ln>
              <a:solidFill>
                <a:srgbClr val="FF0000"/>
              </a:solidFill>
            </a:ln>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FF0000"/>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0.6</c:v>
                </c:pt>
                <c:pt idx="1">
                  <c:v>0.59</c:v>
                </c:pt>
                <c:pt idx="2">
                  <c:v>0.6</c:v>
                </c:pt>
                <c:pt idx="3">
                  <c:v>0.57999999999999996</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Zábavné</c:v>
                </c:pt>
              </c:strCache>
            </c:strRef>
          </c:tx>
          <c:spPr>
            <a:ln>
              <a:solidFill>
                <a:schemeClr val="accent3"/>
              </a:solidFill>
            </a:ln>
          </c:spPr>
          <c:marker>
            <c:symbol val="none"/>
          </c:marker>
          <c:dLbls>
            <c:dLbl>
              <c:idx val="0"/>
              <c:layout>
                <c:manualLayout>
                  <c:x val="-3.5393571006493464E-2"/>
                  <c:y val="2.08602772991575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DE-47CE-BE69-205A08504608}"/>
                </c:ext>
              </c:extLst>
            </c:dLbl>
            <c:dLbl>
              <c:idx val="1"/>
              <c:layout>
                <c:manualLayout>
                  <c:x val="-4.3743553624393784E-2"/>
                  <c:y val="2.08602772991574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0DE-47CE-BE69-205A08504608}"/>
                </c:ext>
              </c:extLst>
            </c:dLbl>
            <c:dLbl>
              <c:idx val="2"/>
              <c:layout>
                <c:manualLayout>
                  <c:x val="-4.1656057969918697E-2"/>
                  <c:y val="2.83774587941059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0DE-47CE-BE69-205A08504608}"/>
                </c:ext>
              </c:extLst>
            </c:dLbl>
            <c:dLbl>
              <c:idx val="3"/>
              <c:layout>
                <c:manualLayout>
                  <c:x val="-4.5571848972515476E-2"/>
                  <c:y val="2.08602772991575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D03-4AB8-95AC-629E40F10AB4}"/>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accent3"/>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0.42</c:v>
                </c:pt>
                <c:pt idx="1">
                  <c:v>0.43</c:v>
                </c:pt>
                <c:pt idx="2">
                  <c:v>0.42</c:v>
                </c:pt>
                <c:pt idx="3">
                  <c:v>0.4</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Hudební</c:v>
                </c:pt>
              </c:strCache>
            </c:strRef>
          </c:tx>
          <c:spPr>
            <a:ln>
              <a:solidFill>
                <a:srgbClr val="FF66FF"/>
              </a:solidFill>
            </a:ln>
          </c:spPr>
          <c:marker>
            <c:symbol val="none"/>
          </c:marker>
          <c:dLbls>
            <c:dLbl>
              <c:idx val="0"/>
              <c:layout>
                <c:manualLayout>
                  <c:x val="-3.3222575525839335E-2"/>
                  <c:y val="-3.08829886577372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DC4-48AF-941B-4AA7607EA53E}"/>
                </c:ext>
              </c:extLst>
            </c:dLbl>
            <c:dLbl>
              <c:idx val="2"/>
              <c:spPr>
                <a:noFill/>
                <a:ln>
                  <a:noFill/>
                </a:ln>
                <a:effectLst/>
              </c:spPr>
              <c:txPr>
                <a:bodyPr wrap="square" lIns="38100" tIns="19050" rIns="38100" bIns="19050" anchor="ctr" anchorCtr="0">
                  <a:spAutoFit/>
                </a:bodyPr>
                <a:lstStyle/>
                <a:p>
                  <a:pPr algn="ctr">
                    <a:defRPr lang="en-US"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0.04</c:v>
                </c:pt>
                <c:pt idx="1">
                  <c:v>0.04</c:v>
                </c:pt>
                <c:pt idx="2">
                  <c:v>0.04</c:v>
                </c:pt>
                <c:pt idx="3">
                  <c:v>0.04</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Dokumentární</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2"/>
              <c:layout>
                <c:manualLayout>
                  <c:x val="-5.3186176298657503E-2"/>
                  <c:y val="2.0860277299157584E-2"/>
                </c:manualLayout>
              </c:layout>
              <c:dLblPos val="r"/>
              <c:showLegendKey val="0"/>
              <c:showVal val="1"/>
              <c:showCatName val="0"/>
              <c:showSerName val="0"/>
              <c:showPercent val="0"/>
              <c:showBubbleSize val="0"/>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FFFF00"/>
                    </a:solidFill>
                    <a:effectLst>
                      <a:outerShdw blurRad="50800" dist="38100" dir="2700000" algn="tl" rotWithShape="0">
                        <a:prstClr val="black">
                          <a:alpha val="70000"/>
                        </a:prstClr>
                      </a:outerShdw>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0.38</c:v>
                </c:pt>
                <c:pt idx="1">
                  <c:v>0.38</c:v>
                </c:pt>
                <c:pt idx="2">
                  <c:v>0.36</c:v>
                </c:pt>
                <c:pt idx="3">
                  <c:v>0.36</c:v>
                </c:pt>
              </c:numCache>
            </c:numRef>
          </c:val>
          <c:smooth val="0"/>
          <c:extLst xmlns:c16r2="http://schemas.microsoft.com/office/drawing/2015/06/chart">
            <c:ext xmlns:c16="http://schemas.microsoft.com/office/drawing/2014/chart" uri="{C3380CC4-5D6E-409C-BE32-E72D297353CC}">
              <c16:uniqueId val="{00000001-9DC4-48AF-941B-4AA7607EA53E}"/>
            </c:ext>
          </c:extLst>
        </c:ser>
        <c:ser>
          <c:idx val="6"/>
          <c:order val="6"/>
          <c:tx>
            <c:strRef>
              <c:f>Sheet1!$H$1</c:f>
              <c:strCache>
                <c:ptCount val="1"/>
                <c:pt idx="0">
                  <c:v>Vzdělávací</c:v>
                </c:pt>
              </c:strCache>
            </c:strRef>
          </c:tx>
          <c:spPr>
            <a:ln>
              <a:solidFill>
                <a:schemeClr val="tx2"/>
              </a:solidFill>
            </a:ln>
          </c:spPr>
          <c:marker>
            <c:symbol val="none"/>
          </c:marker>
          <c:dLbls>
            <c:dLbl>
              <c:idx val="0"/>
              <c:layout>
                <c:manualLayout>
                  <c:x val="-3.7957521646373449E-2"/>
                  <c:y val="2.4243008971884267E-2"/>
                </c:manualLayout>
              </c:layout>
              <c:dLblPos val="r"/>
              <c:showLegendKey val="0"/>
              <c:showVal val="1"/>
              <c:showCatName val="0"/>
              <c:showSerName val="0"/>
              <c:showPercent val="0"/>
              <c:showBubbleSize val="0"/>
            </c:dLbl>
            <c:dLbl>
              <c:idx val="1"/>
              <c:layout>
                <c:manualLayout>
                  <c:x val="-4.8109958081229483E-2"/>
                  <c:y val="1.9231554641918763E-2"/>
                </c:manualLayout>
              </c:layout>
              <c:dLblPos val="r"/>
              <c:showLegendKey val="0"/>
              <c:showVal val="1"/>
              <c:showCatName val="0"/>
              <c:showSerName val="0"/>
              <c:showPercent val="0"/>
              <c:showBubbleSize val="0"/>
            </c:dLbl>
            <c:dLbl>
              <c:idx val="2"/>
              <c:layout>
                <c:manualLayout>
                  <c:x val="-5.3186176298657503E-2"/>
                  <c:y val="2.4243008971884267E-2"/>
                </c:manualLayout>
              </c:layout>
              <c:dLblPos val="r"/>
              <c:showLegendKey val="0"/>
              <c:showVal val="1"/>
              <c:showCatName val="0"/>
              <c:showSerName val="0"/>
              <c:showPercent val="0"/>
              <c:showBubbleSize val="0"/>
            </c:dLbl>
            <c:dLbl>
              <c:idx val="3"/>
              <c:layout>
                <c:manualLayout>
                  <c:x val="-4.5571848972515476E-2"/>
                  <c:y val="1.923155464191876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D03-4AB8-95AC-629E40F10AB4}"/>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tx2"/>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Sheet1!$H$2:$H$5</c:f>
              <c:numCache>
                <c:formatCode>0%</c:formatCode>
                <c:ptCount val="4"/>
                <c:pt idx="0">
                  <c:v>0.15</c:v>
                </c:pt>
                <c:pt idx="1">
                  <c:v>0.16</c:v>
                </c:pt>
                <c:pt idx="2">
                  <c:v>0.15</c:v>
                </c:pt>
                <c:pt idx="3">
                  <c:v>0.16</c:v>
                </c:pt>
              </c:numCache>
            </c:numRef>
          </c:val>
          <c:smooth val="0"/>
          <c:extLst xmlns:c16r2="http://schemas.microsoft.com/office/drawing/2015/06/chart">
            <c:ext xmlns:c16="http://schemas.microsoft.com/office/drawing/2014/chart" uri="{C3380CC4-5D6E-409C-BE32-E72D297353CC}">
              <c16:uniqueId val="{00000000-F0DE-47CE-BE69-205A08504608}"/>
            </c:ext>
          </c:extLst>
        </c:ser>
        <c:ser>
          <c:idx val="7"/>
          <c:order val="7"/>
          <c:tx>
            <c:strRef>
              <c:f>Sheet1!$I$1</c:f>
              <c:strCache>
                <c:ptCount val="1"/>
                <c:pt idx="0">
                  <c:v>Náboženské</c:v>
                </c:pt>
              </c:strCache>
            </c:strRef>
          </c:tx>
          <c:spPr>
            <a:ln>
              <a:solidFill>
                <a:schemeClr val="accent2">
                  <a:lumMod val="75000"/>
                </a:schemeClr>
              </a:solidFill>
            </a:ln>
          </c:spPr>
          <c:marker>
            <c:symbol val="none"/>
          </c:marker>
          <c:dLbls>
            <c:dLbl>
              <c:idx val="0"/>
              <c:layout>
                <c:manualLayout>
                  <c:x val="-3.3222575525839335E-2"/>
                  <c:y val="-1.58486256678404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0DE-47CE-BE69-205A08504608}"/>
                </c:ext>
              </c:extLst>
            </c:dLbl>
            <c:dLbl>
              <c:idx val="1"/>
              <c:layout>
                <c:manualLayout>
                  <c:x val="-3.7397566834789515E-2"/>
                  <c:y val="-1.83543528328232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0DE-47CE-BE69-205A08504608}"/>
                </c:ext>
              </c:extLst>
            </c:dLbl>
            <c:dLbl>
              <c:idx val="2"/>
              <c:layout>
                <c:manualLayout>
                  <c:x val="-3.1135079871364244E-2"/>
                  <c:y val="-1.83543528328232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0DE-47CE-BE69-205A08504608}"/>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accent2">
                        <a:lumMod val="75000"/>
                      </a:schemeClr>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Sheet1!$I$2:$I$5</c:f>
              <c:numCache>
                <c:formatCode>0%</c:formatCode>
                <c:ptCount val="4"/>
                <c:pt idx="0">
                  <c:v>0.01</c:v>
                </c:pt>
                <c:pt idx="1">
                  <c:v>0.01</c:v>
                </c:pt>
                <c:pt idx="2">
                  <c:v>0.01</c:v>
                </c:pt>
                <c:pt idx="3">
                  <c:v>0.01</c:v>
                </c:pt>
              </c:numCache>
            </c:numRef>
          </c:val>
          <c:smooth val="0"/>
          <c:extLst xmlns:c16r2="http://schemas.microsoft.com/office/drawing/2015/06/chart">
            <c:ext xmlns:c16="http://schemas.microsoft.com/office/drawing/2014/chart" uri="{C3380CC4-5D6E-409C-BE32-E72D297353CC}">
              <c16:uniqueId val="{00000001-F0DE-47CE-BE69-205A08504608}"/>
            </c:ext>
          </c:extLst>
        </c:ser>
        <c:ser>
          <c:idx val="8"/>
          <c:order val="8"/>
          <c:tx>
            <c:strRef>
              <c:f>Sheet1!$J$1</c:f>
              <c:strCache>
                <c:ptCount val="1"/>
                <c:pt idx="0">
                  <c:v>Sportovní</c:v>
                </c:pt>
              </c:strCache>
            </c:strRef>
          </c:tx>
          <c:spPr>
            <a:ln>
              <a:solidFill>
                <a:srgbClr val="004000"/>
              </a:solidFill>
            </a:ln>
          </c:spPr>
          <c:marker>
            <c:symbol val="none"/>
          </c:marker>
          <c:dLbls>
            <c:dLbl>
              <c:idx val="3"/>
              <c:layout>
                <c:manualLayout>
                  <c:x val="-4.810995808122958E-2"/>
                  <c:y val="2.424300897188436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D03-4AB8-95AC-629E40F10AB4}"/>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004000"/>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Sheet1!$J$2:$J$5</c:f>
              <c:numCache>
                <c:formatCode>0%</c:formatCode>
                <c:ptCount val="4"/>
                <c:pt idx="0">
                  <c:v>0.26</c:v>
                </c:pt>
                <c:pt idx="1">
                  <c:v>0.25</c:v>
                </c:pt>
                <c:pt idx="2">
                  <c:v>0.27</c:v>
                </c:pt>
                <c:pt idx="3">
                  <c:v>0.23</c:v>
                </c:pt>
              </c:numCache>
            </c:numRef>
          </c:val>
          <c:smooth val="0"/>
          <c:extLst xmlns:c16r2="http://schemas.microsoft.com/office/drawing/2015/06/chart">
            <c:ext xmlns:c16="http://schemas.microsoft.com/office/drawing/2014/chart" uri="{C3380CC4-5D6E-409C-BE32-E72D297353CC}">
              <c16:uniqueId val="{00000002-F0DE-47CE-BE69-205A08504608}"/>
            </c:ext>
          </c:extLst>
        </c:ser>
        <c:dLbls>
          <c:showLegendKey val="0"/>
          <c:showVal val="0"/>
          <c:showCatName val="0"/>
          <c:showSerName val="0"/>
          <c:showPercent val="0"/>
          <c:showBubbleSize val="0"/>
        </c:dLbls>
        <c:marker val="1"/>
        <c:smooth val="0"/>
        <c:axId val="60396672"/>
        <c:axId val="60398208"/>
      </c:lineChart>
      <c:catAx>
        <c:axId val="60396672"/>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60398208"/>
        <c:crossesAt val="0"/>
        <c:auto val="1"/>
        <c:lblAlgn val="ctr"/>
        <c:lblOffset val="100"/>
        <c:noMultiLvlLbl val="0"/>
      </c:catAx>
      <c:valAx>
        <c:axId val="60398208"/>
        <c:scaling>
          <c:orientation val="minMax"/>
          <c:max val="0.70000000000000007"/>
          <c:min val="0"/>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60396672"/>
        <c:crossesAt val="1"/>
        <c:crossBetween val="between"/>
        <c:majorUnit val="0.2"/>
      </c:valAx>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305050588993"/>
          <c:y val="0.19421516383213677"/>
          <c:w val="0.84446870658346052"/>
          <c:h val="0.7387146093166882"/>
        </c:manualLayout>
      </c:layout>
      <c:lineChart>
        <c:grouping val="standard"/>
        <c:varyColors val="0"/>
        <c:ser>
          <c:idx val="0"/>
          <c:order val="0"/>
          <c:tx>
            <c:strRef>
              <c:f>Sheet1!$B$1</c:f>
              <c:strCache>
                <c:ptCount val="1"/>
                <c:pt idx="0">
                  <c:v>Zpravodajské</c:v>
                </c:pt>
              </c:strCache>
            </c:strRef>
          </c:tx>
          <c:spPr>
            <a:ln>
              <a:solidFill>
                <a:srgbClr val="FFC000"/>
              </a:solidFill>
            </a:ln>
          </c:spPr>
          <c:marker>
            <c:symbol val="none"/>
          </c:marker>
          <c:dLbls>
            <c:numFmt formatCode="0%" sourceLinked="0"/>
            <c:spPr>
              <a:noFill/>
              <a:ln>
                <a:noFill/>
              </a:ln>
              <a:effectLst/>
            </c:spPr>
            <c:txPr>
              <a:bodyPr/>
              <a:lstStyle/>
              <a:p>
                <a:pPr>
                  <a:defRPr sz="1200" b="1">
                    <a:solidFill>
                      <a:srgbClr val="FFC000"/>
                    </a:solidFill>
                    <a:effectLst>
                      <a:outerShdw blurRad="50800" dist="38100" dir="2700000" algn="tl" rotWithShape="0">
                        <a:prstClr val="black">
                          <a:alpha val="70000"/>
                        </a:prstClr>
                      </a:outerShdw>
                    </a:effectLst>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0.79</c:v>
                </c:pt>
                <c:pt idx="1">
                  <c:v>0.8</c:v>
                </c:pt>
                <c:pt idx="2">
                  <c:v>0.79</c:v>
                </c:pt>
                <c:pt idx="3">
                  <c:v>0.79</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Publicistické</c:v>
                </c:pt>
              </c:strCache>
            </c:strRef>
          </c:tx>
          <c:spPr>
            <a:ln>
              <a:solidFill>
                <a:schemeClr val="bg1">
                  <a:lumMod val="50000"/>
                </a:schemeClr>
              </a:solidFill>
            </a:ln>
            <a:effectLst/>
          </c:spPr>
          <c:marker>
            <c:symbol val="none"/>
          </c:marker>
          <c:dLbls>
            <c:dLbl>
              <c:idx val="3"/>
              <c:layout>
                <c:manualLayout>
                  <c:x val="-4.810995808122958E-2"/>
                  <c:y val="-4.6794356155377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E63-410B-8778-01750FA1AE4F}"/>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lumMod val="50000"/>
                      </a:schemeClr>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0.81</c:v>
                </c:pt>
                <c:pt idx="1">
                  <c:v>0.81</c:v>
                </c:pt>
                <c:pt idx="2">
                  <c:v>0.81</c:v>
                </c:pt>
                <c:pt idx="3">
                  <c:v>0.8</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Dramatické</c:v>
                </c:pt>
              </c:strCache>
            </c:strRef>
          </c:tx>
          <c:spPr>
            <a:ln>
              <a:solidFill>
                <a:srgbClr val="FF0000"/>
              </a:solidFill>
            </a:ln>
          </c:spPr>
          <c:marker>
            <c:symbol val="none"/>
          </c:marker>
          <c:dLbls>
            <c:dLbl>
              <c:idx val="3"/>
              <c:layout>
                <c:manualLayout>
                  <c:x val="-4.810995808122958E-2"/>
                  <c:y val="4.17830991267638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E63-410B-8778-01750FA1AE4F}"/>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0000"/>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0.8</c:v>
                </c:pt>
                <c:pt idx="1">
                  <c:v>0.80100000000000005</c:v>
                </c:pt>
                <c:pt idx="2">
                  <c:v>0.79100000000000004</c:v>
                </c:pt>
                <c:pt idx="3">
                  <c:v>0.8</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Zábavné</c:v>
                </c:pt>
              </c:strCache>
            </c:strRef>
          </c:tx>
          <c:spPr>
            <a:ln>
              <a:solidFill>
                <a:schemeClr val="accent3"/>
              </a:solidFill>
            </a:ln>
          </c:spPr>
          <c:marker>
            <c:symbol val="none"/>
          </c:marker>
          <c:dLbls>
            <c:dLbl>
              <c:idx val="3"/>
              <c:layout>
                <c:manualLayout>
                  <c:x val="-4.810995808122958E-2"/>
                  <c:y val="-2.674853883551567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E63-410B-8778-01750FA1AE4F}"/>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accent3"/>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0.81950000000000001</c:v>
                </c:pt>
                <c:pt idx="1">
                  <c:v>0.81950000000000001</c:v>
                </c:pt>
                <c:pt idx="2">
                  <c:v>0.81950000000000001</c:v>
                </c:pt>
                <c:pt idx="3">
                  <c:v>0.81950000000000001</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Hudební</c:v>
                </c:pt>
              </c:strCache>
            </c:strRef>
          </c:tx>
          <c:spPr>
            <a:ln>
              <a:solidFill>
                <a:srgbClr val="FF66FF"/>
              </a:solidFill>
            </a:ln>
          </c:spPr>
          <c:marker>
            <c:symbol val="none"/>
          </c:marker>
          <c:dLbls>
            <c:dLbl>
              <c:idx val="1"/>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C4-48AF-941B-4AA7607EA53E}"/>
                </c:ext>
              </c:extLst>
            </c:dLbl>
            <c:dLbl>
              <c:idx val="2"/>
              <c:layout/>
              <c:spPr>
                <a:noFill/>
                <a:ln>
                  <a:noFill/>
                </a:ln>
                <a:effectLst/>
              </c:spPr>
              <c:txPr>
                <a:bodyPr wrap="square" lIns="38100" tIns="19050" rIns="38100" bIns="19050" anchor="ctr" anchorCtr="0">
                  <a:spAutoFit/>
                </a:bodyPr>
                <a:lstStyle/>
                <a:p>
                  <a:pPr algn="ctr">
                    <a:defRPr lang="en-US" sz="1200" b="1" i="0" u="none" strike="noStrike" kern="1200" baseline="0">
                      <a:solidFill>
                        <a:srgbClr val="FF66FF"/>
                      </a:solidFill>
                      <a:latin typeface="+mn-lt"/>
                      <a:ea typeface="+mn-ea"/>
                      <a:cs typeface="+mn-cs"/>
                    </a:defRPr>
                  </a:pPr>
                  <a:endParaRPr lang="cs-CZ"/>
                </a:p>
              </c:txPr>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C4-48AF-941B-4AA7607EA53E}"/>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0.83</c:v>
                </c:pt>
                <c:pt idx="1">
                  <c:v>0.84</c:v>
                </c:pt>
                <c:pt idx="2">
                  <c:v>0.84</c:v>
                </c:pt>
                <c:pt idx="3">
                  <c:v>0.84</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Dokumentární</c:v>
                </c:pt>
              </c:strCache>
            </c:strRef>
          </c:tx>
          <c:spPr>
            <a:ln>
              <a:solidFill>
                <a:srgbClr val="FFFF00"/>
              </a:solidFill>
            </a:ln>
            <a:effectLst>
              <a:outerShdw blurRad="50800" dist="38100" dir="2700000" algn="tl" rotWithShape="0">
                <a:prstClr val="black">
                  <a:alpha val="40000"/>
                </a:prstClr>
              </a:outerShdw>
            </a:effectLst>
          </c:spPr>
          <c:marker>
            <c:symbol val="none"/>
          </c:marker>
          <c:dLbls>
            <c:spPr>
              <a:noFill/>
              <a:ln>
                <a:noFill/>
              </a:ln>
              <a:effectLst/>
            </c:spPr>
            <c:txPr>
              <a:bodyPr wrap="square" lIns="38100" tIns="19050" rIns="38100" bIns="19050" anchor="ctr" anchorCtr="0">
                <a:spAutoFit/>
              </a:bodyPr>
              <a:lstStyle/>
              <a:p>
                <a:pPr algn="ctr" rtl="0">
                  <a:defRPr lang="en-GB" sz="1200" b="1" i="0" u="none" strike="noStrike" kern="1200" baseline="0">
                    <a:solidFill>
                      <a:srgbClr val="FFFF00"/>
                    </a:solidFill>
                    <a:effectLst>
                      <a:outerShdw blurRad="50800" dist="38100" dir="2700000" algn="tl" rotWithShape="0">
                        <a:prstClr val="black">
                          <a:alpha val="70000"/>
                        </a:prstClr>
                      </a:outerShdw>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0.83</c:v>
                </c:pt>
                <c:pt idx="1">
                  <c:v>0.83</c:v>
                </c:pt>
                <c:pt idx="2">
                  <c:v>0.83</c:v>
                </c:pt>
                <c:pt idx="3">
                  <c:v>0.84</c:v>
                </c:pt>
              </c:numCache>
            </c:numRef>
          </c:val>
          <c:smooth val="0"/>
          <c:extLst xmlns:c16r2="http://schemas.microsoft.com/office/drawing/2015/06/chart">
            <c:ext xmlns:c16="http://schemas.microsoft.com/office/drawing/2014/chart" uri="{C3380CC4-5D6E-409C-BE32-E72D297353CC}">
              <c16:uniqueId val="{00000001-9DC4-48AF-941B-4AA7607EA53E}"/>
            </c:ext>
          </c:extLst>
        </c:ser>
        <c:ser>
          <c:idx val="6"/>
          <c:order val="6"/>
          <c:tx>
            <c:strRef>
              <c:f>Sheet1!$H$1</c:f>
              <c:strCache>
                <c:ptCount val="1"/>
                <c:pt idx="0">
                  <c:v>Vzdělávací</c:v>
                </c:pt>
              </c:strCache>
            </c:strRef>
          </c:tx>
          <c:spPr>
            <a:ln>
              <a:solidFill>
                <a:schemeClr val="tx2"/>
              </a:solidFill>
            </a:ln>
          </c:spPr>
          <c:marker>
            <c:symbol val="none"/>
          </c:marker>
          <c:dLbls>
            <c:dLbl>
              <c:idx val="3"/>
              <c:layout>
                <c:manualLayout>
                  <c:x val="-4.810995808122958E-2"/>
                  <c:y val="-5.594026030756518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E63-410B-8778-01750FA1AE4F}"/>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tx2"/>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Sheet1!$H$2:$H$5</c:f>
              <c:numCache>
                <c:formatCode>0%</c:formatCode>
                <c:ptCount val="4"/>
                <c:pt idx="0">
                  <c:v>0.82</c:v>
                </c:pt>
                <c:pt idx="1">
                  <c:v>0.82</c:v>
                </c:pt>
                <c:pt idx="2">
                  <c:v>0.82</c:v>
                </c:pt>
                <c:pt idx="3">
                  <c:v>0.82</c:v>
                </c:pt>
              </c:numCache>
            </c:numRef>
          </c:val>
          <c:smooth val="0"/>
          <c:extLst xmlns:c16r2="http://schemas.microsoft.com/office/drawing/2015/06/chart">
            <c:ext xmlns:c16="http://schemas.microsoft.com/office/drawing/2014/chart" uri="{C3380CC4-5D6E-409C-BE32-E72D297353CC}">
              <c16:uniqueId val="{00000000-F0DE-47CE-BE69-205A08504608}"/>
            </c:ext>
          </c:extLst>
        </c:ser>
        <c:ser>
          <c:idx val="7"/>
          <c:order val="7"/>
          <c:tx>
            <c:strRef>
              <c:f>Sheet1!$I$1</c:f>
              <c:strCache>
                <c:ptCount val="1"/>
                <c:pt idx="0">
                  <c:v>Náboženské</c:v>
                </c:pt>
              </c:strCache>
            </c:strRef>
          </c:tx>
          <c:spPr>
            <a:ln>
              <a:solidFill>
                <a:schemeClr val="accent2">
                  <a:lumMod val="75000"/>
                </a:schemeClr>
              </a:solidFill>
            </a:ln>
          </c:spPr>
          <c:marker>
            <c:symbol val="none"/>
          </c:marker>
          <c:dLbls>
            <c:dLbl>
              <c:idx val="0"/>
              <c:layout>
                <c:manualLayout>
                  <c:x val="-3.3222575525839335E-2"/>
                  <c:y val="-1.58486256678404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0DE-47CE-BE69-205A08504608}"/>
                </c:ext>
              </c:extLst>
            </c:dLbl>
            <c:dLbl>
              <c:idx val="1"/>
              <c:layout>
                <c:manualLayout>
                  <c:x val="-3.7397566834789515E-2"/>
                  <c:y val="-1.83543528328232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0DE-47CE-BE69-205A08504608}"/>
                </c:ext>
              </c:extLst>
            </c:dLbl>
            <c:dLbl>
              <c:idx val="2"/>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0DE-47CE-BE69-205A08504608}"/>
                </c:ext>
              </c:extLst>
            </c:dLbl>
            <c:dLbl>
              <c:idx val="3"/>
              <c:layout>
                <c:manualLayout>
                  <c:x val="-4.810995808122958E-2"/>
                  <c:y val="5.18060077866951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E63-410B-8778-01750FA1AE4F}"/>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accent2">
                        <a:lumMod val="75000"/>
                      </a:schemeClr>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Sheet1!$I$2:$I$5</c:f>
              <c:numCache>
                <c:formatCode>0%</c:formatCode>
                <c:ptCount val="4"/>
                <c:pt idx="0">
                  <c:v>0.84</c:v>
                </c:pt>
                <c:pt idx="1">
                  <c:v>0.84</c:v>
                </c:pt>
                <c:pt idx="2">
                  <c:v>0.81</c:v>
                </c:pt>
                <c:pt idx="3">
                  <c:v>0.82</c:v>
                </c:pt>
              </c:numCache>
            </c:numRef>
          </c:val>
          <c:smooth val="0"/>
          <c:extLst xmlns:c16r2="http://schemas.microsoft.com/office/drawing/2015/06/chart">
            <c:ext xmlns:c16="http://schemas.microsoft.com/office/drawing/2014/chart" uri="{C3380CC4-5D6E-409C-BE32-E72D297353CC}">
              <c16:uniqueId val="{00000001-F0DE-47CE-BE69-205A08504608}"/>
            </c:ext>
          </c:extLst>
        </c:ser>
        <c:dLbls>
          <c:showLegendKey val="0"/>
          <c:showVal val="0"/>
          <c:showCatName val="0"/>
          <c:showSerName val="0"/>
          <c:showPercent val="0"/>
          <c:showBubbleSize val="0"/>
        </c:dLbls>
        <c:marker val="1"/>
        <c:smooth val="0"/>
        <c:axId val="144959360"/>
        <c:axId val="144960896"/>
      </c:lineChart>
      <c:catAx>
        <c:axId val="144959360"/>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44960896"/>
        <c:crossesAt val="0"/>
        <c:auto val="1"/>
        <c:lblAlgn val="ctr"/>
        <c:lblOffset val="100"/>
        <c:noMultiLvlLbl val="0"/>
      </c:catAx>
      <c:valAx>
        <c:axId val="144960896"/>
        <c:scaling>
          <c:orientation val="minMax"/>
          <c:max val="0.85000000000000009"/>
          <c:min val="0.78"/>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44959360"/>
        <c:crossesAt val="1"/>
        <c:crossBetween val="between"/>
        <c:majorUnit val="2.0000000000000004E-2"/>
      </c:valAx>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241764885163"/>
          <c:y val="0.1866979823371884"/>
          <c:w val="0.84446870658346052"/>
          <c:h val="0.7387146093166882"/>
        </c:manualLayout>
      </c:layout>
      <c:lineChart>
        <c:grouping val="standard"/>
        <c:varyColors val="0"/>
        <c:ser>
          <c:idx val="0"/>
          <c:order val="0"/>
          <c:tx>
            <c:strRef>
              <c:f>Sheet1!$B$1</c:f>
              <c:strCache>
                <c:ptCount val="1"/>
                <c:pt idx="0">
                  <c:v>Zpravodajské</c:v>
                </c:pt>
              </c:strCache>
            </c:strRef>
          </c:tx>
          <c:spPr>
            <a:ln>
              <a:solidFill>
                <a:srgbClr val="FFC000"/>
              </a:solidFill>
            </a:ln>
          </c:spPr>
          <c:marker>
            <c:symbol val="none"/>
          </c:marker>
          <c:dLbls>
            <c:numFmt formatCode="0%" sourceLinked="0"/>
            <c:spPr>
              <a:noFill/>
              <a:ln>
                <a:noFill/>
              </a:ln>
              <a:effectLst/>
            </c:spPr>
            <c:txPr>
              <a:bodyPr/>
              <a:lstStyle/>
              <a:p>
                <a:pPr>
                  <a:defRPr sz="1200" b="1">
                    <a:solidFill>
                      <a:srgbClr val="FFC000"/>
                    </a:solidFill>
                    <a:effectLst>
                      <a:outerShdw blurRad="50800" dist="38100" dir="2700000" algn="tl" rotWithShape="0">
                        <a:prstClr val="black">
                          <a:alpha val="70000"/>
                        </a:prstClr>
                      </a:outerShdw>
                    </a:effectLst>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0.51</c:v>
                </c:pt>
                <c:pt idx="1">
                  <c:v>0.51</c:v>
                </c:pt>
                <c:pt idx="2">
                  <c:v>0.56000000000000005</c:v>
                </c:pt>
                <c:pt idx="3">
                  <c:v>0.47</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Publicistické</c:v>
                </c:pt>
              </c:strCache>
            </c:strRef>
          </c:tx>
          <c:spPr>
            <a:ln>
              <a:solidFill>
                <a:schemeClr val="bg1">
                  <a:lumMod val="50000"/>
                </a:schemeClr>
              </a:solidFill>
            </a:ln>
            <a:effectLst/>
          </c:spPr>
          <c:marker>
            <c:symbol val="none"/>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2E-4337-80A3-E1395D6EB099}"/>
                </c:ext>
              </c:extLst>
            </c:dLbl>
            <c:dLbl>
              <c:idx val="3"/>
              <c:layout>
                <c:manualLayout>
                  <c:x val="-4.8109958081229483E-2"/>
                  <c:y val="-3.92771746604295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501-4B56-A174-D2DAA50815BB}"/>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lumMod val="50000"/>
                      </a:schemeClr>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0.69</c:v>
                </c:pt>
                <c:pt idx="1">
                  <c:v>0.67</c:v>
                </c:pt>
                <c:pt idx="2">
                  <c:v>0.7</c:v>
                </c:pt>
                <c:pt idx="3">
                  <c:v>0.62</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Dramatické</c:v>
                </c:pt>
              </c:strCache>
            </c:strRef>
          </c:tx>
          <c:spPr>
            <a:ln>
              <a:solidFill>
                <a:srgbClr val="FF0000"/>
              </a:solidFill>
            </a:ln>
          </c:spPr>
          <c:marker>
            <c:symbol val="none"/>
          </c:marker>
          <c:dLbls>
            <c:dLbl>
              <c:idx val="3"/>
              <c:layout>
                <c:manualLayout>
                  <c:x val="-4.8109958081229483E-2"/>
                  <c:y val="1.923155464191876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501-4B56-A174-D2DAA50815BB}"/>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0000"/>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0.64</c:v>
                </c:pt>
                <c:pt idx="1">
                  <c:v>0.63</c:v>
                </c:pt>
                <c:pt idx="2">
                  <c:v>0.63</c:v>
                </c:pt>
                <c:pt idx="3">
                  <c:v>0.57999999999999996</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Zábavné</c:v>
                </c:pt>
              </c:strCache>
            </c:strRef>
          </c:tx>
          <c:spPr>
            <a:ln>
              <a:solidFill>
                <a:schemeClr val="accent3"/>
              </a:solidFill>
            </a:ln>
          </c:spPr>
          <c:marker>
            <c:symbol val="none"/>
          </c:marker>
          <c:dLbls>
            <c:dLbl>
              <c:idx val="0"/>
              <c:layout>
                <c:manualLayout>
                  <c:x val="-3.5393571006493464E-2"/>
                  <c:y val="2.08602772991575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DE-47CE-BE69-205A08504608}"/>
                </c:ext>
              </c:extLst>
            </c:dLbl>
            <c:dLbl>
              <c:idx val="1"/>
              <c:layout>
                <c:manualLayout>
                  <c:x val="-4.3743553624393784E-2"/>
                  <c:y val="2.08602772991574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0DE-47CE-BE69-205A08504608}"/>
                </c:ext>
              </c:extLst>
            </c:dLbl>
            <c:dLbl>
              <c:idx val="2"/>
              <c:layout>
                <c:manualLayout>
                  <c:x val="-4.1656057969918697E-2"/>
                  <c:y val="2.83774587941059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0DE-47CE-BE69-205A08504608}"/>
                </c:ext>
              </c:extLst>
            </c:dLbl>
            <c:dLbl>
              <c:idx val="3"/>
              <c:layout>
                <c:manualLayout>
                  <c:x val="-4.8109958081229483E-2"/>
                  <c:y val="1.33430958042091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501-4B56-A174-D2DAA50815BB}"/>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accent3"/>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0.68</c:v>
                </c:pt>
                <c:pt idx="1">
                  <c:v>0.69</c:v>
                </c:pt>
                <c:pt idx="2">
                  <c:v>0.72</c:v>
                </c:pt>
                <c:pt idx="3">
                  <c:v>0.61</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Hudební</c:v>
                </c:pt>
              </c:strCache>
            </c:strRef>
          </c:tx>
          <c:spPr>
            <a:ln>
              <a:solidFill>
                <a:srgbClr val="FF66FF"/>
              </a:solidFill>
            </a:ln>
          </c:spPr>
          <c:marker>
            <c:symbol val="none"/>
          </c:marker>
          <c:dLbls>
            <c:dLbl>
              <c:idx val="0"/>
              <c:layout>
                <c:manualLayout>
                  <c:x val="-3.3222575525839335E-2"/>
                  <c:y val="-3.08829886577372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DC4-48AF-941B-4AA7607EA53E}"/>
                </c:ext>
              </c:extLst>
            </c:dLbl>
            <c:dLbl>
              <c:idx val="2"/>
              <c:layout/>
              <c:spPr>
                <a:noFill/>
                <a:ln>
                  <a:noFill/>
                </a:ln>
                <a:effectLst/>
              </c:spPr>
              <c:txPr>
                <a:bodyPr wrap="square" lIns="38100" tIns="19050" rIns="38100" bIns="19050" anchor="ctr" anchorCtr="0">
                  <a:spAutoFit/>
                </a:bodyPr>
                <a:lstStyle/>
                <a:p>
                  <a:pPr algn="ctr">
                    <a:defRPr lang="en-US" sz="1200" b="1" i="0" u="none" strike="noStrike" kern="1200" baseline="0">
                      <a:solidFill>
                        <a:srgbClr val="FF66FF"/>
                      </a:solidFill>
                      <a:latin typeface="+mn-lt"/>
                      <a:ea typeface="+mn-ea"/>
                      <a:cs typeface="+mn-cs"/>
                    </a:defRPr>
                  </a:pPr>
                  <a:endParaRPr lang="cs-CZ"/>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C4-48AF-941B-4AA7607EA53E}"/>
                </c:ext>
              </c:extLst>
            </c:dLbl>
            <c:dLbl>
              <c:idx val="3"/>
              <c:layout>
                <c:manualLayout>
                  <c:x val="-4.8109958081229483E-2"/>
                  <c:y val="-5.3434533142582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501-4B56-A174-D2DAA50815BB}"/>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0.71</c:v>
                </c:pt>
                <c:pt idx="1">
                  <c:v>0.73</c:v>
                </c:pt>
                <c:pt idx="2">
                  <c:v>0.74</c:v>
                </c:pt>
                <c:pt idx="3">
                  <c:v>0.7</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Dokumentární</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DC4-48AF-941B-4AA7607EA53E}"/>
                </c:ext>
              </c:extLst>
            </c:dLbl>
            <c:dLbl>
              <c:idx val="1"/>
              <c:layout>
                <c:manualLayout>
                  <c:x val="-5.8262394516085468E-2"/>
                  <c:y val="-3.08829886577372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DC4-48AF-941B-4AA7607EA53E}"/>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FFFF00"/>
                    </a:solidFill>
                    <a:effectLst>
                      <a:outerShdw blurRad="50800" dist="38100" dir="2700000" algn="tl" rotWithShape="0">
                        <a:prstClr val="black">
                          <a:alpha val="70000"/>
                        </a:prstClr>
                      </a:outerShdw>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0.76</c:v>
                </c:pt>
                <c:pt idx="1">
                  <c:v>0.75</c:v>
                </c:pt>
                <c:pt idx="2">
                  <c:v>0.8</c:v>
                </c:pt>
                <c:pt idx="3">
                  <c:v>0.7</c:v>
                </c:pt>
              </c:numCache>
            </c:numRef>
          </c:val>
          <c:smooth val="0"/>
          <c:extLst xmlns:c16r2="http://schemas.microsoft.com/office/drawing/2015/06/chart">
            <c:ext xmlns:c16="http://schemas.microsoft.com/office/drawing/2014/chart" uri="{C3380CC4-5D6E-409C-BE32-E72D297353CC}">
              <c16:uniqueId val="{00000001-9DC4-48AF-941B-4AA7607EA53E}"/>
            </c:ext>
          </c:extLst>
        </c:ser>
        <c:ser>
          <c:idx val="6"/>
          <c:order val="6"/>
          <c:tx>
            <c:strRef>
              <c:f>Sheet1!$H$1</c:f>
              <c:strCache>
                <c:ptCount val="1"/>
                <c:pt idx="0">
                  <c:v>Vzdělávací</c:v>
                </c:pt>
              </c:strCache>
            </c:strRef>
          </c:tx>
          <c:spPr>
            <a:ln>
              <a:solidFill>
                <a:schemeClr val="tx2"/>
              </a:solidFill>
            </a:ln>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2C8-45B3-83CB-E83A288B3240}"/>
                </c:ext>
              </c:extLst>
            </c:dLbl>
            <c:dLbl>
              <c:idx val="1"/>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C8-45B3-83CB-E83A288B3240}"/>
                </c:ext>
              </c:extLst>
            </c:dLbl>
            <c:dLbl>
              <c:idx val="3"/>
              <c:layout>
                <c:manualLayout>
                  <c:x val="-4.5571848972515566E-2"/>
                  <c:y val="5.68174621166607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501-4B56-A174-D2DAA50815BB}"/>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tx2"/>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Sheet1!$H$2:$H$5</c:f>
              <c:numCache>
                <c:formatCode>0%</c:formatCode>
                <c:ptCount val="4"/>
                <c:pt idx="0">
                  <c:v>0.74</c:v>
                </c:pt>
                <c:pt idx="1">
                  <c:v>0.72</c:v>
                </c:pt>
                <c:pt idx="2">
                  <c:v>0.75</c:v>
                </c:pt>
                <c:pt idx="3">
                  <c:v>0.69</c:v>
                </c:pt>
              </c:numCache>
            </c:numRef>
          </c:val>
          <c:smooth val="0"/>
          <c:extLst xmlns:c16r2="http://schemas.microsoft.com/office/drawing/2015/06/chart">
            <c:ext xmlns:c16="http://schemas.microsoft.com/office/drawing/2014/chart" uri="{C3380CC4-5D6E-409C-BE32-E72D297353CC}">
              <c16:uniqueId val="{00000000-F0DE-47CE-BE69-205A08504608}"/>
            </c:ext>
          </c:extLst>
        </c:ser>
        <c:ser>
          <c:idx val="7"/>
          <c:order val="7"/>
          <c:tx>
            <c:strRef>
              <c:f>Sheet1!$I$1</c:f>
              <c:strCache>
                <c:ptCount val="1"/>
                <c:pt idx="0">
                  <c:v>Náboženské</c:v>
                </c:pt>
              </c:strCache>
            </c:strRef>
          </c:tx>
          <c:spPr>
            <a:ln>
              <a:solidFill>
                <a:schemeClr val="accent2">
                  <a:lumMod val="75000"/>
                </a:schemeClr>
              </a:solidFill>
            </a:ln>
          </c:spPr>
          <c:marker>
            <c:symbol val="none"/>
          </c:marker>
          <c:dLbls>
            <c:dLbl>
              <c:idx val="0"/>
              <c:layout>
                <c:manualLayout>
                  <c:x val="-3.3222575525839335E-2"/>
                  <c:y val="-1.58486256678404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0DE-47CE-BE69-205A08504608}"/>
                </c:ext>
              </c:extLst>
            </c:dLbl>
            <c:dLbl>
              <c:idx val="1"/>
              <c:layout>
                <c:manualLayout>
                  <c:x val="-3.7397566834789515E-2"/>
                  <c:y val="-1.83543528328232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0DE-47CE-BE69-205A08504608}"/>
                </c:ext>
              </c:extLst>
            </c:dLbl>
            <c:dLbl>
              <c:idx val="2"/>
              <c:layout>
                <c:manualLayout>
                  <c:x val="-1.3368240660707773E-2"/>
                  <c:y val="-2.837726149275444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0DE-47CE-BE69-205A08504608}"/>
                </c:ext>
              </c:extLst>
            </c:dLbl>
            <c:dLbl>
              <c:idx val="3"/>
              <c:layout>
                <c:manualLayout>
                  <c:x val="-4.8109958081229483E-2"/>
                  <c:y val="-5.84459874725479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501-4B56-A174-D2DAA50815BB}"/>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accent2">
                        <a:lumMod val="75000"/>
                      </a:schemeClr>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Sheet1!$I$2:$I$5</c:f>
              <c:numCache>
                <c:formatCode>0%</c:formatCode>
                <c:ptCount val="4"/>
                <c:pt idx="0">
                  <c:v>0.77</c:v>
                </c:pt>
                <c:pt idx="1">
                  <c:v>0.77</c:v>
                </c:pt>
                <c:pt idx="2">
                  <c:v>0.74</c:v>
                </c:pt>
                <c:pt idx="3">
                  <c:v>0.71</c:v>
                </c:pt>
              </c:numCache>
            </c:numRef>
          </c:val>
          <c:smooth val="0"/>
          <c:extLst xmlns:c16r2="http://schemas.microsoft.com/office/drawing/2015/06/chart">
            <c:ext xmlns:c16="http://schemas.microsoft.com/office/drawing/2014/chart" uri="{C3380CC4-5D6E-409C-BE32-E72D297353CC}">
              <c16:uniqueId val="{00000001-F0DE-47CE-BE69-205A08504608}"/>
            </c:ext>
          </c:extLst>
        </c:ser>
        <c:dLbls>
          <c:showLegendKey val="0"/>
          <c:showVal val="0"/>
          <c:showCatName val="0"/>
          <c:showSerName val="0"/>
          <c:showPercent val="0"/>
          <c:showBubbleSize val="0"/>
        </c:dLbls>
        <c:marker val="1"/>
        <c:smooth val="0"/>
        <c:axId val="214837504"/>
        <c:axId val="214872064"/>
      </c:lineChart>
      <c:catAx>
        <c:axId val="214837504"/>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214872064"/>
        <c:crossesAt val="0"/>
        <c:auto val="1"/>
        <c:lblAlgn val="ctr"/>
        <c:lblOffset val="100"/>
        <c:noMultiLvlLbl val="0"/>
      </c:catAx>
      <c:valAx>
        <c:axId val="214872064"/>
        <c:scaling>
          <c:orientation val="minMax"/>
          <c:max val="0.8"/>
          <c:min val="0.45"/>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214837504"/>
        <c:crossesAt val="1"/>
        <c:crossBetween val="between"/>
        <c:majorUnit val="0.1"/>
      </c:valAx>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241764885163"/>
          <c:y val="0.17918080084224"/>
          <c:w val="0.84446870658346052"/>
          <c:h val="0.7387146093166882"/>
        </c:manualLayout>
      </c:layout>
      <c:lineChart>
        <c:grouping val="standard"/>
        <c:varyColors val="0"/>
        <c:ser>
          <c:idx val="0"/>
          <c:order val="0"/>
          <c:tx>
            <c:strRef>
              <c:f>Sheet1!$B$1</c:f>
              <c:strCache>
                <c:ptCount val="1"/>
                <c:pt idx="0">
                  <c:v>Zpravodajské</c:v>
                </c:pt>
              </c:strCache>
            </c:strRef>
          </c:tx>
          <c:spPr>
            <a:ln>
              <a:solidFill>
                <a:srgbClr val="FFC000"/>
              </a:solidFill>
            </a:ln>
          </c:spPr>
          <c:marker>
            <c:symbol val="none"/>
          </c:marker>
          <c:dLbls>
            <c:numFmt formatCode="0%" sourceLinked="0"/>
            <c:spPr>
              <a:noFill/>
              <a:ln>
                <a:noFill/>
              </a:ln>
              <a:effectLst/>
            </c:spPr>
            <c:txPr>
              <a:bodyPr/>
              <a:lstStyle/>
              <a:p>
                <a:pPr>
                  <a:defRPr sz="1200" b="1">
                    <a:solidFill>
                      <a:srgbClr val="FFC000"/>
                    </a:solidFill>
                    <a:effectLst>
                      <a:outerShdw blurRad="50800" dist="38100" dir="2700000" algn="tl" rotWithShape="0">
                        <a:prstClr val="black">
                          <a:alpha val="70000"/>
                        </a:prstClr>
                      </a:outerShdw>
                    </a:effectLst>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0.6</c:v>
                </c:pt>
                <c:pt idx="1">
                  <c:v>0.56999999999999995</c:v>
                </c:pt>
                <c:pt idx="2">
                  <c:v>0.59</c:v>
                </c:pt>
                <c:pt idx="3">
                  <c:v>0.57999999999999996</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Publicistické</c:v>
                </c:pt>
              </c:strCache>
            </c:strRef>
          </c:tx>
          <c:spPr>
            <a:ln>
              <a:solidFill>
                <a:schemeClr val="bg1">
                  <a:lumMod val="50000"/>
                </a:schemeClr>
              </a:solidFill>
            </a:ln>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2E-4337-80A3-E1395D6EB099}"/>
                </c:ext>
              </c:extLst>
            </c:dLbl>
            <c:dLbl>
              <c:idx val="1"/>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2E-4337-80A3-E1395D6EB099}"/>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lumMod val="50000"/>
                      </a:schemeClr>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0.75</c:v>
                </c:pt>
                <c:pt idx="1">
                  <c:v>0.72</c:v>
                </c:pt>
                <c:pt idx="2">
                  <c:v>0.75</c:v>
                </c:pt>
                <c:pt idx="3">
                  <c:v>0.72</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Dramatické</c:v>
                </c:pt>
              </c:strCache>
            </c:strRef>
          </c:tx>
          <c:spPr>
            <a:ln>
              <a:solidFill>
                <a:srgbClr val="FF0000"/>
              </a:solidFill>
            </a:ln>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FF0000"/>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0.7</c:v>
                </c:pt>
                <c:pt idx="1">
                  <c:v>0.66</c:v>
                </c:pt>
                <c:pt idx="2">
                  <c:v>0.67</c:v>
                </c:pt>
                <c:pt idx="3">
                  <c:v>0.67</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Zábavné</c:v>
                </c:pt>
              </c:strCache>
            </c:strRef>
          </c:tx>
          <c:spPr>
            <a:ln>
              <a:solidFill>
                <a:schemeClr val="accent3"/>
              </a:solidFill>
            </a:ln>
          </c:spPr>
          <c:marker>
            <c:symbol val="none"/>
          </c:marker>
          <c:dLbls>
            <c:dLbl>
              <c:idx val="0"/>
              <c:layout>
                <c:manualLayout>
                  <c:x val="-3.5393571006493464E-2"/>
                  <c:y val="2.08602772991575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0DE-47CE-BE69-205A08504608}"/>
                </c:ext>
              </c:extLst>
            </c:dLbl>
            <c:dLbl>
              <c:idx val="1"/>
              <c:layout>
                <c:manualLayout>
                  <c:x val="-4.3743553624393784E-2"/>
                  <c:y val="2.08602772991574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0DE-47CE-BE69-205A08504608}"/>
                </c:ext>
              </c:extLst>
            </c:dLbl>
            <c:dLbl>
              <c:idx val="2"/>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0DE-47CE-BE69-205A0850460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accent3"/>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0.74</c:v>
                </c:pt>
                <c:pt idx="1">
                  <c:v>0.72</c:v>
                </c:pt>
                <c:pt idx="2">
                  <c:v>0.76</c:v>
                </c:pt>
                <c:pt idx="3">
                  <c:v>0.72</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Hudební</c:v>
                </c:pt>
              </c:strCache>
            </c:strRef>
          </c:tx>
          <c:spPr>
            <a:ln>
              <a:solidFill>
                <a:srgbClr val="FF66FF"/>
              </a:solidFill>
            </a:ln>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DC4-48AF-941B-4AA7607EA53E}"/>
                </c:ext>
              </c:extLst>
            </c:dLbl>
            <c:dLbl>
              <c:idx val="2"/>
              <c:layout/>
              <c:spPr>
                <a:noFill/>
                <a:ln>
                  <a:noFill/>
                </a:ln>
                <a:effectLst/>
              </c:spPr>
              <c:txPr>
                <a:bodyPr wrap="square" lIns="38100" tIns="19050" rIns="38100" bIns="19050" anchor="ctr" anchorCtr="0">
                  <a:spAutoFit/>
                </a:bodyPr>
                <a:lstStyle/>
                <a:p>
                  <a:pPr algn="ctr">
                    <a:defRPr lang="en-US" sz="1200" b="1" i="0" u="none" strike="noStrike" kern="1200" baseline="0">
                      <a:solidFill>
                        <a:srgbClr val="FF66FF"/>
                      </a:solidFill>
                      <a:latin typeface="+mn-lt"/>
                      <a:ea typeface="+mn-ea"/>
                      <a:cs typeface="+mn-cs"/>
                    </a:defRPr>
                  </a:pPr>
                  <a:endParaRPr lang="cs-CZ"/>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C4-48AF-941B-4AA7607EA53E}"/>
                </c:ext>
              </c:extLst>
            </c:dLbl>
            <c:dLbl>
              <c:idx val="3"/>
              <c:layout>
                <c:manualLayout>
                  <c:x val="-4.0495630755087365E-2"/>
                  <c:y val="3.42659176318155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77D-4B23-B731-2E5DF7AB2A03}"/>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0.76</c:v>
                </c:pt>
                <c:pt idx="1">
                  <c:v>0.76</c:v>
                </c:pt>
                <c:pt idx="2">
                  <c:v>0.78</c:v>
                </c:pt>
                <c:pt idx="3">
                  <c:v>0.79</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Dokumentární</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3"/>
              <c:layout>
                <c:manualLayout>
                  <c:x val="-4.8109958081229483E-2"/>
                  <c:y val="2.17372818069016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77D-4B23-B731-2E5DF7AB2A03}"/>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FFFF00"/>
                    </a:solidFill>
                    <a:effectLst>
                      <a:outerShdw blurRad="50800" dist="38100" dir="2700000" algn="tl" rotWithShape="0">
                        <a:prstClr val="black">
                          <a:alpha val="70000"/>
                        </a:prstClr>
                      </a:outerShdw>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0.81</c:v>
                </c:pt>
                <c:pt idx="1">
                  <c:v>0.79</c:v>
                </c:pt>
                <c:pt idx="2">
                  <c:v>0.83</c:v>
                </c:pt>
                <c:pt idx="3">
                  <c:v>0.81</c:v>
                </c:pt>
              </c:numCache>
            </c:numRef>
          </c:val>
          <c:smooth val="0"/>
          <c:extLst xmlns:c16r2="http://schemas.microsoft.com/office/drawing/2015/06/chart">
            <c:ext xmlns:c16="http://schemas.microsoft.com/office/drawing/2014/chart" uri="{C3380CC4-5D6E-409C-BE32-E72D297353CC}">
              <c16:uniqueId val="{00000001-9DC4-48AF-941B-4AA7607EA53E}"/>
            </c:ext>
          </c:extLst>
        </c:ser>
        <c:ser>
          <c:idx val="6"/>
          <c:order val="6"/>
          <c:tx>
            <c:strRef>
              <c:f>Sheet1!$H$1</c:f>
              <c:strCache>
                <c:ptCount val="1"/>
                <c:pt idx="0">
                  <c:v>Vzdělávací</c:v>
                </c:pt>
              </c:strCache>
            </c:strRef>
          </c:tx>
          <c:spPr>
            <a:ln>
              <a:solidFill>
                <a:schemeClr val="tx2"/>
              </a:solidFill>
            </a:ln>
          </c:spPr>
          <c:marker>
            <c:symbol val="none"/>
          </c:marker>
          <c:dLbls>
            <c:dLbl>
              <c:idx val="1"/>
              <c:layout>
                <c:manualLayout>
                  <c:x val="-4.5571848972515476E-2"/>
                  <c:y val="2.58717316291231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2C8-45B3-83CB-E83A288B3240}"/>
                </c:ext>
              </c:extLst>
            </c:dLbl>
            <c:dLbl>
              <c:idx val="2"/>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256-4A7F-8B1A-8B1C3E312D0C}"/>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tx2"/>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Sheet1!$H$2:$H$5</c:f>
              <c:numCache>
                <c:formatCode>0%</c:formatCode>
                <c:ptCount val="4"/>
                <c:pt idx="0">
                  <c:v>0.81</c:v>
                </c:pt>
                <c:pt idx="1">
                  <c:v>0.76</c:v>
                </c:pt>
                <c:pt idx="2">
                  <c:v>0.77</c:v>
                </c:pt>
                <c:pt idx="3">
                  <c:v>0.76</c:v>
                </c:pt>
              </c:numCache>
            </c:numRef>
          </c:val>
          <c:smooth val="0"/>
          <c:extLst xmlns:c16r2="http://schemas.microsoft.com/office/drawing/2015/06/chart">
            <c:ext xmlns:c16="http://schemas.microsoft.com/office/drawing/2014/chart" uri="{C3380CC4-5D6E-409C-BE32-E72D297353CC}">
              <c16:uniqueId val="{00000000-F0DE-47CE-BE69-205A08504608}"/>
            </c:ext>
          </c:extLst>
        </c:ser>
        <c:ser>
          <c:idx val="7"/>
          <c:order val="7"/>
          <c:tx>
            <c:strRef>
              <c:f>Sheet1!$I$1</c:f>
              <c:strCache>
                <c:ptCount val="1"/>
                <c:pt idx="0">
                  <c:v>Náboženské</c:v>
                </c:pt>
              </c:strCache>
            </c:strRef>
          </c:tx>
          <c:spPr>
            <a:ln>
              <a:solidFill>
                <a:schemeClr val="accent2">
                  <a:lumMod val="75000"/>
                </a:schemeClr>
              </a:solidFill>
            </a:ln>
          </c:spPr>
          <c:marker>
            <c:symbol val="none"/>
          </c:marker>
          <c:dLbls>
            <c:dLbl>
              <c:idx val="3"/>
              <c:layout>
                <c:manualLayout>
                  <c:x val="-4.5571848972515566E-2"/>
                  <c:y val="-3.088298865773720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77D-4B23-B731-2E5DF7AB2A03}"/>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accent2">
                        <a:lumMod val="75000"/>
                      </a:schemeClr>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Sheet1!$I$2:$I$5</c:f>
              <c:numCache>
                <c:formatCode>0%</c:formatCode>
                <c:ptCount val="4"/>
                <c:pt idx="0">
                  <c:v>0.88</c:v>
                </c:pt>
                <c:pt idx="1">
                  <c:v>0.85</c:v>
                </c:pt>
                <c:pt idx="2">
                  <c:v>0.81</c:v>
                </c:pt>
                <c:pt idx="3">
                  <c:v>0.82</c:v>
                </c:pt>
              </c:numCache>
            </c:numRef>
          </c:val>
          <c:smooth val="0"/>
          <c:extLst xmlns:c16r2="http://schemas.microsoft.com/office/drawing/2015/06/chart">
            <c:ext xmlns:c16="http://schemas.microsoft.com/office/drawing/2014/chart" uri="{C3380CC4-5D6E-409C-BE32-E72D297353CC}">
              <c16:uniqueId val="{00000001-F0DE-47CE-BE69-205A08504608}"/>
            </c:ext>
          </c:extLst>
        </c:ser>
        <c:dLbls>
          <c:showLegendKey val="0"/>
          <c:showVal val="0"/>
          <c:showCatName val="0"/>
          <c:showSerName val="0"/>
          <c:showPercent val="0"/>
          <c:showBubbleSize val="0"/>
        </c:dLbls>
        <c:marker val="1"/>
        <c:smooth val="0"/>
        <c:axId val="161419264"/>
        <c:axId val="161420800"/>
      </c:lineChart>
      <c:catAx>
        <c:axId val="161419264"/>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61420800"/>
        <c:crossesAt val="0"/>
        <c:auto val="1"/>
        <c:lblAlgn val="ctr"/>
        <c:lblOffset val="100"/>
        <c:noMultiLvlLbl val="0"/>
      </c:catAx>
      <c:valAx>
        <c:axId val="161420800"/>
        <c:scaling>
          <c:orientation val="minMax"/>
          <c:max val="0.9"/>
          <c:min val="0.55000000000000004"/>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61419264"/>
        <c:crossesAt val="1"/>
        <c:crossBetween val="between"/>
        <c:majorUnit val="0.1"/>
      </c:valAx>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241764885163"/>
          <c:y val="0.21175525398701639"/>
          <c:w val="0.84446870658346052"/>
          <c:h val="0.70864588333689449"/>
        </c:manualLayout>
      </c:layout>
      <c:lineChart>
        <c:grouping val="standard"/>
        <c:varyColors val="0"/>
        <c:ser>
          <c:idx val="0"/>
          <c:order val="0"/>
          <c:tx>
            <c:strRef>
              <c:f>Sheet1!$B$1</c:f>
              <c:strCache>
                <c:ptCount val="1"/>
                <c:pt idx="0">
                  <c:v>Zpravodajské</c:v>
                </c:pt>
              </c:strCache>
            </c:strRef>
          </c:tx>
          <c:spPr>
            <a:ln>
              <a:solidFill>
                <a:srgbClr val="FFC000"/>
              </a:solidFill>
            </a:ln>
          </c:spPr>
          <c:marker>
            <c:symbol val="none"/>
          </c:marker>
          <c:dLbls>
            <c:dLbl>
              <c:idx val="0"/>
              <c:layout>
                <c:manualLayout>
                  <c:x val="-5.3186176298657524E-2"/>
                  <c:y val="-1.83543528328232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890-43E9-AC75-A67EEA7852EA}"/>
                </c:ext>
              </c:extLst>
            </c:dLbl>
            <c:dLbl>
              <c:idx val="1"/>
              <c:layout>
                <c:manualLayout>
                  <c:x val="-5.3186176298657503E-2"/>
                  <c:y val="-2.086007999780605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D890-43E9-AC75-A67EEA7852EA}"/>
                </c:ext>
              </c:extLst>
            </c:dLbl>
            <c:dLbl>
              <c:idx val="2"/>
              <c:layout>
                <c:manualLayout>
                  <c:x val="-4.0609745739424129E-2"/>
                  <c:y val="-1.5034362989896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890-43E9-AC75-A67EEA7852EA}"/>
                </c:ext>
              </c:extLst>
            </c:dLbl>
            <c:dLbl>
              <c:idx val="3"/>
              <c:layout>
                <c:manualLayout>
                  <c:x val="-4.8109958081229483E-2"/>
                  <c:y val="-2.837726149275440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976-4511-9A29-D61027770AE8}"/>
                </c:ext>
              </c:extLst>
            </c:dLbl>
            <c:numFmt formatCode="0%" sourceLinked="0"/>
            <c:spPr>
              <a:noFill/>
              <a:ln>
                <a:noFill/>
              </a:ln>
              <a:effectLst/>
            </c:spPr>
            <c:txPr>
              <a:bodyPr/>
              <a:lstStyle/>
              <a:p>
                <a:pPr>
                  <a:defRPr sz="1200" b="1">
                    <a:solidFill>
                      <a:srgbClr val="FFC000"/>
                    </a:solidFill>
                    <a:effectLst>
                      <a:outerShdw blurRad="50800" dist="38100" dir="2700000" algn="tl" rotWithShape="0">
                        <a:prstClr val="black">
                          <a:alpha val="70000"/>
                        </a:prstClr>
                      </a:outerShdw>
                    </a:effectLst>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0.63</c:v>
                </c:pt>
                <c:pt idx="1">
                  <c:v>0.62</c:v>
                </c:pt>
                <c:pt idx="2">
                  <c:v>0.64</c:v>
                </c:pt>
                <c:pt idx="3">
                  <c:v>0.65</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Publicistické</c:v>
                </c:pt>
              </c:strCache>
            </c:strRef>
          </c:tx>
          <c:spPr>
            <a:ln>
              <a:solidFill>
                <a:schemeClr val="bg1">
                  <a:lumMod val="50000"/>
                </a:schemeClr>
              </a:solidFill>
            </a:ln>
            <a:effectLst/>
          </c:spPr>
          <c:marker>
            <c:symbol val="none"/>
          </c:marker>
          <c:dLbls>
            <c:dLbl>
              <c:idx val="2"/>
              <c:layout>
                <c:manualLayout>
                  <c:x val="-4.5685963956852142E-2"/>
                  <c:y val="1.00229086599311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890-43E9-AC75-A67EEA7852EA}"/>
                </c:ext>
              </c:extLst>
            </c:dLbl>
            <c:dLbl>
              <c:idx val="3"/>
              <c:layout>
                <c:manualLayout>
                  <c:x val="-4.8109958081229483E-2"/>
                  <c:y val="-1.58486256678404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976-4511-9A29-D61027770AE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lumMod val="50000"/>
                      </a:schemeClr>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0.67</c:v>
                </c:pt>
                <c:pt idx="1">
                  <c:v>0.65</c:v>
                </c:pt>
                <c:pt idx="2">
                  <c:v>0.63</c:v>
                </c:pt>
                <c:pt idx="3">
                  <c:v>0.61</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Filmy české</c:v>
                </c:pt>
              </c:strCache>
            </c:strRef>
          </c:tx>
          <c:spPr>
            <a:ln>
              <a:solidFill>
                <a:srgbClr val="FF0000"/>
              </a:solidFill>
            </a:ln>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02E-4337-80A3-E1395D6EB099}"/>
                </c:ext>
              </c:extLst>
            </c:dLbl>
            <c:dLbl>
              <c:idx val="1"/>
              <c:layout>
                <c:manualLayout>
                  <c:x val="-4.5571848972515476E-2"/>
                  <c:y val="2.08602772991575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02E-4337-80A3-E1395D6EB099}"/>
                </c:ext>
              </c:extLst>
            </c:dLbl>
            <c:dLbl>
              <c:idx val="2"/>
              <c:layout>
                <c:manualLayout>
                  <c:x val="-3.5533527521996115E-2"/>
                  <c:y val="-2.25515444848452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890-43E9-AC75-A67EEA7852EA}"/>
                </c:ext>
              </c:extLst>
            </c:dLbl>
            <c:dLbl>
              <c:idx val="3"/>
              <c:layout>
                <c:manualLayout>
                  <c:x val="-4.8109958081229483E-2"/>
                  <c:y val="-5.09288059775995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976-4511-9A29-D61027770AE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0000"/>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0.6</c:v>
                </c:pt>
                <c:pt idx="1">
                  <c:v>0.62</c:v>
                </c:pt>
                <c:pt idx="2">
                  <c:v>0.67</c:v>
                </c:pt>
                <c:pt idx="3">
                  <c:v>0.65</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Filmy zahraniční</c:v>
                </c:pt>
              </c:strCache>
            </c:strRef>
          </c:tx>
          <c:spPr>
            <a:ln>
              <a:solidFill>
                <a:srgbClr val="C00000"/>
              </a:solidFill>
            </a:ln>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C00000"/>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0.06</c:v>
                </c:pt>
                <c:pt idx="1">
                  <c:v>0.08</c:v>
                </c:pt>
                <c:pt idx="2">
                  <c:v>0.09</c:v>
                </c:pt>
                <c:pt idx="3">
                  <c:v>0.08</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Seriály české</c:v>
                </c:pt>
              </c:strCache>
            </c:strRef>
          </c:tx>
          <c:spPr>
            <a:ln>
              <a:solidFill>
                <a:srgbClr val="FF66FF"/>
              </a:solidFill>
            </a:ln>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DC4-48AF-941B-4AA7607EA53E}"/>
                </c:ext>
              </c:extLst>
            </c:dLbl>
            <c:dLbl>
              <c:idx val="1"/>
              <c:layout>
                <c:manualLayout>
                  <c:x val="-3.7957521646373407E-2"/>
                  <c:y val="-2.08600799978060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C4-48AF-941B-4AA7607EA53E}"/>
                </c:ext>
              </c:extLst>
            </c:dLbl>
            <c:dLbl>
              <c:idx val="2"/>
              <c:layout>
                <c:manualLayout>
                  <c:x val="-4.5685963956852142E-2"/>
                  <c:y val="-1.754009015487968E-2"/>
                </c:manualLayout>
              </c:layout>
              <c:spPr>
                <a:noFill/>
                <a:ln>
                  <a:noFill/>
                </a:ln>
                <a:effectLst/>
              </c:spPr>
              <c:txPr>
                <a:bodyPr wrap="square" lIns="38100" tIns="19050" rIns="38100" bIns="19050" anchor="ctr" anchorCtr="0">
                  <a:spAutoFit/>
                </a:bodyPr>
                <a:lstStyle/>
                <a:p>
                  <a:pPr algn="ctr" rtl="0">
                    <a:defRPr lang="en-US" sz="1200" b="1" i="0" u="none" strike="noStrike" kern="1200" baseline="0">
                      <a:solidFill>
                        <a:srgbClr val="FF66FF"/>
                      </a:solidFill>
                      <a:latin typeface="+mn-lt"/>
                      <a:ea typeface="+mn-ea"/>
                      <a:cs typeface="+mn-cs"/>
                    </a:defRPr>
                  </a:pPr>
                  <a:endParaRPr lang="cs-CZ"/>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C4-48AF-941B-4AA7607EA53E}"/>
                </c:ext>
              </c:extLst>
            </c:dLbl>
            <c:dLbl>
              <c:idx val="3"/>
              <c:layout>
                <c:manualLayout>
                  <c:x val="-4.8109958081229483E-2"/>
                  <c:y val="-1.58486256678404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976-4511-9A29-D61027770AE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0.41</c:v>
                </c:pt>
                <c:pt idx="1">
                  <c:v>0.43</c:v>
                </c:pt>
                <c:pt idx="2">
                  <c:v>0.43</c:v>
                </c:pt>
                <c:pt idx="3">
                  <c:v>0.41</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Seriály zahraniční</c:v>
                </c:pt>
              </c:strCache>
            </c:strRef>
          </c:tx>
          <c:spPr>
            <a:ln>
              <a:solidFill>
                <a:schemeClr val="tx1"/>
              </a:solidFill>
            </a:ln>
            <a:effectLst>
              <a:outerShdw blurRad="50800" dist="38100" dir="2700000" algn="tl" rotWithShape="0">
                <a:schemeClr val="tx1">
                  <a:alpha val="40000"/>
                </a:schemeClr>
              </a:outerShdw>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DC4-48AF-941B-4AA7607EA53E}"/>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tx1"/>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0.03</c:v>
                </c:pt>
                <c:pt idx="1">
                  <c:v>0.05</c:v>
                </c:pt>
                <c:pt idx="2">
                  <c:v>0.05</c:v>
                </c:pt>
                <c:pt idx="3">
                  <c:v>0.05</c:v>
                </c:pt>
              </c:numCache>
            </c:numRef>
          </c:val>
          <c:smooth val="0"/>
          <c:extLst xmlns:c16r2="http://schemas.microsoft.com/office/drawing/2015/06/chart">
            <c:ext xmlns:c16="http://schemas.microsoft.com/office/drawing/2014/chart" uri="{C3380CC4-5D6E-409C-BE32-E72D297353CC}">
              <c16:uniqueId val="{00000001-9DC4-48AF-941B-4AA7607EA53E}"/>
            </c:ext>
          </c:extLst>
        </c:ser>
        <c:ser>
          <c:idx val="6"/>
          <c:order val="6"/>
          <c:tx>
            <c:strRef>
              <c:f>Sheet1!$H$1</c:f>
              <c:strCache>
                <c:ptCount val="1"/>
                <c:pt idx="0">
                  <c:v>Pro děti</c:v>
                </c:pt>
              </c:strCache>
            </c:strRef>
          </c:tx>
          <c:spPr>
            <a:ln>
              <a:solidFill>
                <a:schemeClr val="accent5"/>
              </a:solidFill>
            </a:ln>
          </c:spPr>
          <c:marker>
            <c:symbol val="none"/>
          </c:marker>
          <c:dLbls>
            <c:dLbl>
              <c:idx val="3"/>
              <c:layout>
                <c:manualLayout>
                  <c:x val="-4.8109958081229483E-2"/>
                  <c:y val="-2.674853883551558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976-4511-9A29-D61027770AE8}"/>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accent5"/>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Sheet1!$H$2:$H$5</c:f>
              <c:numCache>
                <c:formatCode>0%</c:formatCode>
                <c:ptCount val="4"/>
                <c:pt idx="0">
                  <c:v>0.37</c:v>
                </c:pt>
                <c:pt idx="1">
                  <c:v>0.36</c:v>
                </c:pt>
                <c:pt idx="2">
                  <c:v>0.36</c:v>
                </c:pt>
                <c:pt idx="3">
                  <c:v>0.28999999999999998</c:v>
                </c:pt>
              </c:numCache>
            </c:numRef>
          </c:val>
          <c:smooth val="0"/>
          <c:extLst xmlns:c16r2="http://schemas.microsoft.com/office/drawing/2015/06/chart">
            <c:ext xmlns:c16="http://schemas.microsoft.com/office/drawing/2014/chart" uri="{C3380CC4-5D6E-409C-BE32-E72D297353CC}">
              <c16:uniqueId val="{00000000-F0DE-47CE-BE69-205A08504608}"/>
            </c:ext>
          </c:extLst>
        </c:ser>
        <c:ser>
          <c:idx val="7"/>
          <c:order val="7"/>
          <c:tx>
            <c:strRef>
              <c:f>Sheet1!$I$1</c:f>
              <c:strCache>
                <c:ptCount val="1"/>
                <c:pt idx="0">
                  <c:v>Zábavné</c:v>
                </c:pt>
              </c:strCache>
            </c:strRef>
          </c:tx>
          <c:spPr>
            <a:ln>
              <a:solidFill>
                <a:schemeClr val="accent3"/>
              </a:solidFill>
            </a:ln>
          </c:spPr>
          <c:marker>
            <c:symbol val="none"/>
          </c:marker>
          <c:dLbls>
            <c:spPr>
              <a:noFill/>
              <a:ln>
                <a:noFill/>
              </a:ln>
              <a:effectLst/>
            </c:spPr>
            <c:txPr>
              <a:bodyPr wrap="square" lIns="38100" tIns="19050" rIns="38100" bIns="19050" anchor="ctr" anchorCtr="0">
                <a:spAutoFit/>
              </a:bodyPr>
              <a:lstStyle/>
              <a:p>
                <a:pPr algn="ctr" rtl="0">
                  <a:defRPr lang="en-GB" sz="1200" b="1" i="0" u="none" strike="noStrike" kern="1200" baseline="0">
                    <a:solidFill>
                      <a:schemeClr val="accent3"/>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Sheet1!$I$2:$I$5</c:f>
              <c:numCache>
                <c:formatCode>0%</c:formatCode>
                <c:ptCount val="4"/>
                <c:pt idx="0">
                  <c:v>0.22</c:v>
                </c:pt>
                <c:pt idx="1">
                  <c:v>0.28000000000000003</c:v>
                </c:pt>
                <c:pt idx="2">
                  <c:v>0.27</c:v>
                </c:pt>
                <c:pt idx="3">
                  <c:v>0.26</c:v>
                </c:pt>
              </c:numCache>
            </c:numRef>
          </c:val>
          <c:smooth val="0"/>
          <c:extLst xmlns:c16r2="http://schemas.microsoft.com/office/drawing/2015/06/chart">
            <c:ext xmlns:c16="http://schemas.microsoft.com/office/drawing/2014/chart" uri="{C3380CC4-5D6E-409C-BE32-E72D297353CC}">
              <c16:uniqueId val="{00000001-F0DE-47CE-BE69-205A08504608}"/>
            </c:ext>
          </c:extLst>
        </c:ser>
        <c:ser>
          <c:idx val="8"/>
          <c:order val="8"/>
          <c:tx>
            <c:strRef>
              <c:f>Sheet1!$J$1</c:f>
              <c:strCache>
                <c:ptCount val="1"/>
                <c:pt idx="0">
                  <c:v>Kulturní</c:v>
                </c:pt>
              </c:strCache>
            </c:strRef>
          </c:tx>
          <c:spPr>
            <a:ln>
              <a:solidFill>
                <a:srgbClr val="7030A0"/>
              </a:solidFill>
            </a:ln>
          </c:spPr>
          <c:marker>
            <c:symbol val="none"/>
          </c:marker>
          <c:dLbls>
            <c:dLbl>
              <c:idx val="0"/>
              <c:layout>
                <c:manualLayout>
                  <c:x val="-4.8109958081229531E-2"/>
                  <c:y val="2.33660044641403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890-43E9-AC75-A67EEA7852EA}"/>
                </c:ext>
              </c:extLst>
            </c:dLbl>
            <c:dLbl>
              <c:idx val="1"/>
              <c:layout>
                <c:manualLayout>
                  <c:x val="-4.5571848972515476E-2"/>
                  <c:y val="2.837745879410588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890-43E9-AC75-A67EEA7852EA}"/>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7030A0"/>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Sheet1!$J$2:$J$5</c:f>
              <c:numCache>
                <c:formatCode>0%</c:formatCode>
                <c:ptCount val="4"/>
                <c:pt idx="0">
                  <c:v>0.46</c:v>
                </c:pt>
                <c:pt idx="1">
                  <c:v>0.41</c:v>
                </c:pt>
                <c:pt idx="2">
                  <c:v>0.43</c:v>
                </c:pt>
                <c:pt idx="3">
                  <c:v>0.4</c:v>
                </c:pt>
              </c:numCache>
            </c:numRef>
          </c:val>
          <c:smooth val="0"/>
          <c:extLst xmlns:c16r2="http://schemas.microsoft.com/office/drawing/2015/06/chart">
            <c:ext xmlns:c16="http://schemas.microsoft.com/office/drawing/2014/chart" uri="{C3380CC4-5D6E-409C-BE32-E72D297353CC}">
              <c16:uniqueId val="{00000000-D890-43E9-AC75-A67EEA7852EA}"/>
            </c:ext>
          </c:extLst>
        </c:ser>
        <c:ser>
          <c:idx val="9"/>
          <c:order val="9"/>
          <c:tx>
            <c:strRef>
              <c:f>Sheet1!$K$1</c:f>
              <c:strCache>
                <c:ptCount val="1"/>
                <c:pt idx="0">
                  <c:v>Dokumentární</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890-43E9-AC75-A67EEA7852EA}"/>
                </c:ext>
              </c:extLst>
            </c:dLbl>
            <c:dLbl>
              <c:idx val="1"/>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890-43E9-AC75-A67EEA7852EA}"/>
                </c:ext>
              </c:extLst>
            </c:dLbl>
            <c:dLbl>
              <c:idx val="2"/>
              <c:layout>
                <c:manualLayout>
                  <c:x val="-4.3147854848138135E-2"/>
                  <c:y val="-2.004581731986238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880-41C8-BC5E-4AFD354F95AA}"/>
                </c:ext>
              </c:extLst>
            </c:dLbl>
            <c:dLbl>
              <c:idx val="3"/>
              <c:layout>
                <c:manualLayout>
                  <c:x val="-5.330029128299426E-2"/>
                  <c:y val="-2.25515444848451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76-4511-9A29-D61027770AE8}"/>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FFFF00"/>
                    </a:solidFill>
                    <a:effectLst>
                      <a:outerShdw blurRad="50800" dist="38100" dir="2700000" algn="tl" rotWithShape="0">
                        <a:prstClr val="black">
                          <a:alpha val="70000"/>
                        </a:prstClr>
                      </a:outerShdw>
                    </a:effectLst>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Sheet1!$K$2:$K$5</c:f>
              <c:numCache>
                <c:formatCode>0%</c:formatCode>
                <c:ptCount val="4"/>
                <c:pt idx="0">
                  <c:v>0.47</c:v>
                </c:pt>
                <c:pt idx="1">
                  <c:v>0.47</c:v>
                </c:pt>
                <c:pt idx="2">
                  <c:v>0.52</c:v>
                </c:pt>
                <c:pt idx="3">
                  <c:v>0.5</c:v>
                </c:pt>
              </c:numCache>
            </c:numRef>
          </c:val>
          <c:smooth val="0"/>
          <c:extLst xmlns:c16r2="http://schemas.microsoft.com/office/drawing/2015/06/chart">
            <c:ext xmlns:c16="http://schemas.microsoft.com/office/drawing/2014/chart" uri="{C3380CC4-5D6E-409C-BE32-E72D297353CC}">
              <c16:uniqueId val="{00000001-D890-43E9-AC75-A67EEA7852EA}"/>
            </c:ext>
          </c:extLst>
        </c:ser>
        <c:ser>
          <c:idx val="10"/>
          <c:order val="10"/>
          <c:tx>
            <c:strRef>
              <c:f>Sheet1!$L$1</c:f>
              <c:strCache>
                <c:ptCount val="1"/>
                <c:pt idx="0">
                  <c:v>Vzdělávací</c:v>
                </c:pt>
              </c:strCache>
            </c:strRef>
          </c:tx>
          <c:spPr>
            <a:ln>
              <a:solidFill>
                <a:srgbClr val="1F497D"/>
              </a:solidFill>
            </a:ln>
          </c:spPr>
          <c:marker>
            <c:symbol val="none"/>
          </c:marker>
          <c:dLbls>
            <c:dLbl>
              <c:idx val="0"/>
              <c:layout>
                <c:manualLayout>
                  <c:x val="-9.6219716311348041E-2"/>
                  <c:y val="-1.00229086599311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D890-43E9-AC75-A67EEA7852EA}"/>
                </c:ext>
              </c:extLst>
            </c:dLbl>
            <c:dLbl>
              <c:idx val="1"/>
              <c:layout>
                <c:manualLayout>
                  <c:x val="0"/>
                  <c:y val="-1.7540090154879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890-43E9-AC75-A67EEA7852EA}"/>
                </c:ext>
              </c:extLst>
            </c:dLbl>
            <c:dLbl>
              <c:idx val="2"/>
              <c:layout>
                <c:manualLayout>
                  <c:x val="-4.0609745739424129E-2"/>
                  <c:y val="-2.50572716498280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880-41C8-BC5E-4AFD354F95AA}"/>
                </c:ext>
              </c:extLst>
            </c:dLbl>
            <c:dLbl>
              <c:idx val="3"/>
              <c:layout>
                <c:manualLayout>
                  <c:x val="-4.8224073065566059E-2"/>
                  <c:y val="-2.255154448484518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76-4511-9A29-D61027770AE8}"/>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chemeClr val="accent5">
                        <a:lumMod val="50000"/>
                      </a:schemeClr>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Sheet1!$L$2:$L$5</c:f>
              <c:numCache>
                <c:formatCode>0%</c:formatCode>
                <c:ptCount val="4"/>
                <c:pt idx="0">
                  <c:v>0.49</c:v>
                </c:pt>
                <c:pt idx="1">
                  <c:v>0.47</c:v>
                </c:pt>
                <c:pt idx="2">
                  <c:v>0.46</c:v>
                </c:pt>
                <c:pt idx="3">
                  <c:v>0.44</c:v>
                </c:pt>
              </c:numCache>
            </c:numRef>
          </c:val>
          <c:smooth val="0"/>
          <c:extLst xmlns:c16r2="http://schemas.microsoft.com/office/drawing/2015/06/chart">
            <c:ext xmlns:c16="http://schemas.microsoft.com/office/drawing/2014/chart" uri="{C3380CC4-5D6E-409C-BE32-E72D297353CC}">
              <c16:uniqueId val="{00000002-D890-43E9-AC75-A67EEA7852EA}"/>
            </c:ext>
          </c:extLst>
        </c:ser>
        <c:ser>
          <c:idx val="11"/>
          <c:order val="11"/>
          <c:tx>
            <c:strRef>
              <c:f>Sheet1!$M$1</c:f>
              <c:strCache>
                <c:ptCount val="1"/>
                <c:pt idx="0">
                  <c:v>Sportovní</c:v>
                </c:pt>
              </c:strCache>
            </c:strRef>
          </c:tx>
          <c:spPr>
            <a:ln>
              <a:solidFill>
                <a:srgbClr val="004000"/>
              </a:solidFill>
            </a:ln>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890-43E9-AC75-A67EEA7852EA}"/>
                </c:ext>
              </c:extLst>
            </c:dLbl>
            <c:dLbl>
              <c:idx val="1"/>
              <c:layout>
                <c:manualLayout>
                  <c:x val="-3.7957521646373407E-2"/>
                  <c:y val="1.835455013417473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D890-43E9-AC75-A67EEA7852EA}"/>
                </c:ext>
              </c:extLst>
            </c:dLbl>
            <c:dLbl>
              <c:idx val="2"/>
              <c:layout>
                <c:manualLayout>
                  <c:x val="-4.8109958081229483E-2"/>
                  <c:y val="2.08602772991575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880-41C8-BC5E-4AFD354F95AA}"/>
                </c:ext>
              </c:extLst>
            </c:dLbl>
            <c:dLbl>
              <c:idx val="3"/>
              <c:layout>
                <c:manualLayout>
                  <c:x val="-4.8109958081229483E-2"/>
                  <c:y val="3.088318595908872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76-4511-9A29-D61027770AE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004000"/>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Sheet1!$M$2:$M$5</c:f>
              <c:numCache>
                <c:formatCode>0%</c:formatCode>
                <c:ptCount val="4"/>
                <c:pt idx="0">
                  <c:v>0.63</c:v>
                </c:pt>
                <c:pt idx="1">
                  <c:v>0.56999999999999995</c:v>
                </c:pt>
                <c:pt idx="2">
                  <c:v>0.6</c:v>
                </c:pt>
                <c:pt idx="3">
                  <c:v>0.59</c:v>
                </c:pt>
              </c:numCache>
            </c:numRef>
          </c:val>
          <c:smooth val="0"/>
          <c:extLst xmlns:c16r2="http://schemas.microsoft.com/office/drawing/2015/06/chart">
            <c:ext xmlns:c16="http://schemas.microsoft.com/office/drawing/2014/chart" uri="{C3380CC4-5D6E-409C-BE32-E72D297353CC}">
              <c16:uniqueId val="{00000003-D890-43E9-AC75-A67EEA7852EA}"/>
            </c:ext>
          </c:extLst>
        </c:ser>
        <c:dLbls>
          <c:showLegendKey val="0"/>
          <c:showVal val="0"/>
          <c:showCatName val="0"/>
          <c:showSerName val="0"/>
          <c:showPercent val="0"/>
          <c:showBubbleSize val="0"/>
        </c:dLbls>
        <c:marker val="1"/>
        <c:smooth val="0"/>
        <c:axId val="161491968"/>
        <c:axId val="161514240"/>
      </c:lineChart>
      <c:catAx>
        <c:axId val="161491968"/>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61514240"/>
        <c:crossesAt val="0"/>
        <c:auto val="1"/>
        <c:lblAlgn val="ctr"/>
        <c:lblOffset val="100"/>
        <c:noMultiLvlLbl val="0"/>
      </c:catAx>
      <c:valAx>
        <c:axId val="161514240"/>
        <c:scaling>
          <c:orientation val="minMax"/>
          <c:max val="0.70000000000000007"/>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61491968"/>
        <c:crossesAt val="1"/>
        <c:crossBetween val="between"/>
        <c:majorUnit val="0.1"/>
      </c:valAx>
      <c:spPr>
        <a:noFill/>
        <a:ln w="9525">
          <a:solidFill>
            <a:schemeClr val="bg1">
              <a:lumMod val="75000"/>
            </a:schemeClr>
          </a:solidFill>
        </a:ln>
      </c:spPr>
    </c:plotArea>
    <c:legend>
      <c:legendPos val="t"/>
      <c:layout>
        <c:manualLayout>
          <c:xMode val="edge"/>
          <c:yMode val="edge"/>
          <c:x val="2.0626433307186137E-2"/>
          <c:y val="1.503436298989679E-2"/>
          <c:w val="0.96382315175194477"/>
          <c:h val="0.16541271792674161"/>
        </c:manualLayout>
      </c:layout>
      <c:overlay val="1"/>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241764885163"/>
          <c:y val="0.21175525398701639"/>
          <c:w val="0.84446870658346052"/>
          <c:h val="0.70864588333689449"/>
        </c:manualLayout>
      </c:layout>
      <c:lineChart>
        <c:grouping val="standard"/>
        <c:varyColors val="0"/>
        <c:ser>
          <c:idx val="0"/>
          <c:order val="0"/>
          <c:tx>
            <c:strRef>
              <c:f>Sheet1!$B$1</c:f>
              <c:strCache>
                <c:ptCount val="1"/>
                <c:pt idx="0">
                  <c:v>Dramatické pořady</c:v>
                </c:pt>
              </c:strCache>
            </c:strRef>
          </c:tx>
          <c:spPr>
            <a:ln>
              <a:solidFill>
                <a:srgbClr val="FF0000"/>
              </a:solidFill>
            </a:ln>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FF0000"/>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0.8</c:v>
                </c:pt>
                <c:pt idx="1">
                  <c:v>0.78</c:v>
                </c:pt>
                <c:pt idx="2">
                  <c:v>0.79</c:v>
                </c:pt>
                <c:pt idx="3">
                  <c:v>0.79</c:v>
                </c:pt>
              </c:numCache>
            </c:numRef>
          </c:val>
          <c:smooth val="0"/>
          <c:extLst xmlns:c16r2="http://schemas.microsoft.com/office/drawing/2015/06/chart">
            <c:ext xmlns:c16="http://schemas.microsoft.com/office/drawing/2014/chart" uri="{C3380CC4-5D6E-409C-BE32-E72D297353CC}">
              <c16:uniqueId val="{00000003-E8B4-4BDD-943B-39370FFAB63F}"/>
            </c:ext>
          </c:extLst>
        </c:ser>
        <c:ser>
          <c:idx val="1"/>
          <c:order val="1"/>
          <c:tx>
            <c:strRef>
              <c:f>Sheet1!$C$1</c:f>
              <c:strCache>
                <c:ptCount val="1"/>
                <c:pt idx="0">
                  <c:v>Zábavné pořady</c:v>
                </c:pt>
              </c:strCache>
            </c:strRef>
          </c:tx>
          <c:spPr>
            <a:ln>
              <a:solidFill>
                <a:srgbClr val="9BBB59"/>
              </a:solidFill>
            </a:ln>
            <a:effectLst/>
          </c:spPr>
          <c:marker>
            <c:symbol val="none"/>
          </c:marker>
          <c:dLbls>
            <c:dLbl>
              <c:idx val="0"/>
              <c:layout>
                <c:manualLayout>
                  <c:x val="-1.9532663957902333E-2"/>
                  <c:y val="3.33889131240715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B2E-43BD-ABD7-9980CE73B658}"/>
                </c:ext>
              </c:extLst>
            </c:dLbl>
            <c:dLbl>
              <c:idx val="2"/>
              <c:layout>
                <c:manualLayout>
                  <c:x val="-2.8579026566270246E-2"/>
                  <c:y val="2.33660044641402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B4-4BDD-943B-39370FFAB63F}"/>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9BBB59"/>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0.81899999999999995</c:v>
                </c:pt>
                <c:pt idx="1">
                  <c:v>0.81899999999999995</c:v>
                </c:pt>
                <c:pt idx="2">
                  <c:v>0.83</c:v>
                </c:pt>
                <c:pt idx="3">
                  <c:v>0.83</c:v>
                </c:pt>
              </c:numCache>
            </c:numRef>
          </c:val>
          <c:smooth val="0"/>
          <c:extLst xmlns:c16r2="http://schemas.microsoft.com/office/drawing/2015/06/chart">
            <c:ext xmlns:c16="http://schemas.microsoft.com/office/drawing/2014/chart" uri="{C3380CC4-5D6E-409C-BE32-E72D297353CC}">
              <c16:uniqueId val="{00000005-E8B4-4BDD-943B-39370FFAB63F}"/>
            </c:ext>
          </c:extLst>
        </c:ser>
        <c:ser>
          <c:idx val="2"/>
          <c:order val="2"/>
          <c:tx>
            <c:strRef>
              <c:f>Sheet1!$D$1</c:f>
              <c:strCache>
                <c:ptCount val="1"/>
                <c:pt idx="0">
                  <c:v>Hudební pořady</c:v>
                </c:pt>
              </c:strCache>
            </c:strRef>
          </c:tx>
          <c:spPr>
            <a:ln>
              <a:solidFill>
                <a:srgbClr val="FF66FF"/>
              </a:solidFill>
            </a:ln>
          </c:spPr>
          <c:marker>
            <c:symbol val="none"/>
          </c:marker>
          <c:dLbls>
            <c:dLbl>
              <c:idx val="0"/>
              <c:layout>
                <c:manualLayout>
                  <c:x val="-2.7071299464875569E-2"/>
                  <c:y val="-2.674853883551558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B2E-43BD-ABD7-9980CE73B658}"/>
                </c:ext>
              </c:extLst>
            </c:dLbl>
            <c:dLbl>
              <c:idx val="2"/>
              <c:layout>
                <c:manualLayout>
                  <c:x val="-3.0086753667664893E-2"/>
                  <c:y val="-2.17370845055499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B2E-43BD-ABD7-9980CE73B658}"/>
                </c:ext>
              </c:extLst>
            </c:dLbl>
            <c:dLbl>
              <c:idx val="3"/>
              <c:layout>
                <c:manualLayout>
                  <c:x val="-2.8579026566270357E-2"/>
                  <c:y val="-6.93459006402231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915-4ACB-B7E7-0F70DA744CF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0.83</c:v>
                </c:pt>
                <c:pt idx="1">
                  <c:v>0.84</c:v>
                </c:pt>
                <c:pt idx="2">
                  <c:v>0.86</c:v>
                </c:pt>
                <c:pt idx="3">
                  <c:v>0.84</c:v>
                </c:pt>
              </c:numCache>
            </c:numRef>
          </c:val>
          <c:smooth val="0"/>
          <c:extLst xmlns:c16r2="http://schemas.microsoft.com/office/drawing/2015/06/chart">
            <c:ext xmlns:c16="http://schemas.microsoft.com/office/drawing/2014/chart" uri="{C3380CC4-5D6E-409C-BE32-E72D297353CC}">
              <c16:uniqueId val="{00000009-E8B4-4BDD-943B-39370FFAB63F}"/>
            </c:ext>
          </c:extLst>
        </c:ser>
        <c:ser>
          <c:idx val="3"/>
          <c:order val="3"/>
          <c:tx>
            <c:strRef>
              <c:f>Sheet1!$E$1</c:f>
              <c:strCache>
                <c:ptCount val="1"/>
                <c:pt idx="0">
                  <c:v>Dokumentární pořady</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0"/>
              <c:layout>
                <c:manualLayout>
                  <c:x val="-4.9619298906897855E-2"/>
                  <c:y val="3.75859074747419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E8B4-4BDD-943B-39370FFAB63F}"/>
                </c:ext>
              </c:extLst>
            </c:dLbl>
            <c:dLbl>
              <c:idx val="1"/>
              <c:layout>
                <c:manualLayout>
                  <c:x val="-6.7779931202531077E-2"/>
                  <c:y val="2.58717316291231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E8B4-4BDD-943B-39370FFAB63F}"/>
                </c:ext>
              </c:extLst>
            </c:dLbl>
            <c:dLbl>
              <c:idx val="2"/>
              <c:layout>
                <c:manualLayout>
                  <c:x val="-3.0154542027892951E-2"/>
                  <c:y val="6.76546334545355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E8B4-4BDD-943B-39370FFAB63F}"/>
                </c:ext>
              </c:extLst>
            </c:dLbl>
            <c:dLbl>
              <c:idx val="3"/>
              <c:layout>
                <c:manualLayout>
                  <c:x val="-2.8511119487372786E-2"/>
                  <c:y val="-2.004581731986238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915-4ACB-B7E7-0F70DA744CF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FF00"/>
                    </a:solidFill>
                    <a:effectLst>
                      <a:outerShdw blurRad="50800" dist="38100" dir="2700000" algn="tl" rotWithShape="0">
                        <a:prstClr val="black">
                          <a:alpha val="40000"/>
                        </a:prstClr>
                      </a:outerShdw>
                    </a:effectLst>
                    <a:latin typeface="+mn-lt"/>
                    <a:ea typeface="+mn-ea"/>
                    <a:cs typeface="+mn-cs"/>
                  </a:defRPr>
                </a:pPr>
                <a:endParaRPr lang="cs-CZ"/>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0.82099999999999995</c:v>
                </c:pt>
                <c:pt idx="1">
                  <c:v>0.82099999999999995</c:v>
                </c:pt>
                <c:pt idx="2">
                  <c:v>0.82</c:v>
                </c:pt>
                <c:pt idx="3">
                  <c:v>0.83</c:v>
                </c:pt>
              </c:numCache>
            </c:numRef>
          </c:val>
          <c:smooth val="0"/>
          <c:extLst xmlns:c16r2="http://schemas.microsoft.com/office/drawing/2015/06/chart">
            <c:ext xmlns:c16="http://schemas.microsoft.com/office/drawing/2014/chart" uri="{C3380CC4-5D6E-409C-BE32-E72D297353CC}">
              <c16:uniqueId val="{0000000A-E8B4-4BDD-943B-39370FFAB63F}"/>
            </c:ext>
          </c:extLst>
        </c:ser>
        <c:ser>
          <c:idx val="4"/>
          <c:order val="4"/>
          <c:tx>
            <c:strRef>
              <c:f>Sheet1!$F$1</c:f>
              <c:strCache>
                <c:ptCount val="1"/>
                <c:pt idx="0">
                  <c:v>Vzdělávací pořady</c:v>
                </c:pt>
              </c:strCache>
            </c:strRef>
          </c:tx>
          <c:spPr>
            <a:ln>
              <a:solidFill>
                <a:srgbClr val="1F497D"/>
              </a:solidFill>
            </a:ln>
          </c:spPr>
          <c:marker>
            <c:symbol val="none"/>
          </c:marker>
          <c:dLbls>
            <c:dLbl>
              <c:idx val="0"/>
              <c:layout>
                <c:manualLayout>
                  <c:x val="-4.3656297580216691E-2"/>
                  <c:y val="1.584882296919198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B2E-43BD-ABD7-9980CE73B658}"/>
                </c:ext>
              </c:extLst>
            </c:dLbl>
            <c:dLbl>
              <c:idx val="1"/>
              <c:layout>
                <c:manualLayout>
                  <c:x val="1.2129605171385239E-2"/>
                  <c:y val="3.58946402890543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B2E-43BD-ABD7-9980CE73B658}"/>
                </c:ext>
              </c:extLst>
            </c:dLbl>
            <c:dLbl>
              <c:idx val="2"/>
              <c:spPr>
                <a:noFill/>
                <a:ln>
                  <a:noFill/>
                </a:ln>
                <a:effectLst/>
              </c:spPr>
              <c:txPr>
                <a:bodyPr wrap="square" lIns="38100" tIns="19050" rIns="38100" bIns="19050" anchor="ctr" anchorCtr="0">
                  <a:spAutoFit/>
                </a:bodyPr>
                <a:lstStyle/>
                <a:p>
                  <a:pPr algn="ctr" rtl="0">
                    <a:defRPr lang="en-US" sz="1200" b="1" i="0" u="none" strike="noStrike" kern="1200" baseline="0">
                      <a:solidFill>
                        <a:srgbClr val="1F497D"/>
                      </a:solidFill>
                      <a:latin typeface="+mn-lt"/>
                      <a:ea typeface="+mn-ea"/>
                      <a:cs typeface="+mn-cs"/>
                    </a:defRPr>
                  </a:pPr>
                  <a:endParaRPr lang="cs-CZ"/>
                </a:p>
              </c:txPr>
              <c:dLblPos val="b"/>
              <c:showLegendKey val="0"/>
              <c:showVal val="1"/>
              <c:showCatName val="0"/>
              <c:showSerName val="0"/>
              <c:showPercent val="0"/>
              <c:showBubbleSize val="0"/>
            </c:dLbl>
            <c:spPr>
              <a:noFill/>
              <a:ln>
                <a:noFill/>
              </a:ln>
              <a:effectLst/>
            </c:spPr>
            <c:txPr>
              <a:bodyPr wrap="square" lIns="38100" tIns="19050" rIns="38100" bIns="19050" anchor="ctr" anchorCtr="0">
                <a:spAutoFit/>
              </a:bodyPr>
              <a:lstStyle/>
              <a:p>
                <a:pPr algn="ctr">
                  <a:defRPr lang="en-GB" sz="1200" b="1" i="0" u="none" strike="noStrike" kern="1200" baseline="0">
                    <a:solidFill>
                      <a:srgbClr val="1F497D"/>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0.83</c:v>
                </c:pt>
                <c:pt idx="1">
                  <c:v>0.82</c:v>
                </c:pt>
                <c:pt idx="2">
                  <c:v>0.82</c:v>
                </c:pt>
                <c:pt idx="3">
                  <c:v>0.81</c:v>
                </c:pt>
              </c:numCache>
            </c:numRef>
          </c:val>
          <c:smooth val="0"/>
          <c:extLst xmlns:c16r2="http://schemas.microsoft.com/office/drawing/2015/06/chart">
            <c:ext xmlns:c16="http://schemas.microsoft.com/office/drawing/2014/chart" uri="{C3380CC4-5D6E-409C-BE32-E72D297353CC}">
              <c16:uniqueId val="{0000000E-E8B4-4BDD-943B-39370FFAB63F}"/>
            </c:ext>
          </c:extLst>
        </c:ser>
        <c:ser>
          <c:idx val="5"/>
          <c:order val="5"/>
          <c:tx>
            <c:strRef>
              <c:f>Sheet1!$G$1</c:f>
              <c:strCache>
                <c:ptCount val="1"/>
                <c:pt idx="0">
                  <c:v>Náboženské pořady</c:v>
                </c:pt>
              </c:strCache>
            </c:strRef>
          </c:tx>
          <c:spPr>
            <a:ln>
              <a:solidFill>
                <a:srgbClr val="953735"/>
              </a:solidFill>
            </a:ln>
          </c:spPr>
          <c:marker>
            <c:symbol val="none"/>
          </c:marker>
          <c:dLbls>
            <c:dLbl>
              <c:idx val="3"/>
              <c:layout>
                <c:manualLayout>
                  <c:x val="-2.8579026566270357E-2"/>
                  <c:y val="-2.837726149275440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915-4ACB-B7E7-0F70DA744CF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953735"/>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0.86</c:v>
                </c:pt>
                <c:pt idx="1">
                  <c:v>0.84</c:v>
                </c:pt>
                <c:pt idx="2">
                  <c:v>0.83</c:v>
                </c:pt>
                <c:pt idx="3">
                  <c:v>0.84</c:v>
                </c:pt>
              </c:numCache>
            </c:numRef>
          </c:val>
          <c:smooth val="0"/>
          <c:extLst xmlns:c16r2="http://schemas.microsoft.com/office/drawing/2015/06/chart">
            <c:ext xmlns:c16="http://schemas.microsoft.com/office/drawing/2014/chart" uri="{C3380CC4-5D6E-409C-BE32-E72D297353CC}">
              <c16:uniqueId val="{00000020-E8B4-4BDD-943B-39370FFAB63F}"/>
            </c:ext>
          </c:extLst>
        </c:ser>
        <c:dLbls>
          <c:showLegendKey val="0"/>
          <c:showVal val="0"/>
          <c:showCatName val="0"/>
          <c:showSerName val="0"/>
          <c:showPercent val="0"/>
          <c:showBubbleSize val="0"/>
        </c:dLbls>
        <c:marker val="1"/>
        <c:smooth val="0"/>
        <c:axId val="162063872"/>
        <c:axId val="162065408"/>
      </c:lineChart>
      <c:catAx>
        <c:axId val="162063872"/>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62065408"/>
        <c:crossesAt val="0"/>
        <c:auto val="1"/>
        <c:lblAlgn val="ctr"/>
        <c:lblOffset val="100"/>
        <c:noMultiLvlLbl val="0"/>
      </c:catAx>
      <c:valAx>
        <c:axId val="162065408"/>
        <c:scaling>
          <c:orientation val="minMax"/>
          <c:max val="0.9"/>
          <c:min val="0.70000000000000007"/>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62063872"/>
        <c:crossesAt val="1"/>
        <c:crossBetween val="between"/>
        <c:majorUnit val="5.000000000000001E-2"/>
      </c:valAx>
      <c:spPr>
        <a:noFill/>
        <a:ln w="9525">
          <a:solidFill>
            <a:schemeClr val="bg1">
              <a:lumMod val="75000"/>
            </a:schemeClr>
          </a:solidFill>
        </a:ln>
      </c:spPr>
    </c:plotArea>
    <c:legend>
      <c:legendPos val="t"/>
      <c:layout>
        <c:manualLayout>
          <c:xMode val="edge"/>
          <c:yMode val="edge"/>
          <c:x val="0.12315186195393124"/>
          <c:y val="5.0114543299655964E-2"/>
          <c:w val="0.84645520893001835"/>
          <c:h val="0.10608735833023075"/>
        </c:manualLayout>
      </c:layout>
      <c:overlay val="1"/>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241764885163"/>
          <c:y val="0.21175525398701639"/>
          <c:w val="0.84446870658346052"/>
          <c:h val="0.70864588333689449"/>
        </c:manualLayout>
      </c:layout>
      <c:lineChart>
        <c:grouping val="standard"/>
        <c:varyColors val="0"/>
        <c:ser>
          <c:idx val="0"/>
          <c:order val="0"/>
          <c:tx>
            <c:strRef>
              <c:f>Sheet1!$B$1</c:f>
              <c:strCache>
                <c:ptCount val="1"/>
                <c:pt idx="0">
                  <c:v>Dramatické pořady</c:v>
                </c:pt>
              </c:strCache>
            </c:strRef>
          </c:tx>
          <c:spPr>
            <a:ln>
              <a:solidFill>
                <a:srgbClr val="FF0000"/>
              </a:solidFill>
            </a:ln>
          </c:spPr>
          <c:marker>
            <c:symbol val="none"/>
          </c:marker>
          <c:dLbls>
            <c:dLbl>
              <c:idx val="0"/>
              <c:layout>
                <c:manualLayout>
                  <c:x val="-6.1681115718055034E-2"/>
                  <c:y val="-3.50801803097591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B4-4BDD-943B-39370FFAB63F}"/>
                </c:ext>
              </c:extLst>
            </c:dLbl>
            <c:dLbl>
              <c:idx val="1"/>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B4-4BDD-943B-39370FFAB63F}"/>
                </c:ext>
              </c:extLst>
            </c:dLbl>
            <c:dLbl>
              <c:idx val="2"/>
              <c:layout>
                <c:manualLayout>
                  <c:x val="-3.0154542027892951E-2"/>
                  <c:y val="3.50801803097590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360-4593-9DDC-9EBB185F6635}"/>
                </c:ext>
              </c:extLst>
            </c:dLbl>
            <c:dLbl>
              <c:idx val="3"/>
              <c:layout>
                <c:manualLayout>
                  <c:x val="-2.7139087825103655E-2"/>
                  <c:y val="3.257445314477637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360-4593-9DDC-9EBB185F6635}"/>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0000"/>
                    </a:solidFill>
                    <a:effectLst/>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0.68114302525700354</c:v>
                </c:pt>
                <c:pt idx="1">
                  <c:v>0.61752929622079455</c:v>
                </c:pt>
                <c:pt idx="2">
                  <c:v>0.68008550077324159</c:v>
                </c:pt>
                <c:pt idx="3">
                  <c:v>0.64</c:v>
                </c:pt>
              </c:numCache>
            </c:numRef>
          </c:val>
          <c:smooth val="0"/>
          <c:extLst xmlns:c16r2="http://schemas.microsoft.com/office/drawing/2015/06/chart">
            <c:ext xmlns:c16="http://schemas.microsoft.com/office/drawing/2014/chart" uri="{C3380CC4-5D6E-409C-BE32-E72D297353CC}">
              <c16:uniqueId val="{00000003-E8B4-4BDD-943B-39370FFAB63F}"/>
            </c:ext>
          </c:extLst>
        </c:ser>
        <c:ser>
          <c:idx val="1"/>
          <c:order val="1"/>
          <c:tx>
            <c:strRef>
              <c:f>Sheet1!$C$1</c:f>
              <c:strCache>
                <c:ptCount val="1"/>
                <c:pt idx="0">
                  <c:v>Zábavné pořady</c:v>
                </c:pt>
              </c:strCache>
            </c:strRef>
          </c:tx>
          <c:spPr>
            <a:ln>
              <a:solidFill>
                <a:srgbClr val="9BBB59"/>
              </a:solidFill>
            </a:ln>
            <a:effectLst/>
          </c:spPr>
          <c:marker>
            <c:symbol val="none"/>
          </c:marker>
          <c:dLbls>
            <c:dLbl>
              <c:idx val="0"/>
              <c:layout>
                <c:manualLayout>
                  <c:x val="-5.2702660188584605E-2"/>
                  <c:y val="1.422010031195316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E8B4-4BDD-943B-39370FFAB63F}"/>
                </c:ext>
              </c:extLst>
            </c:dLbl>
            <c:dLbl>
              <c:idx val="1"/>
              <c:layout>
                <c:manualLayout>
                  <c:x val="-1.6517209755113064E-2"/>
                  <c:y val="3.17599931654811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E8B4-4BDD-943B-39370FFAB63F}"/>
                </c:ext>
              </c:extLst>
            </c:dLbl>
            <c:dLbl>
              <c:idx val="2"/>
              <c:layout>
                <c:manualLayout>
                  <c:x val="-2.9124182696160343E-2"/>
                  <c:y val="3.25744531447763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B4-4BDD-943B-39370FFAB63F}"/>
                </c:ext>
              </c:extLst>
            </c:dLbl>
            <c:dLbl>
              <c:idx val="3"/>
              <c:layout>
                <c:manualLayout>
                  <c:x val="-2.8579026566270357E-2"/>
                  <c:y val="1.422010031195316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360-4593-9DDC-9EBB185F6635}"/>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9BBB59"/>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0.67800612039755237</c:v>
                </c:pt>
                <c:pt idx="1">
                  <c:v>0.69110845933862675</c:v>
                </c:pt>
                <c:pt idx="2">
                  <c:v>0.71562842116878655</c:v>
                </c:pt>
                <c:pt idx="3">
                  <c:v>0.61</c:v>
                </c:pt>
              </c:numCache>
            </c:numRef>
          </c:val>
          <c:smooth val="0"/>
          <c:extLst xmlns:c16r2="http://schemas.microsoft.com/office/drawing/2015/06/chart">
            <c:ext xmlns:c16="http://schemas.microsoft.com/office/drawing/2014/chart" uri="{C3380CC4-5D6E-409C-BE32-E72D297353CC}">
              <c16:uniqueId val="{00000005-E8B4-4BDD-943B-39370FFAB63F}"/>
            </c:ext>
          </c:extLst>
        </c:ser>
        <c:ser>
          <c:idx val="2"/>
          <c:order val="2"/>
          <c:tx>
            <c:strRef>
              <c:f>Sheet1!$D$1</c:f>
              <c:strCache>
                <c:ptCount val="1"/>
                <c:pt idx="0">
                  <c:v>Hudební pořady</c:v>
                </c:pt>
              </c:strCache>
            </c:strRef>
          </c:tx>
          <c:spPr>
            <a:ln>
              <a:solidFill>
                <a:srgbClr val="FF66FF"/>
              </a:solidFill>
            </a:ln>
          </c:spPr>
          <c:marker>
            <c:symbol val="none"/>
          </c:marker>
          <c:dLbls>
            <c:dLbl>
              <c:idx val="0"/>
              <c:layout>
                <c:manualLayout>
                  <c:x val="-5.1127026008292498E-2"/>
                  <c:y val="7.5171814949483952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8B4-4BDD-943B-39370FFAB63F}"/>
                </c:ext>
              </c:extLst>
            </c:dLbl>
            <c:dLbl>
              <c:idx val="1"/>
              <c:layout>
                <c:manualLayout>
                  <c:x val="-4.5571848972515476E-2"/>
                  <c:y val="2.08602772991575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8B4-4BDD-943B-39370FFAB63F}"/>
                </c:ext>
              </c:extLst>
            </c:dLbl>
            <c:dLbl>
              <c:idx val="2"/>
              <c:layout>
                <c:manualLayout>
                  <c:x val="-2.1108179419525065E-2"/>
                  <c:y val="-2.75629988148107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8B4-4BDD-943B-39370FFAB63F}"/>
                </c:ext>
              </c:extLst>
            </c:dLbl>
            <c:dLbl>
              <c:idx val="3"/>
              <c:layout>
                <c:manualLayout>
                  <c:x val="-2.9476658425611258E-3"/>
                  <c:y val="-3.3199898429264211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360-4593-9DDC-9EBB185F6635}"/>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0.75360173230877037</c:v>
                </c:pt>
                <c:pt idx="1">
                  <c:v>0.77030899973140099</c:v>
                </c:pt>
                <c:pt idx="2">
                  <c:v>0.77922808951629763</c:v>
                </c:pt>
                <c:pt idx="3">
                  <c:v>0.7</c:v>
                </c:pt>
              </c:numCache>
            </c:numRef>
          </c:val>
          <c:smooth val="0"/>
          <c:extLst xmlns:c16r2="http://schemas.microsoft.com/office/drawing/2015/06/chart">
            <c:ext xmlns:c16="http://schemas.microsoft.com/office/drawing/2014/chart" uri="{C3380CC4-5D6E-409C-BE32-E72D297353CC}">
              <c16:uniqueId val="{00000009-E8B4-4BDD-943B-39370FFAB63F}"/>
            </c:ext>
          </c:extLst>
        </c:ser>
        <c:ser>
          <c:idx val="3"/>
          <c:order val="3"/>
          <c:tx>
            <c:strRef>
              <c:f>Sheet1!$E$1</c:f>
              <c:strCache>
                <c:ptCount val="1"/>
                <c:pt idx="0">
                  <c:v>Dokumentární pořady</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0"/>
              <c:layout>
                <c:manualLayout>
                  <c:x val="-5.7157934413871091E-2"/>
                  <c:y val="-5.0114543299655968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E8B4-4BDD-943B-39370FFAB63F}"/>
                </c:ext>
              </c:extLst>
            </c:dLbl>
            <c:dLbl>
              <c:idx val="1"/>
              <c:layout>
                <c:manualLayout>
                  <c:x val="-3.1594480769059539E-2"/>
                  <c:y val="2.58717316291231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E8B4-4BDD-943B-39370FFAB63F}"/>
                </c:ext>
              </c:extLst>
            </c:dLbl>
            <c:dLbl>
              <c:idx val="2"/>
              <c:layout>
                <c:manualLayout>
                  <c:x val="3.0154542027892952E-3"/>
                  <c:y val="-2.25515444848451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E8B4-4BDD-943B-39370FFAB63F}"/>
                </c:ext>
              </c:extLst>
            </c:dLbl>
            <c:dLbl>
              <c:idx val="3"/>
              <c:layout>
                <c:manualLayout>
                  <c:x val="-3.0018846588767432E-2"/>
                  <c:y val="-4.51030889696904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360-4593-9DDC-9EBB185F6635}"/>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FF00"/>
                    </a:solidFill>
                    <a:effectLst>
                      <a:outerShdw blurRad="50800" dist="38100" dir="2700000" algn="tl" rotWithShape="0">
                        <a:prstClr val="black">
                          <a:alpha val="40000"/>
                        </a:prstClr>
                      </a:outerShdw>
                    </a:effectLst>
                    <a:latin typeface="+mn-lt"/>
                    <a:ea typeface="+mn-ea"/>
                    <a:cs typeface="+mn-cs"/>
                  </a:defRPr>
                </a:pPr>
                <a:endParaRPr lang="cs-CZ"/>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0.76068405281622598</c:v>
                </c:pt>
                <c:pt idx="1">
                  <c:v>0.74167218704066973</c:v>
                </c:pt>
                <c:pt idx="2">
                  <c:v>0.76961970142748171</c:v>
                </c:pt>
                <c:pt idx="3">
                  <c:v>0.71</c:v>
                </c:pt>
              </c:numCache>
            </c:numRef>
          </c:val>
          <c:smooth val="0"/>
          <c:extLst xmlns:c16r2="http://schemas.microsoft.com/office/drawing/2015/06/chart">
            <c:ext xmlns:c16="http://schemas.microsoft.com/office/drawing/2014/chart" uri="{C3380CC4-5D6E-409C-BE32-E72D297353CC}">
              <c16:uniqueId val="{0000000A-E8B4-4BDD-943B-39370FFAB63F}"/>
            </c:ext>
          </c:extLst>
        </c:ser>
        <c:ser>
          <c:idx val="4"/>
          <c:order val="4"/>
          <c:tx>
            <c:strRef>
              <c:f>Sheet1!$F$1</c:f>
              <c:strCache>
                <c:ptCount val="1"/>
                <c:pt idx="0">
                  <c:v>Vzdělávací pořady</c:v>
                </c:pt>
              </c:strCache>
            </c:strRef>
          </c:tx>
          <c:spPr>
            <a:ln>
              <a:solidFill>
                <a:srgbClr val="1F497D"/>
              </a:solidFill>
            </a:ln>
          </c:spPr>
          <c:marker>
            <c:symbol val="none"/>
          </c:marker>
          <c:dLbls>
            <c:dLbl>
              <c:idx val="0"/>
              <c:layout>
                <c:manualLayout>
                  <c:x val="-5.112702600829247E-2"/>
                  <c:y val="7.5171814949483952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8B4-4BDD-943B-39370FFAB63F}"/>
                </c:ext>
              </c:extLst>
            </c:dLbl>
            <c:dLbl>
              <c:idx val="1"/>
              <c:layout>
                <c:manualLayout>
                  <c:x val="-3.1926655606043915E-2"/>
                  <c:y val="-3.33887158227200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8B4-4BDD-943B-39370FFAB63F}"/>
                </c:ext>
              </c:extLst>
            </c:dLbl>
            <c:dLbl>
              <c:idx val="2"/>
              <c:layout>
                <c:manualLayout>
                  <c:x val="-2.1108179419525065E-2"/>
                  <c:y val="-1.7540090154879541E-2"/>
                </c:manualLayout>
              </c:layout>
              <c:spPr>
                <a:noFill/>
                <a:ln>
                  <a:noFill/>
                </a:ln>
                <a:effectLst/>
              </c:spPr>
              <c:txPr>
                <a:bodyPr wrap="square" lIns="38100" tIns="19050" rIns="38100" bIns="19050" anchor="ctr" anchorCtr="0">
                  <a:spAutoFit/>
                </a:bodyPr>
                <a:lstStyle/>
                <a:p>
                  <a:pPr algn="ctr" rtl="0">
                    <a:defRPr lang="en-US" sz="1200" b="1" i="0" u="none" strike="noStrike" kern="1200" baseline="0">
                      <a:solidFill>
                        <a:srgbClr val="1F497D"/>
                      </a:solidFill>
                      <a:latin typeface="+mn-lt"/>
                      <a:ea typeface="+mn-ea"/>
                      <a:cs typeface="+mn-cs"/>
                    </a:defRPr>
                  </a:pPr>
                  <a:endParaRPr lang="cs-CZ"/>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8B4-4BDD-943B-39370FFAB63F}"/>
                </c:ext>
              </c:extLst>
            </c:dLbl>
            <c:dLbl>
              <c:idx val="3"/>
              <c:layout>
                <c:manualLayout>
                  <c:x val="-2.8579026566270357E-2"/>
                  <c:y val="1.92315546419186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360-4593-9DDC-9EBB185F6635}"/>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1F497D"/>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0.73544531091346665</c:v>
                </c:pt>
                <c:pt idx="1">
                  <c:v>0.70603438565082743</c:v>
                </c:pt>
                <c:pt idx="2">
                  <c:v>0.72906856324003111</c:v>
                </c:pt>
                <c:pt idx="3">
                  <c:v>0.68</c:v>
                </c:pt>
              </c:numCache>
            </c:numRef>
          </c:val>
          <c:smooth val="0"/>
          <c:extLst xmlns:c16r2="http://schemas.microsoft.com/office/drawing/2015/06/chart">
            <c:ext xmlns:c16="http://schemas.microsoft.com/office/drawing/2014/chart" uri="{C3380CC4-5D6E-409C-BE32-E72D297353CC}">
              <c16:uniqueId val="{0000000E-E8B4-4BDD-943B-39370FFAB63F}"/>
            </c:ext>
          </c:extLst>
        </c:ser>
        <c:ser>
          <c:idx val="5"/>
          <c:order val="5"/>
          <c:tx>
            <c:strRef>
              <c:f>Sheet1!$G$1</c:f>
              <c:strCache>
                <c:ptCount val="1"/>
                <c:pt idx="0">
                  <c:v>Náboženské pořady</c:v>
                </c:pt>
              </c:strCache>
            </c:strRef>
          </c:tx>
          <c:spPr>
            <a:ln>
              <a:solidFill>
                <a:srgbClr val="953735"/>
              </a:solidFill>
            </a:ln>
          </c:spPr>
          <c:marker>
            <c:symbol val="none"/>
          </c:marker>
          <c:dLbls>
            <c:dLbl>
              <c:idx val="0"/>
              <c:layout>
                <c:manualLayout>
                  <c:x val="-3.6049754994345998E-2"/>
                  <c:y val="-2.004581731986238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5CE-4D04-A9AE-96383784FC13}"/>
                </c:ext>
              </c:extLst>
            </c:dLbl>
            <c:dLbl>
              <c:idx val="1"/>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E8B4-4BDD-943B-39370FFAB63F}"/>
                </c:ext>
              </c:extLst>
            </c:dLbl>
            <c:dLbl>
              <c:idx val="2"/>
              <c:layout>
                <c:manualLayout>
                  <c:x val="-3.7693177534866187E-2"/>
                  <c:y val="1.2528635824913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E8B4-4BDD-943B-39370FFAB63F}"/>
                </c:ext>
              </c:extLst>
            </c:dLbl>
            <c:dLbl>
              <c:idx val="3"/>
              <c:layout>
                <c:manualLayout>
                  <c:x val="-2.8511119487372786E-2"/>
                  <c:y val="2.004581731986238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360-4593-9DDC-9EBB185F6635}"/>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953735"/>
                    </a:solidFill>
                    <a:effectLst/>
                    <a:latin typeface="+mn-lt"/>
                    <a:ea typeface="+mn-ea"/>
                    <a:cs typeface="+mn-cs"/>
                  </a:defRPr>
                </a:pPr>
                <a:endParaRPr lang="cs-CZ"/>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0.77036319297145672</c:v>
                </c:pt>
                <c:pt idx="1">
                  <c:v>0.77277795258355342</c:v>
                </c:pt>
                <c:pt idx="2">
                  <c:v>0.76166974073221549</c:v>
                </c:pt>
                <c:pt idx="3">
                  <c:v>0.7</c:v>
                </c:pt>
              </c:numCache>
            </c:numRef>
          </c:val>
          <c:smooth val="0"/>
          <c:extLst xmlns:c16r2="http://schemas.microsoft.com/office/drawing/2015/06/chart">
            <c:ext xmlns:c16="http://schemas.microsoft.com/office/drawing/2014/chart" uri="{C3380CC4-5D6E-409C-BE32-E72D297353CC}">
              <c16:uniqueId val="{00000020-E8B4-4BDD-943B-39370FFAB63F}"/>
            </c:ext>
          </c:extLst>
        </c:ser>
        <c:dLbls>
          <c:showLegendKey val="0"/>
          <c:showVal val="0"/>
          <c:showCatName val="0"/>
          <c:showSerName val="0"/>
          <c:showPercent val="0"/>
          <c:showBubbleSize val="0"/>
        </c:dLbls>
        <c:marker val="1"/>
        <c:smooth val="0"/>
        <c:axId val="162185984"/>
        <c:axId val="162187520"/>
      </c:lineChart>
      <c:catAx>
        <c:axId val="162185984"/>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62187520"/>
        <c:crossesAt val="0"/>
        <c:auto val="1"/>
        <c:lblAlgn val="ctr"/>
        <c:lblOffset val="100"/>
        <c:noMultiLvlLbl val="0"/>
      </c:catAx>
      <c:valAx>
        <c:axId val="162187520"/>
        <c:scaling>
          <c:orientation val="minMax"/>
          <c:max val="0.8"/>
          <c:min val="0.5"/>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62185984"/>
        <c:crossesAt val="1"/>
        <c:crossBetween val="between"/>
        <c:majorUnit val="5.000000000000001E-2"/>
      </c:valAx>
      <c:spPr>
        <a:noFill/>
        <a:ln w="9525">
          <a:solidFill>
            <a:schemeClr val="bg1">
              <a:lumMod val="75000"/>
            </a:schemeClr>
          </a:solidFill>
        </a:ln>
      </c:spPr>
    </c:plotArea>
    <c:legend>
      <c:legendPos val="t"/>
      <c:layout>
        <c:manualLayout>
          <c:xMode val="edge"/>
          <c:yMode val="edge"/>
          <c:x val="0.12315186195393124"/>
          <c:y val="3.7585907474741977E-2"/>
          <c:w val="0.84645520893001835"/>
          <c:h val="0.11360453982517917"/>
        </c:manualLayout>
      </c:layout>
      <c:overlay val="1"/>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39241764885163"/>
          <c:y val="0.21175525398701639"/>
          <c:w val="0.84446870658346052"/>
          <c:h val="0.70864588333689449"/>
        </c:manualLayout>
      </c:layout>
      <c:lineChart>
        <c:grouping val="standard"/>
        <c:varyColors val="0"/>
        <c:ser>
          <c:idx val="0"/>
          <c:order val="0"/>
          <c:tx>
            <c:strRef>
              <c:f>Sheet1!$B$1</c:f>
              <c:strCache>
                <c:ptCount val="1"/>
                <c:pt idx="0">
                  <c:v>Dramatické pořady</c:v>
                </c:pt>
              </c:strCache>
            </c:strRef>
          </c:tx>
          <c:spPr>
            <a:ln>
              <a:solidFill>
                <a:srgbClr val="FF0000"/>
              </a:solidFill>
            </a:ln>
          </c:spPr>
          <c:marker>
            <c:symbol val="none"/>
          </c:marker>
          <c:dLbls>
            <c:dLbl>
              <c:idx val="0"/>
              <c:layout/>
              <c:dLblPos val="l"/>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B4-4BDD-943B-39370FFAB63F}"/>
                </c:ext>
              </c:extLst>
            </c:dLbl>
            <c:dLbl>
              <c:idx val="1"/>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B4-4BDD-943B-39370FFAB63F}"/>
                </c:ext>
              </c:extLst>
            </c:dLbl>
            <c:dLbl>
              <c:idx val="2"/>
              <c:layout>
                <c:manualLayout>
                  <c:x val="-2.1108179419525065E-2"/>
                  <c:y val="3.508018030975908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AEF-4896-849F-9BD66D94C984}"/>
                </c:ext>
              </c:extLst>
            </c:dLbl>
            <c:dLbl>
              <c:idx val="3"/>
              <c:layout>
                <c:manualLayout>
                  <c:x val="-2.7139087825103655E-2"/>
                  <c:y val="4.009163463972468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AEF-4896-849F-9BD66D94C984}"/>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0000"/>
                    </a:solidFill>
                    <a:effectLst/>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0.72380825926381387</c:v>
                </c:pt>
                <c:pt idx="1">
                  <c:v>0.63288195028758121</c:v>
                </c:pt>
                <c:pt idx="2">
                  <c:v>0.69626891389789292</c:v>
                </c:pt>
                <c:pt idx="3">
                  <c:v>0.68</c:v>
                </c:pt>
              </c:numCache>
            </c:numRef>
          </c:val>
          <c:smooth val="0"/>
          <c:extLst xmlns:c16r2="http://schemas.microsoft.com/office/drawing/2015/06/chart">
            <c:ext xmlns:c16="http://schemas.microsoft.com/office/drawing/2014/chart" uri="{C3380CC4-5D6E-409C-BE32-E72D297353CC}">
              <c16:uniqueId val="{00000003-E8B4-4BDD-943B-39370FFAB63F}"/>
            </c:ext>
          </c:extLst>
        </c:ser>
        <c:ser>
          <c:idx val="1"/>
          <c:order val="1"/>
          <c:tx>
            <c:strRef>
              <c:f>Sheet1!$C$1</c:f>
              <c:strCache>
                <c:ptCount val="1"/>
                <c:pt idx="0">
                  <c:v>Zábavné pořady</c:v>
                </c:pt>
              </c:strCache>
            </c:strRef>
          </c:tx>
          <c:spPr>
            <a:ln>
              <a:solidFill>
                <a:srgbClr val="9BBB59"/>
              </a:solidFill>
            </a:ln>
            <a:effectLst/>
          </c:spPr>
          <c:marker>
            <c:symbol val="none"/>
          </c:marker>
          <c:dLbls>
            <c:dLbl>
              <c:idx val="0"/>
              <c:layout>
                <c:manualLayout>
                  <c:x val="-6.0241295695557869E-2"/>
                  <c:y val="-8.331444172892109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E8B4-4BDD-943B-39370FFAB63F}"/>
                </c:ext>
              </c:extLst>
            </c:dLbl>
            <c:dLbl>
              <c:idx val="1"/>
              <c:layout>
                <c:manualLayout>
                  <c:x val="-3.3102207870454189E-2"/>
                  <c:y val="2.424300897188436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E8B4-4BDD-943B-39370FFAB63F}"/>
                </c:ext>
              </c:extLst>
            </c:dLbl>
            <c:dLbl>
              <c:idx val="2"/>
              <c:layout>
                <c:manualLayout>
                  <c:x val="-2.309327429058175E-2"/>
                  <c:y val="-1.7540090154879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8B4-4BDD-943B-39370FFAB63F}"/>
                </c:ext>
              </c:extLst>
            </c:dLbl>
            <c:dLbl>
              <c:idx val="3"/>
              <c:layout>
                <c:manualLayout>
                  <c:x val="-2.9476658425611258E-3"/>
                  <c:y val="9.2086459819875708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4F5-4C0C-AB41-17122AF1975A}"/>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9BBB59"/>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0.73825108915662963</c:v>
                </c:pt>
                <c:pt idx="1">
                  <c:v>0.72641287998009485</c:v>
                </c:pt>
                <c:pt idx="2">
                  <c:v>0.75849520694450656</c:v>
                </c:pt>
                <c:pt idx="3">
                  <c:v>0.71</c:v>
                </c:pt>
              </c:numCache>
            </c:numRef>
          </c:val>
          <c:smooth val="0"/>
          <c:extLst xmlns:c16r2="http://schemas.microsoft.com/office/drawing/2015/06/chart">
            <c:ext xmlns:c16="http://schemas.microsoft.com/office/drawing/2014/chart" uri="{C3380CC4-5D6E-409C-BE32-E72D297353CC}">
              <c16:uniqueId val="{00000005-E8B4-4BDD-943B-39370FFAB63F}"/>
            </c:ext>
          </c:extLst>
        </c:ser>
        <c:ser>
          <c:idx val="2"/>
          <c:order val="2"/>
          <c:tx>
            <c:strRef>
              <c:f>Sheet1!$D$1</c:f>
              <c:strCache>
                <c:ptCount val="1"/>
                <c:pt idx="0">
                  <c:v>Hudební pořady</c:v>
                </c:pt>
              </c:strCache>
            </c:strRef>
          </c:tx>
          <c:spPr>
            <a:ln>
              <a:solidFill>
                <a:srgbClr val="FF66FF"/>
              </a:solidFill>
            </a:ln>
          </c:spPr>
          <c:marker>
            <c:symbol val="none"/>
          </c:marker>
          <c:dLbls>
            <c:dLbl>
              <c:idx val="0"/>
              <c:layout>
                <c:manualLayout>
                  <c:x val="-5.1127026008292525E-2"/>
                  <c:y val="-9.1875601361248965E-1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8B4-4BDD-943B-39370FFAB63F}"/>
                </c:ext>
              </c:extLst>
            </c:dLbl>
            <c:dLbl>
              <c:idx val="1"/>
              <c:layout>
                <c:manualLayout>
                  <c:x val="-4.4064096209609625E-2"/>
                  <c:y val="-2.674853883551558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8B4-4BDD-943B-39370FFAB63F}"/>
                </c:ext>
              </c:extLst>
            </c:dLbl>
            <c:dLbl>
              <c:idx val="2"/>
              <c:layout>
                <c:manualLayout>
                  <c:x val="-2.1108179419525065E-2"/>
                  <c:y val="-2.50572716498279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8B4-4BDD-943B-39370FFAB63F}"/>
                </c:ext>
              </c:extLst>
            </c:dLbl>
            <c:dLbl>
              <c:idx val="3"/>
              <c:layout>
                <c:manualLayout>
                  <c:x val="-1.1994028450929011E-2"/>
                  <c:y val="6.702918817004772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EF-4896-849F-9BD66D94C984}"/>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0.76312098649228621</c:v>
                </c:pt>
                <c:pt idx="1">
                  <c:v>0.78816737775211454</c:v>
                </c:pt>
                <c:pt idx="2">
                  <c:v>0.80991660603093218</c:v>
                </c:pt>
                <c:pt idx="3">
                  <c:v>0.78</c:v>
                </c:pt>
              </c:numCache>
            </c:numRef>
          </c:val>
          <c:smooth val="0"/>
          <c:extLst xmlns:c16r2="http://schemas.microsoft.com/office/drawing/2015/06/chart">
            <c:ext xmlns:c16="http://schemas.microsoft.com/office/drawing/2014/chart" uri="{C3380CC4-5D6E-409C-BE32-E72D297353CC}">
              <c16:uniqueId val="{00000009-E8B4-4BDD-943B-39370FFAB63F}"/>
            </c:ext>
          </c:extLst>
        </c:ser>
        <c:ser>
          <c:idx val="3"/>
          <c:order val="3"/>
          <c:tx>
            <c:strRef>
              <c:f>Sheet1!$E$1</c:f>
              <c:strCache>
                <c:ptCount val="1"/>
                <c:pt idx="0">
                  <c:v>Dokumentární pořady</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0"/>
              <c:layout>
                <c:manualLayout>
                  <c:x val="-5.1127026008292498E-2"/>
                  <c:y val="5.011257028614023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E8B4-4BDD-943B-39370FFAB63F}"/>
                </c:ext>
              </c:extLst>
            </c:dLbl>
            <c:dLbl>
              <c:idx val="1"/>
              <c:layout>
                <c:manualLayout>
                  <c:x val="-4.0640843377427426E-2"/>
                  <c:y val="2.83774587941059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E8B4-4BDD-943B-39370FFAB63F}"/>
                </c:ext>
              </c:extLst>
            </c:dLbl>
            <c:dLbl>
              <c:idx val="2"/>
              <c:layout>
                <c:manualLayout>
                  <c:x val="3.0154542027892952E-3"/>
                  <c:y val="1.5034362989896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E8B4-4BDD-943B-39370FFAB63F}"/>
                </c:ext>
              </c:extLst>
            </c:dLbl>
            <c:dLbl>
              <c:idx val="3"/>
              <c:layout>
                <c:manualLayout>
                  <c:x val="-2.8797587636637768E-3"/>
                  <c:y val="-1.9730135161938649E-7"/>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EF-4896-849F-9BD66D94C984}"/>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FF00"/>
                    </a:solidFill>
                    <a:effectLst>
                      <a:outerShdw blurRad="50800" dist="38100" dir="2700000" algn="tl" rotWithShape="0">
                        <a:prstClr val="black">
                          <a:alpha val="40000"/>
                        </a:prstClr>
                      </a:outerShdw>
                    </a:effectLst>
                    <a:latin typeface="+mn-lt"/>
                    <a:ea typeface="+mn-ea"/>
                    <a:cs typeface="+mn-cs"/>
                  </a:defRPr>
                </a:pPr>
                <a:endParaRPr lang="cs-CZ"/>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0.80304199812332966</c:v>
                </c:pt>
                <c:pt idx="1">
                  <c:v>0.78386530225295048</c:v>
                </c:pt>
                <c:pt idx="2">
                  <c:v>0.79347975020893646</c:v>
                </c:pt>
                <c:pt idx="3">
                  <c:v>0.8</c:v>
                </c:pt>
              </c:numCache>
            </c:numRef>
          </c:val>
          <c:smooth val="0"/>
          <c:extLst xmlns:c16r2="http://schemas.microsoft.com/office/drawing/2015/06/chart">
            <c:ext xmlns:c16="http://schemas.microsoft.com/office/drawing/2014/chart" uri="{C3380CC4-5D6E-409C-BE32-E72D297353CC}">
              <c16:uniqueId val="{0000000A-E8B4-4BDD-943B-39370FFAB63F}"/>
            </c:ext>
          </c:extLst>
        </c:ser>
        <c:ser>
          <c:idx val="4"/>
          <c:order val="4"/>
          <c:tx>
            <c:strRef>
              <c:f>Sheet1!$F$1</c:f>
              <c:strCache>
                <c:ptCount val="1"/>
                <c:pt idx="0">
                  <c:v>Vzdělávací pořady</c:v>
                </c:pt>
              </c:strCache>
            </c:strRef>
          </c:tx>
          <c:spPr>
            <a:ln>
              <a:solidFill>
                <a:srgbClr val="1F497D"/>
              </a:solidFill>
            </a:ln>
          </c:spPr>
          <c:marker>
            <c:symbol val="none"/>
          </c:marker>
          <c:dLbls>
            <c:dLbl>
              <c:idx val="0"/>
              <c:layout>
                <c:manualLayout>
                  <c:x val="-2.7003392385978112E-2"/>
                  <c:y val="-3.25744531447764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8B4-4BDD-943B-39370FFAB63F}"/>
                </c:ext>
              </c:extLst>
            </c:dLbl>
            <c:dLbl>
              <c:idx val="1"/>
              <c:layout>
                <c:manualLayout>
                  <c:x val="-3.2798406795456637E-3"/>
                  <c:y val="-3.33887158227200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8B4-4BDD-943B-39370FFAB63F}"/>
                </c:ext>
              </c:extLst>
            </c:dLbl>
            <c:dLbl>
              <c:idx val="2"/>
              <c:layout>
                <c:manualLayout>
                  <c:x val="-5.578590275160196E-2"/>
                  <c:y val="-2.0045817319862387E-2"/>
                </c:manualLayout>
              </c:layout>
              <c:spPr>
                <a:noFill/>
                <a:ln>
                  <a:noFill/>
                </a:ln>
                <a:effectLst/>
              </c:spPr>
              <c:txPr>
                <a:bodyPr wrap="square" lIns="38100" tIns="19050" rIns="38100" bIns="19050" anchor="ctr" anchorCtr="0">
                  <a:spAutoFit/>
                </a:bodyPr>
                <a:lstStyle/>
                <a:p>
                  <a:pPr algn="ctr" rtl="0">
                    <a:defRPr lang="en-US" sz="1200" b="1" i="0" u="none" strike="noStrike" kern="1200" baseline="0">
                      <a:solidFill>
                        <a:srgbClr val="1F497D"/>
                      </a:solidFill>
                      <a:latin typeface="+mn-lt"/>
                      <a:ea typeface="+mn-ea"/>
                      <a:cs typeface="+mn-cs"/>
                    </a:defRPr>
                  </a:pPr>
                  <a:endParaRPr lang="cs-CZ"/>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E8B4-4BDD-943B-39370FFAB63F}"/>
                </c:ext>
              </c:extLst>
            </c:dLbl>
            <c:dLbl>
              <c:idx val="3"/>
              <c:layout>
                <c:manualLayout>
                  <c:x val="-2.9476658425611258E-3"/>
                  <c:y val="-8.331444172892017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4F5-4C0C-AB41-17122AF1975A}"/>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1F497D"/>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0.80131818161351276</c:v>
                </c:pt>
                <c:pt idx="1">
                  <c:v>0.74470613146298603</c:v>
                </c:pt>
                <c:pt idx="2">
                  <c:v>0.75625112815343842</c:v>
                </c:pt>
                <c:pt idx="3">
                  <c:v>0.74</c:v>
                </c:pt>
              </c:numCache>
            </c:numRef>
          </c:val>
          <c:smooth val="0"/>
          <c:extLst xmlns:c16r2="http://schemas.microsoft.com/office/drawing/2015/06/chart">
            <c:ext xmlns:c16="http://schemas.microsoft.com/office/drawing/2014/chart" uri="{C3380CC4-5D6E-409C-BE32-E72D297353CC}">
              <c16:uniqueId val="{0000000E-E8B4-4BDD-943B-39370FFAB63F}"/>
            </c:ext>
          </c:extLst>
        </c:ser>
        <c:ser>
          <c:idx val="5"/>
          <c:order val="5"/>
          <c:tx>
            <c:strRef>
              <c:f>Sheet1!$G$1</c:f>
              <c:strCache>
                <c:ptCount val="1"/>
                <c:pt idx="0">
                  <c:v>Náboženské pořady</c:v>
                </c:pt>
              </c:strCache>
            </c:strRef>
          </c:tx>
          <c:spPr>
            <a:ln>
              <a:solidFill>
                <a:srgbClr val="953735"/>
              </a:solidFill>
            </a:ln>
          </c:spPr>
          <c:marker>
            <c:symbol val="none"/>
          </c:marker>
          <c:dLbls>
            <c:dLbl>
              <c:idx val="1"/>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E8B4-4BDD-943B-39370FFAB63F}"/>
                </c:ext>
              </c:extLst>
            </c:dLbl>
            <c:dLbl>
              <c:idx val="2"/>
              <c:layout>
                <c:manualLayout>
                  <c:x val="-2.1108179419525065E-2"/>
                  <c:y val="-1.7540090154879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E8B4-4BDD-943B-39370FFAB63F}"/>
                </c:ext>
              </c:extLst>
            </c:dLbl>
            <c:dLbl>
              <c:idx val="3"/>
              <c:layout>
                <c:manualLayout>
                  <c:x val="-2.8511119487372786E-2"/>
                  <c:y val="-3.25744531447763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AEF-4896-849F-9BD66D94C984}"/>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953735"/>
                    </a:solidFill>
                    <a:effectLst/>
                    <a:latin typeface="+mn-lt"/>
                    <a:ea typeface="+mn-ea"/>
                    <a:cs typeface="+mn-cs"/>
                  </a:defRPr>
                </a:pPr>
                <a:endParaRPr lang="cs-CZ"/>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0.8876973349749484</c:v>
                </c:pt>
                <c:pt idx="1">
                  <c:v>0.86899105195969417</c:v>
                </c:pt>
                <c:pt idx="2">
                  <c:v>0.83760294171632754</c:v>
                </c:pt>
                <c:pt idx="3">
                  <c:v>0.8</c:v>
                </c:pt>
              </c:numCache>
            </c:numRef>
          </c:val>
          <c:smooth val="0"/>
          <c:extLst xmlns:c16r2="http://schemas.microsoft.com/office/drawing/2015/06/chart">
            <c:ext xmlns:c16="http://schemas.microsoft.com/office/drawing/2014/chart" uri="{C3380CC4-5D6E-409C-BE32-E72D297353CC}">
              <c16:uniqueId val="{00000020-E8B4-4BDD-943B-39370FFAB63F}"/>
            </c:ext>
          </c:extLst>
        </c:ser>
        <c:dLbls>
          <c:showLegendKey val="0"/>
          <c:showVal val="0"/>
          <c:showCatName val="0"/>
          <c:showSerName val="0"/>
          <c:showPercent val="0"/>
          <c:showBubbleSize val="0"/>
        </c:dLbls>
        <c:marker val="1"/>
        <c:smooth val="0"/>
        <c:axId val="188697984"/>
        <c:axId val="188740736"/>
      </c:lineChart>
      <c:catAx>
        <c:axId val="188697984"/>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88740736"/>
        <c:crossesAt val="0"/>
        <c:auto val="1"/>
        <c:lblAlgn val="ctr"/>
        <c:lblOffset val="100"/>
        <c:noMultiLvlLbl val="0"/>
      </c:catAx>
      <c:valAx>
        <c:axId val="188740736"/>
        <c:scaling>
          <c:orientation val="minMax"/>
          <c:max val="0.9"/>
          <c:min val="0.5"/>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88697984"/>
        <c:crossesAt val="1"/>
        <c:crossBetween val="between"/>
        <c:majorUnit val="5.000000000000001E-2"/>
      </c:valAx>
      <c:spPr>
        <a:noFill/>
        <a:ln w="9525">
          <a:solidFill>
            <a:schemeClr val="bg1">
              <a:lumMod val="75000"/>
            </a:schemeClr>
          </a:solidFill>
        </a:ln>
      </c:spPr>
    </c:plotArea>
    <c:legend>
      <c:legendPos val="t"/>
      <c:layout>
        <c:manualLayout>
          <c:xMode val="edge"/>
          <c:yMode val="edge"/>
          <c:x val="0.12315186195393124"/>
          <c:y val="3.7585907474741977E-2"/>
          <c:w val="0.83891657342304504"/>
          <c:h val="0.11611026699016196"/>
        </c:manualLayout>
      </c:layout>
      <c:overlay val="1"/>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04461476063271"/>
          <c:y val="0.18640811777754165"/>
          <c:w val="0.76487187591781935"/>
          <c:h val="0.7861188908781036"/>
        </c:manualLayout>
      </c:layout>
      <c:barChart>
        <c:barDir val="bar"/>
        <c:grouping val="clustered"/>
        <c:varyColors val="0"/>
        <c:ser>
          <c:idx val="0"/>
          <c:order val="0"/>
          <c:tx>
            <c:strRef>
              <c:f>List1!$B$1</c:f>
              <c:strCache>
                <c:ptCount val="1"/>
                <c:pt idx="0">
                  <c:v>Preferuje žánr ve vysílání TV</c:v>
                </c:pt>
              </c:strCache>
            </c:strRef>
          </c:tx>
          <c:spPr>
            <a:solidFill>
              <a:schemeClr val="accent3"/>
            </a:solidFill>
          </c:spPr>
          <c:invertIfNegative val="0"/>
          <c:dLbls>
            <c:spPr>
              <a:noFill/>
              <a:ln>
                <a:noFill/>
              </a:ln>
              <a:effectLst/>
            </c:spPr>
            <c:txPr>
              <a:bodyPr/>
              <a:lstStyle/>
              <a:p>
                <a:pPr algn="ctr">
                  <a:defRPr lang="cs-CZ" sz="11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List1!$A$2:$A$14</c:f>
              <c:strCache>
                <c:ptCount val="13"/>
                <c:pt idx="0">
                  <c:v>Zpravodajské pořady</c:v>
                </c:pt>
                <c:pt idx="1">
                  <c:v>Zábavné pořady</c:v>
                </c:pt>
                <c:pt idx="2">
                  <c:v>Dokumentární pořady</c:v>
                </c:pt>
                <c:pt idx="3">
                  <c:v>Filmy, inscenace</c:v>
                </c:pt>
                <c:pt idx="4">
                  <c:v>Seriály</c:v>
                </c:pt>
                <c:pt idx="5">
                  <c:v>Sportovní pořady</c:v>
                </c:pt>
                <c:pt idx="6">
                  <c:v>Vzdělávací pořady</c:v>
                </c:pt>
                <c:pt idx="7">
                  <c:v>Publicistické pořady</c:v>
                </c:pt>
                <c:pt idx="8">
                  <c:v>Hudební pořady</c:v>
                </c:pt>
                <c:pt idx="9">
                  <c:v>Pořady pro děti a mládež</c:v>
                </c:pt>
                <c:pt idx="10">
                  <c:v>Pořady o kultuře</c:v>
                </c:pt>
                <c:pt idx="11">
                  <c:v>Náboženské pořady</c:v>
                </c:pt>
                <c:pt idx="12">
                  <c:v>Pořady pro menšiny</c:v>
                </c:pt>
              </c:strCache>
            </c:strRef>
          </c:cat>
          <c:val>
            <c:numRef>
              <c:f>List1!$B$2:$B$14</c:f>
              <c:numCache>
                <c:formatCode>0%</c:formatCode>
                <c:ptCount val="13"/>
                <c:pt idx="0">
                  <c:v>0.69</c:v>
                </c:pt>
                <c:pt idx="1">
                  <c:v>0.65</c:v>
                </c:pt>
                <c:pt idx="2">
                  <c:v>0.63</c:v>
                </c:pt>
                <c:pt idx="3">
                  <c:v>0.62</c:v>
                </c:pt>
                <c:pt idx="4">
                  <c:v>0.57999999999999996</c:v>
                </c:pt>
                <c:pt idx="5">
                  <c:v>0.45</c:v>
                </c:pt>
                <c:pt idx="6">
                  <c:v>0.46</c:v>
                </c:pt>
                <c:pt idx="7">
                  <c:v>0.37</c:v>
                </c:pt>
                <c:pt idx="8">
                  <c:v>0.36</c:v>
                </c:pt>
                <c:pt idx="9">
                  <c:v>0.23</c:v>
                </c:pt>
                <c:pt idx="10">
                  <c:v>0.25</c:v>
                </c:pt>
                <c:pt idx="11">
                  <c:v>7.0000000000000007E-2</c:v>
                </c:pt>
                <c:pt idx="12">
                  <c:v>0.04</c:v>
                </c:pt>
              </c:numCache>
            </c:numRef>
          </c:val>
          <c:extLst xmlns:c16r2="http://schemas.microsoft.com/office/drawing/2015/06/chart">
            <c:ext xmlns:c16="http://schemas.microsoft.com/office/drawing/2014/chart" uri="{C3380CC4-5D6E-409C-BE32-E72D297353CC}">
              <c16:uniqueId val="{00000000-C2A0-47F6-952E-113C81949FE9}"/>
            </c:ext>
          </c:extLst>
        </c:ser>
        <c:ser>
          <c:idx val="1"/>
          <c:order val="1"/>
          <c:tx>
            <c:strRef>
              <c:f>List1!$C$1</c:f>
              <c:strCache>
                <c:ptCount val="1"/>
                <c:pt idx="0">
                  <c:v>Žánr by měla nabízet televize veřejné služby</c:v>
                </c:pt>
              </c:strCache>
            </c:strRef>
          </c:tx>
          <c:spPr>
            <a:solidFill>
              <a:schemeClr val="accent1">
                <a:lumMod val="50000"/>
              </a:schemeClr>
            </a:solidFill>
          </c:spPr>
          <c:invertIfNegative val="0"/>
          <c:dLbls>
            <c:spPr>
              <a:noFill/>
              <a:ln>
                <a:noFill/>
              </a:ln>
              <a:effectLst/>
            </c:spPr>
            <c:txPr>
              <a:bodyPr wrap="square" lIns="38100" tIns="19050" rIns="38100" bIns="19050" anchor="ctr" anchorCtr="0">
                <a:spAutoFit/>
              </a:bodyPr>
              <a:lstStyle/>
              <a:p>
                <a:pPr algn="ctr">
                  <a:defRPr lang="en-GB" sz="11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List1!$A$2:$A$14</c:f>
              <c:strCache>
                <c:ptCount val="13"/>
                <c:pt idx="0">
                  <c:v>Zpravodajské pořady</c:v>
                </c:pt>
                <c:pt idx="1">
                  <c:v>Zábavné pořady</c:v>
                </c:pt>
                <c:pt idx="2">
                  <c:v>Dokumentární pořady</c:v>
                </c:pt>
                <c:pt idx="3">
                  <c:v>Filmy, inscenace</c:v>
                </c:pt>
                <c:pt idx="4">
                  <c:v>Seriály</c:v>
                </c:pt>
                <c:pt idx="5">
                  <c:v>Sportovní pořady</c:v>
                </c:pt>
                <c:pt idx="6">
                  <c:v>Vzdělávací pořady</c:v>
                </c:pt>
                <c:pt idx="7">
                  <c:v>Publicistické pořady</c:v>
                </c:pt>
                <c:pt idx="8">
                  <c:v>Hudební pořady</c:v>
                </c:pt>
                <c:pt idx="9">
                  <c:v>Pořady pro děti a mládež</c:v>
                </c:pt>
                <c:pt idx="10">
                  <c:v>Pořady o kultuře</c:v>
                </c:pt>
                <c:pt idx="11">
                  <c:v>Náboženské pořady</c:v>
                </c:pt>
                <c:pt idx="12">
                  <c:v>Pořady pro menšiny</c:v>
                </c:pt>
              </c:strCache>
            </c:strRef>
          </c:cat>
          <c:val>
            <c:numRef>
              <c:f>List1!$C$2:$C$14</c:f>
              <c:numCache>
                <c:formatCode>0%</c:formatCode>
                <c:ptCount val="13"/>
                <c:pt idx="0">
                  <c:v>0.59</c:v>
                </c:pt>
                <c:pt idx="1">
                  <c:v>0.33</c:v>
                </c:pt>
                <c:pt idx="2">
                  <c:v>0.53</c:v>
                </c:pt>
                <c:pt idx="3">
                  <c:v>0.3</c:v>
                </c:pt>
                <c:pt idx="4">
                  <c:v>0.26</c:v>
                </c:pt>
                <c:pt idx="5">
                  <c:v>0.37</c:v>
                </c:pt>
                <c:pt idx="6">
                  <c:v>0.56999999999999995</c:v>
                </c:pt>
                <c:pt idx="7">
                  <c:v>0.49</c:v>
                </c:pt>
                <c:pt idx="8">
                  <c:v>0.28000000000000003</c:v>
                </c:pt>
                <c:pt idx="9">
                  <c:v>0.37</c:v>
                </c:pt>
                <c:pt idx="10">
                  <c:v>0.43</c:v>
                </c:pt>
                <c:pt idx="11">
                  <c:v>0.27</c:v>
                </c:pt>
                <c:pt idx="12">
                  <c:v>0.28000000000000003</c:v>
                </c:pt>
              </c:numCache>
            </c:numRef>
          </c:val>
          <c:extLst xmlns:c16r2="http://schemas.microsoft.com/office/drawing/2015/06/chart">
            <c:ext xmlns:c16="http://schemas.microsoft.com/office/drawing/2014/chart" uri="{C3380CC4-5D6E-409C-BE32-E72D297353CC}">
              <c16:uniqueId val="{00000001-C2A0-47F6-952E-113C81949FE9}"/>
            </c:ext>
          </c:extLst>
        </c:ser>
        <c:dLbls>
          <c:showLegendKey val="0"/>
          <c:showVal val="0"/>
          <c:showCatName val="0"/>
          <c:showSerName val="0"/>
          <c:showPercent val="0"/>
          <c:showBubbleSize val="0"/>
        </c:dLbls>
        <c:gapWidth val="91"/>
        <c:overlap val="-20"/>
        <c:axId val="189221120"/>
        <c:axId val="189231104"/>
      </c:barChart>
      <c:catAx>
        <c:axId val="189221120"/>
        <c:scaling>
          <c:orientation val="maxMin"/>
        </c:scaling>
        <c:delete val="0"/>
        <c:axPos val="l"/>
        <c:numFmt formatCode="#,##0.00" sourceLinked="0"/>
        <c:majorTickMark val="out"/>
        <c:minorTickMark val="none"/>
        <c:tickLblPos val="nextTo"/>
        <c:txPr>
          <a:bodyPr/>
          <a:lstStyle/>
          <a:p>
            <a:pPr>
              <a:defRPr sz="1200" b="1"/>
            </a:pPr>
            <a:endParaRPr lang="cs-CZ"/>
          </a:p>
        </c:txPr>
        <c:crossAx val="189231104"/>
        <c:crosses val="autoZero"/>
        <c:auto val="1"/>
        <c:lblAlgn val="ctr"/>
        <c:lblOffset val="100"/>
        <c:tickLblSkip val="1"/>
        <c:noMultiLvlLbl val="0"/>
      </c:catAx>
      <c:valAx>
        <c:axId val="18923110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89221120"/>
        <c:crosses val="autoZero"/>
        <c:crossBetween val="between"/>
      </c:valAx>
      <c:spPr>
        <a:ln>
          <a:solidFill>
            <a:schemeClr val="bg1">
              <a:lumMod val="50000"/>
            </a:schemeClr>
          </a:solidFill>
        </a:ln>
      </c:spPr>
    </c:plotArea>
    <c:legend>
      <c:legendPos val="t"/>
      <c:layout/>
      <c:overlay val="0"/>
      <c:txPr>
        <a:bodyPr/>
        <a:lstStyle/>
        <a:p>
          <a:pPr>
            <a:defRPr sz="1500" b="0"/>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List1!$B$2:$B$7</c:f>
              <c:numCache>
                <c:formatCode>0%</c:formatCode>
                <c:ptCount val="6"/>
                <c:pt idx="0">
                  <c:v>0.49</c:v>
                </c:pt>
                <c:pt idx="1">
                  <c:v>0.57999999999999996</c:v>
                </c:pt>
                <c:pt idx="2">
                  <c:v>0.63</c:v>
                </c:pt>
                <c:pt idx="3">
                  <c:v>0.8</c:v>
                </c:pt>
                <c:pt idx="4">
                  <c:v>0.55000000000000004</c:v>
                </c:pt>
                <c:pt idx="5">
                  <c:v>0.6</c:v>
                </c:pt>
              </c:numCache>
            </c:numRef>
          </c:val>
          <c:extLst xmlns:c16r2="http://schemas.microsoft.com/office/drawing/2015/06/chart">
            <c:ext xmlns:c16="http://schemas.microsoft.com/office/drawing/2014/chart" uri="{C3380CC4-5D6E-409C-BE32-E72D297353CC}">
              <c16:uniqueId val="{00000000-5286-496C-8EB7-8D3591A2C48F}"/>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List1!$C$2:$C$7</c:f>
              <c:numCache>
                <c:formatCode>0%</c:formatCode>
                <c:ptCount val="6"/>
                <c:pt idx="0">
                  <c:v>0.48</c:v>
                </c:pt>
                <c:pt idx="1">
                  <c:v>0.56000000000000005</c:v>
                </c:pt>
                <c:pt idx="2">
                  <c:v>0.61</c:v>
                </c:pt>
                <c:pt idx="3">
                  <c:v>0.79</c:v>
                </c:pt>
                <c:pt idx="4">
                  <c:v>0.59</c:v>
                </c:pt>
                <c:pt idx="5">
                  <c:v>0.63</c:v>
                </c:pt>
              </c:numCache>
            </c:numRef>
          </c:val>
          <c:extLst xmlns:c16r2="http://schemas.microsoft.com/office/drawing/2015/06/chart">
            <c:ext xmlns:c16="http://schemas.microsoft.com/office/drawing/2014/chart" uri="{C3380CC4-5D6E-409C-BE32-E72D297353CC}">
              <c16:uniqueId val="{00000001-5286-496C-8EB7-8D3591A2C48F}"/>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List1!$A$2:$A$7</c:f>
              <c:strCache>
                <c:ptCount val="6"/>
                <c:pt idx="0">
                  <c:v>Průměrný týdenní zásah (reach) zpravodajských, aktuálně-publicistických a diskusních pořadů (ATO)</c:v>
                </c:pt>
                <c:pt idx="1">
                  <c:v>Vnímaná schopnost ČT předávat pravdivý obraz skutečnosti (TRA)</c:v>
                </c:pt>
                <c:pt idx="2">
                  <c:v>Vnímaná objektivita, všestrannost a vyváženost informací (TRA)</c:v>
                </c:pt>
                <c:pt idx="3">
                  <c:v>Spokojenost se zpravodajskými, aktuálně-publicistickými a diskusními pořady (DKV)</c:v>
                </c:pt>
                <c:pt idx="4">
                  <c:v>Originalita zpravodajských, aktuálně-publicistických a diskusních pořadů (DKV)</c:v>
                </c:pt>
                <c:pt idx="5">
                  <c:v>Zaujetí zpravodajskými, aktuálně-publicistickými a diskusními pořady (DKV)</c:v>
                </c:pt>
              </c:strCache>
            </c:strRef>
          </c:cat>
          <c:val>
            <c:numRef>
              <c:f>List1!$D$2:$D$7</c:f>
              <c:numCache>
                <c:formatCode>0%</c:formatCode>
                <c:ptCount val="6"/>
                <c:pt idx="0">
                  <c:v>0.47</c:v>
                </c:pt>
                <c:pt idx="1">
                  <c:v>0.54</c:v>
                </c:pt>
                <c:pt idx="2">
                  <c:v>0.6</c:v>
                </c:pt>
                <c:pt idx="3">
                  <c:v>0.79</c:v>
                </c:pt>
                <c:pt idx="4">
                  <c:v>0.5</c:v>
                </c:pt>
                <c:pt idx="5">
                  <c:v>0.61</c:v>
                </c:pt>
              </c:numCache>
            </c:numRef>
          </c:val>
          <c:extLst xmlns:c16r2="http://schemas.microsoft.com/office/drawing/2015/06/chart">
            <c:ext xmlns:c16="http://schemas.microsoft.com/office/drawing/2014/chart" uri="{C3380CC4-5D6E-409C-BE32-E72D297353CC}">
              <c16:uniqueId val="{00000002-5286-496C-8EB7-8D3591A2C48F}"/>
            </c:ext>
          </c:extLst>
        </c:ser>
        <c:dLbls>
          <c:showLegendKey val="0"/>
          <c:showVal val="0"/>
          <c:showCatName val="0"/>
          <c:showSerName val="0"/>
          <c:showPercent val="0"/>
          <c:showBubbleSize val="0"/>
        </c:dLbls>
        <c:gapWidth val="65"/>
        <c:overlap val="-20"/>
        <c:axId val="189330560"/>
        <c:axId val="189332096"/>
      </c:barChart>
      <c:catAx>
        <c:axId val="189330560"/>
        <c:scaling>
          <c:orientation val="maxMin"/>
        </c:scaling>
        <c:delete val="0"/>
        <c:axPos val="l"/>
        <c:numFmt formatCode="#,##0.00" sourceLinked="0"/>
        <c:majorTickMark val="out"/>
        <c:minorTickMark val="none"/>
        <c:tickLblPos val="nextTo"/>
        <c:txPr>
          <a:bodyPr/>
          <a:lstStyle/>
          <a:p>
            <a:pPr>
              <a:defRPr sz="1200" b="1"/>
            </a:pPr>
            <a:endParaRPr lang="cs-CZ"/>
          </a:p>
        </c:txPr>
        <c:crossAx val="189332096"/>
        <c:crosses val="autoZero"/>
        <c:auto val="1"/>
        <c:lblAlgn val="ctr"/>
        <c:lblOffset val="100"/>
        <c:tickLblSkip val="1"/>
        <c:noMultiLvlLbl val="0"/>
      </c:catAx>
      <c:valAx>
        <c:axId val="189332096"/>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89330560"/>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1">
                <a:lumMod val="50000"/>
              </a:schemeClr>
            </a:solidFill>
          </c:spPr>
          <c:invertIfNegative val="0"/>
          <c:dPt>
            <c:idx val="2"/>
            <c:invertIfNegative val="0"/>
            <c:bubble3D val="0"/>
            <c:spPr>
              <a:solidFill>
                <a:srgbClr val="EA1C24"/>
              </a:solidFill>
            </c:spPr>
            <c:extLst xmlns:c16r2="http://schemas.microsoft.com/office/drawing/2015/06/chart">
              <c:ext xmlns:c16="http://schemas.microsoft.com/office/drawing/2014/chart" uri="{C3380CC4-5D6E-409C-BE32-E72D297353CC}">
                <c16:uniqueId val="{00000000-0E62-4FC7-85A2-E3EAFE147124}"/>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NPO (Nizozemsko)</c:v>
                </c:pt>
                <c:pt idx="1">
                  <c:v>RTV* (Slovensko)</c:v>
                </c:pt>
                <c:pt idx="2">
                  <c:v>Česká televize</c:v>
                </c:pt>
                <c:pt idx="3">
                  <c:v>ARD (Německo)</c:v>
                </c:pt>
                <c:pt idx="4">
                  <c:v>ZDF (Německo)</c:v>
                </c:pt>
                <c:pt idx="5">
                  <c:v>BBC (Velká Británie)</c:v>
                </c:pt>
                <c:pt idx="6">
                  <c:v>ORF (Rakousko)</c:v>
                </c:pt>
                <c:pt idx="7">
                  <c:v>TVP (Polsko)</c:v>
                </c:pt>
              </c:strCache>
            </c:strRef>
          </c:cat>
          <c:val>
            <c:numRef>
              <c:f>List1!$B$2:$B$9</c:f>
              <c:numCache>
                <c:formatCode>0%</c:formatCode>
                <c:ptCount val="8"/>
                <c:pt idx="0">
                  <c:v>0.83</c:v>
                </c:pt>
                <c:pt idx="1">
                  <c:v>0.72</c:v>
                </c:pt>
                <c:pt idx="2">
                  <c:v>0.71</c:v>
                </c:pt>
                <c:pt idx="3">
                  <c:v>0.7</c:v>
                </c:pt>
                <c:pt idx="4">
                  <c:v>0.7</c:v>
                </c:pt>
                <c:pt idx="5">
                  <c:v>0.7</c:v>
                </c:pt>
                <c:pt idx="6">
                  <c:v>0.61</c:v>
                </c:pt>
                <c:pt idx="7">
                  <c:v>0.44</c:v>
                </c:pt>
              </c:numCache>
            </c:numRef>
          </c:val>
          <c:extLst xmlns:c16r2="http://schemas.microsoft.com/office/drawing/2015/06/char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57989504"/>
        <c:axId val="158163328"/>
      </c:barChart>
      <c:catAx>
        <c:axId val="157989504"/>
        <c:scaling>
          <c:orientation val="maxMin"/>
        </c:scaling>
        <c:delete val="0"/>
        <c:axPos val="l"/>
        <c:numFmt formatCode="#,##0.00" sourceLinked="0"/>
        <c:majorTickMark val="out"/>
        <c:minorTickMark val="none"/>
        <c:tickLblPos val="nextTo"/>
        <c:txPr>
          <a:bodyPr/>
          <a:lstStyle/>
          <a:p>
            <a:pPr>
              <a:defRPr sz="1200" b="1"/>
            </a:pPr>
            <a:endParaRPr lang="cs-CZ"/>
          </a:p>
        </c:txPr>
        <c:crossAx val="158163328"/>
        <c:crosses val="autoZero"/>
        <c:auto val="1"/>
        <c:lblAlgn val="ctr"/>
        <c:lblOffset val="100"/>
        <c:tickLblSkip val="1"/>
        <c:noMultiLvlLbl val="0"/>
      </c:catAx>
      <c:valAx>
        <c:axId val="158163328"/>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57989504"/>
        <c:crosses val="autoZero"/>
        <c:crossBetween val="between"/>
      </c:valAx>
      <c:spPr>
        <a:ln>
          <a:solidFill>
            <a:schemeClr val="bg1">
              <a:lumMod val="50000"/>
            </a:schemeClr>
          </a:solidFill>
        </a:ln>
      </c:spPr>
    </c:plotArea>
    <c:plotVisOnly val="1"/>
    <c:dispBlanksAs val="gap"/>
    <c:showDLblsOverMax val="0"/>
  </c:chart>
  <c:txPr>
    <a:bodyPr/>
    <a:lstStyle/>
    <a:p>
      <a:pPr>
        <a:defRPr sz="1799"/>
      </a:pPr>
      <a:endParaRPr lang="cs-CZ"/>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42395211255785"/>
          <c:y val="8.1773720544460582E-2"/>
          <c:w val="0.47549253856589418"/>
          <c:h val="0.70452974360873488"/>
        </c:manualLayout>
      </c:layout>
      <c:barChart>
        <c:barDir val="bar"/>
        <c:grouping val="clustered"/>
        <c:varyColors val="0"/>
        <c:ser>
          <c:idx val="0"/>
          <c:order val="0"/>
          <c:tx>
            <c:strRef>
              <c:f>List1!$B$1</c:f>
              <c:strCache>
                <c:ptCount val="1"/>
                <c:pt idx="0">
                  <c:v>obecná populace 18+</c:v>
                </c:pt>
              </c:strCache>
            </c:strRef>
          </c:tx>
          <c:spPr>
            <a:solidFill>
              <a:schemeClr val="bg1">
                <a:lumMod val="8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List1!$B$2:$B$5</c:f>
              <c:numCache>
                <c:formatCode>0%</c:formatCode>
                <c:ptCount val="4"/>
                <c:pt idx="0">
                  <c:v>0.63</c:v>
                </c:pt>
                <c:pt idx="1">
                  <c:v>0.6</c:v>
                </c:pt>
                <c:pt idx="2">
                  <c:v>0.68</c:v>
                </c:pt>
                <c:pt idx="3">
                  <c:v>0.61</c:v>
                </c:pt>
              </c:numCache>
            </c:numRef>
          </c:val>
          <c:extLst xmlns:c16r2="http://schemas.microsoft.com/office/drawing/2015/06/chart">
            <c:ext xmlns:c16="http://schemas.microsoft.com/office/drawing/2014/chart" uri="{C3380CC4-5D6E-409C-BE32-E72D297353CC}">
              <c16:uniqueId val="{00000000-1177-4909-9589-CDA1903F0D8F}"/>
            </c:ext>
          </c:extLst>
        </c:ser>
        <c:ser>
          <c:idx val="1"/>
          <c:order val="1"/>
          <c:tx>
            <c:strRef>
              <c:f>List1!$C$1</c:f>
              <c:strCache>
                <c:ptCount val="1"/>
                <c:pt idx="0">
                  <c:v>sympatizanti stran VLÁDNÍ KOALICE* (ČSSD + ANO + KDU-ČSL)</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List1!$C$2:$C$5</c:f>
              <c:numCache>
                <c:formatCode>0%</c:formatCode>
                <c:ptCount val="4"/>
                <c:pt idx="0">
                  <c:v>0.66</c:v>
                </c:pt>
                <c:pt idx="1">
                  <c:v>0.61</c:v>
                </c:pt>
                <c:pt idx="2">
                  <c:v>0.71</c:v>
                </c:pt>
                <c:pt idx="3">
                  <c:v>0.64</c:v>
                </c:pt>
              </c:numCache>
            </c:numRef>
          </c:val>
          <c:extLst xmlns:c16r2="http://schemas.microsoft.com/office/drawing/2015/06/chart">
            <c:ext xmlns:c16="http://schemas.microsoft.com/office/drawing/2014/chart" uri="{C3380CC4-5D6E-409C-BE32-E72D297353CC}">
              <c16:uniqueId val="{00000001-1177-4909-9589-CDA1903F0D8F}"/>
            </c:ext>
          </c:extLst>
        </c:ser>
        <c:ser>
          <c:idx val="2"/>
          <c:order val="2"/>
          <c:tx>
            <c:strRef>
              <c:f>List1!$D$1</c:f>
              <c:strCache>
                <c:ptCount val="1"/>
                <c:pt idx="0">
                  <c:v>sympatizanti VŠECH OSTATNÍCH stran</c:v>
                </c:pt>
              </c:strCache>
            </c:strRef>
          </c:tx>
          <c:spPr>
            <a:solidFill>
              <a:srgbClr val="C3450D"/>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Česká televize je důvěryhodná (TRA)</c:v>
                </c:pt>
                <c:pt idx="1">
                  <c:v>Informace předkládané divákům ČT jsou objektivní a vyvážené (TRA)</c:v>
                </c:pt>
                <c:pt idx="2">
                  <c:v>Ve zpravodajských a publicistických pořadech ČT je dáván dostatečný prostor názorům odborníků (TRA)</c:v>
                </c:pt>
                <c:pt idx="3">
                  <c:v>Zastoupení odborníků s rozdílnými názory na jednotlivá témata je ve vysílání ČT vyvážené (TRA)</c:v>
                </c:pt>
              </c:strCache>
            </c:strRef>
          </c:cat>
          <c:val>
            <c:numRef>
              <c:f>List1!$D$2:$D$5</c:f>
              <c:numCache>
                <c:formatCode>0%</c:formatCode>
                <c:ptCount val="4"/>
                <c:pt idx="0">
                  <c:v>0.62</c:v>
                </c:pt>
                <c:pt idx="1">
                  <c:v>0.57999999999999996</c:v>
                </c:pt>
                <c:pt idx="2">
                  <c:v>0.68</c:v>
                </c:pt>
                <c:pt idx="3">
                  <c:v>0.61</c:v>
                </c:pt>
              </c:numCache>
            </c:numRef>
          </c:val>
          <c:extLst xmlns:c16r2="http://schemas.microsoft.com/office/drawing/2015/06/chart">
            <c:ext xmlns:c16="http://schemas.microsoft.com/office/drawing/2014/chart" uri="{C3380CC4-5D6E-409C-BE32-E72D297353CC}">
              <c16:uniqueId val="{00000002-1177-4909-9589-CDA1903F0D8F}"/>
            </c:ext>
          </c:extLst>
        </c:ser>
        <c:dLbls>
          <c:showLegendKey val="0"/>
          <c:showVal val="0"/>
          <c:showCatName val="0"/>
          <c:showSerName val="0"/>
          <c:showPercent val="0"/>
          <c:showBubbleSize val="0"/>
        </c:dLbls>
        <c:gapWidth val="65"/>
        <c:overlap val="-20"/>
        <c:axId val="189540224"/>
        <c:axId val="189541760"/>
      </c:barChart>
      <c:catAx>
        <c:axId val="189540224"/>
        <c:scaling>
          <c:orientation val="maxMin"/>
        </c:scaling>
        <c:delete val="0"/>
        <c:axPos val="l"/>
        <c:numFmt formatCode="#,##0.00" sourceLinked="0"/>
        <c:majorTickMark val="out"/>
        <c:minorTickMark val="none"/>
        <c:tickLblPos val="nextTo"/>
        <c:txPr>
          <a:bodyPr/>
          <a:lstStyle/>
          <a:p>
            <a:pPr>
              <a:defRPr sz="1200" b="1"/>
            </a:pPr>
            <a:endParaRPr lang="cs-CZ"/>
          </a:p>
        </c:txPr>
        <c:crossAx val="189541760"/>
        <c:crosses val="autoZero"/>
        <c:auto val="1"/>
        <c:lblAlgn val="ctr"/>
        <c:lblOffset val="100"/>
        <c:tickLblSkip val="1"/>
        <c:noMultiLvlLbl val="0"/>
      </c:catAx>
      <c:valAx>
        <c:axId val="189541760"/>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89540224"/>
        <c:crosses val="autoZero"/>
        <c:crossBetween val="between"/>
      </c:valAx>
      <c:spPr>
        <a:ln>
          <a:solidFill>
            <a:schemeClr val="bg1">
              <a:lumMod val="50000"/>
            </a:schemeClr>
          </a:solidFill>
        </a:ln>
      </c:spPr>
    </c:plotArea>
    <c:legend>
      <c:legendPos val="b"/>
      <c:layout>
        <c:manualLayout>
          <c:xMode val="edge"/>
          <c:yMode val="edge"/>
          <c:x val="2.8215437546328027E-2"/>
          <c:y val="0.79463264369802533"/>
          <c:w val="0.94336537950518173"/>
          <c:h val="0.1310330230797401"/>
        </c:manualLayout>
      </c:layout>
      <c:overlay val="0"/>
      <c:txPr>
        <a:bodyPr/>
        <a:lstStyle/>
        <a:p>
          <a:pPr>
            <a:defRPr sz="11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3614386116337"/>
          <c:y val="0.10082919223664413"/>
          <c:w val="0.84446870658346052"/>
          <c:h val="0.79088646459244627"/>
        </c:manualLayout>
      </c:layout>
      <c:lineChart>
        <c:grouping val="standard"/>
        <c:varyColors val="0"/>
        <c:ser>
          <c:idx val="0"/>
          <c:order val="0"/>
          <c:tx>
            <c:strRef>
              <c:f>Sheet1!$B$1</c:f>
              <c:strCache>
                <c:ptCount val="1"/>
                <c:pt idx="0">
                  <c:v>Události</c:v>
                </c:pt>
              </c:strCache>
            </c:strRef>
          </c:tx>
          <c:spPr>
            <a:ln>
              <a:solidFill>
                <a:srgbClr val="FF0000"/>
              </a:solidFill>
            </a:ln>
          </c:spPr>
          <c:marker>
            <c:symbol val="none"/>
          </c:marker>
          <c:dLbls>
            <c:numFmt formatCode="0%" sourceLinked="0"/>
            <c:spPr>
              <a:noFill/>
              <a:ln>
                <a:noFill/>
              </a:ln>
              <a:effectLst/>
            </c:spPr>
            <c:txPr>
              <a:bodyPr/>
              <a:lstStyle/>
              <a:p>
                <a:pPr>
                  <a:defRPr sz="1200" b="1">
                    <a:solidFill>
                      <a:srgbClr val="FF0000"/>
                    </a:solidFill>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podzim 2013</c:v>
                </c:pt>
                <c:pt idx="1">
                  <c:v>jaro 2014</c:v>
                </c:pt>
                <c:pt idx="2">
                  <c:v>podzim 2014</c:v>
                </c:pt>
                <c:pt idx="3">
                  <c:v>jaro 2015</c:v>
                </c:pt>
                <c:pt idx="4">
                  <c:v>podzim 2015</c:v>
                </c:pt>
                <c:pt idx="5">
                  <c:v>jaro 2016</c:v>
                </c:pt>
                <c:pt idx="6">
                  <c:v>podzim 2016</c:v>
                </c:pt>
                <c:pt idx="7">
                  <c:v>jaro 2017</c:v>
                </c:pt>
                <c:pt idx="8">
                  <c:v>podzim 2017</c:v>
                </c:pt>
              </c:strCache>
            </c:strRef>
          </c:cat>
          <c:val>
            <c:numRef>
              <c:f>Sheet1!$B$2:$B$10</c:f>
              <c:numCache>
                <c:formatCode>0%</c:formatCode>
                <c:ptCount val="9"/>
                <c:pt idx="0">
                  <c:v>0.63</c:v>
                </c:pt>
                <c:pt idx="1">
                  <c:v>0.63</c:v>
                </c:pt>
                <c:pt idx="2">
                  <c:v>0.62</c:v>
                </c:pt>
                <c:pt idx="3">
                  <c:v>0.66</c:v>
                </c:pt>
                <c:pt idx="4">
                  <c:v>0.66</c:v>
                </c:pt>
                <c:pt idx="5">
                  <c:v>0.6</c:v>
                </c:pt>
                <c:pt idx="6">
                  <c:v>0.66</c:v>
                </c:pt>
                <c:pt idx="7">
                  <c:v>0.62</c:v>
                </c:pt>
                <c:pt idx="8">
                  <c:v>0.65</c:v>
                </c:pt>
              </c:numCache>
            </c:numRef>
          </c:val>
          <c:smooth val="0"/>
          <c:extLst xmlns:c16r2="http://schemas.microsoft.com/office/drawing/2015/06/chart">
            <c:ext xmlns:c16="http://schemas.microsoft.com/office/drawing/2014/chart" uri="{C3380CC4-5D6E-409C-BE32-E72D297353CC}">
              <c16:uniqueId val="{00000000-2B71-4422-AE0E-E27C63E3263E}"/>
            </c:ext>
          </c:extLst>
        </c:ser>
        <c:ser>
          <c:idx val="1"/>
          <c:order val="1"/>
          <c:tx>
            <c:strRef>
              <c:f>Sheet1!$C$1</c:f>
              <c:strCache>
                <c:ptCount val="1"/>
                <c:pt idx="0">
                  <c:v>Televizní noviny</c:v>
                </c:pt>
              </c:strCache>
            </c:strRef>
          </c:tx>
          <c:spPr>
            <a:ln>
              <a:solidFill>
                <a:srgbClr val="0000FF"/>
              </a:solidFill>
            </a:ln>
          </c:spPr>
          <c:marker>
            <c:symbol val="none"/>
          </c:marker>
          <c:dLbls>
            <c:dLbl>
              <c:idx val="0"/>
              <c:layout>
                <c:manualLayout>
                  <c:x val="-3.0930396757369312E-2"/>
                  <c:y val="-5.474606364505492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B71-4422-AE0E-E27C63E3263E}"/>
                </c:ext>
              </c:extLst>
            </c:dLbl>
            <c:dLbl>
              <c:idx val="1"/>
              <c:layout>
                <c:manualLayout>
                  <c:x val="-2.7978324350239038E-2"/>
                  <c:y val="-4.54539246483133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2B71-4422-AE0E-E27C63E3263E}"/>
                </c:ext>
              </c:extLst>
            </c:dLbl>
            <c:numFmt formatCode="0%" sourceLinked="0"/>
            <c:spPr>
              <a:noFill/>
              <a:ln>
                <a:noFill/>
              </a:ln>
              <a:effectLst/>
            </c:spPr>
            <c:txPr>
              <a:bodyPr/>
              <a:lstStyle/>
              <a:p>
                <a:pPr>
                  <a:defRPr sz="1200" b="1">
                    <a:solidFill>
                      <a:srgbClr val="0000FF"/>
                    </a:solidFill>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podzim 2013</c:v>
                </c:pt>
                <c:pt idx="1">
                  <c:v>jaro 2014</c:v>
                </c:pt>
                <c:pt idx="2">
                  <c:v>podzim 2014</c:v>
                </c:pt>
                <c:pt idx="3">
                  <c:v>jaro 2015</c:v>
                </c:pt>
                <c:pt idx="4">
                  <c:v>podzim 2015</c:v>
                </c:pt>
                <c:pt idx="5">
                  <c:v>jaro 2016</c:v>
                </c:pt>
                <c:pt idx="6">
                  <c:v>podzim 2016</c:v>
                </c:pt>
                <c:pt idx="7">
                  <c:v>jaro 2017</c:v>
                </c:pt>
                <c:pt idx="8">
                  <c:v>podzim 2017</c:v>
                </c:pt>
              </c:strCache>
            </c:strRef>
          </c:cat>
          <c:val>
            <c:numRef>
              <c:f>Sheet1!$C$2:$C$10</c:f>
              <c:numCache>
                <c:formatCode>0%</c:formatCode>
                <c:ptCount val="9"/>
                <c:pt idx="0">
                  <c:v>0.2</c:v>
                </c:pt>
                <c:pt idx="1">
                  <c:v>0.21</c:v>
                </c:pt>
                <c:pt idx="2">
                  <c:v>0.18</c:v>
                </c:pt>
                <c:pt idx="3">
                  <c:v>0.17</c:v>
                </c:pt>
                <c:pt idx="4">
                  <c:v>0.16</c:v>
                </c:pt>
                <c:pt idx="5">
                  <c:v>0.16</c:v>
                </c:pt>
                <c:pt idx="6">
                  <c:v>0.12</c:v>
                </c:pt>
                <c:pt idx="7">
                  <c:v>0.15</c:v>
                </c:pt>
                <c:pt idx="8">
                  <c:v>0.14000000000000001</c:v>
                </c:pt>
              </c:numCache>
            </c:numRef>
          </c:val>
          <c:smooth val="0"/>
          <c:extLst xmlns:c16r2="http://schemas.microsoft.com/office/drawing/2015/06/chart">
            <c:ext xmlns:c16="http://schemas.microsoft.com/office/drawing/2014/chart" uri="{C3380CC4-5D6E-409C-BE32-E72D297353CC}">
              <c16:uniqueId val="{00000001-2B71-4422-AE0E-E27C63E3263E}"/>
            </c:ext>
          </c:extLst>
        </c:ser>
        <c:ser>
          <c:idx val="2"/>
          <c:order val="2"/>
          <c:tx>
            <c:strRef>
              <c:f>Sheet1!$D$1</c:f>
              <c:strCache>
                <c:ptCount val="1"/>
                <c:pt idx="0">
                  <c:v>Zprávy FTV Prima</c:v>
                </c:pt>
              </c:strCache>
            </c:strRef>
          </c:tx>
          <c:spPr>
            <a:ln>
              <a:solidFill>
                <a:srgbClr val="008000"/>
              </a:solidFill>
            </a:ln>
          </c:spPr>
          <c:marker>
            <c:symbol val="none"/>
          </c:marker>
          <c:dLbls>
            <c:dLbl>
              <c:idx val="0"/>
              <c:layout>
                <c:manualLayout>
                  <c:x val="-3.2406432960934463E-2"/>
                  <c:y val="4.54541685364757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B71-4422-AE0E-E27C63E3263E}"/>
                </c:ext>
              </c:extLst>
            </c:dLbl>
            <c:dLbl>
              <c:idx val="1"/>
              <c:layout>
                <c:manualLayout>
                  <c:x val="-2.7978324350239038E-2"/>
                  <c:y val="3.616202953973426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2B71-4422-AE0E-E27C63E3263E}"/>
                </c:ext>
              </c:extLst>
            </c:dLbl>
            <c:numFmt formatCode="0%" sourceLinked="0"/>
            <c:spPr>
              <a:noFill/>
              <a:ln>
                <a:noFill/>
              </a:ln>
              <a:effectLst/>
            </c:spPr>
            <c:txPr>
              <a:bodyPr/>
              <a:lstStyle/>
              <a:p>
                <a:pPr>
                  <a:defRPr sz="1200" b="1">
                    <a:solidFill>
                      <a:srgbClr val="008000"/>
                    </a:solidFill>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podzim 2013</c:v>
                </c:pt>
                <c:pt idx="1">
                  <c:v>jaro 2014</c:v>
                </c:pt>
                <c:pt idx="2">
                  <c:v>podzim 2014</c:v>
                </c:pt>
                <c:pt idx="3">
                  <c:v>jaro 2015</c:v>
                </c:pt>
                <c:pt idx="4">
                  <c:v>podzim 2015</c:v>
                </c:pt>
                <c:pt idx="5">
                  <c:v>jaro 2016</c:v>
                </c:pt>
                <c:pt idx="6">
                  <c:v>podzim 2016</c:v>
                </c:pt>
                <c:pt idx="7">
                  <c:v>jaro 2017</c:v>
                </c:pt>
                <c:pt idx="8">
                  <c:v>podzim 2017</c:v>
                </c:pt>
              </c:strCache>
            </c:strRef>
          </c:cat>
          <c:val>
            <c:numRef>
              <c:f>Sheet1!$D$2:$D$10</c:f>
              <c:numCache>
                <c:formatCode>0%</c:formatCode>
                <c:ptCount val="9"/>
                <c:pt idx="0">
                  <c:v>0.17</c:v>
                </c:pt>
                <c:pt idx="1">
                  <c:v>0.16</c:v>
                </c:pt>
                <c:pt idx="2">
                  <c:v>0.2</c:v>
                </c:pt>
                <c:pt idx="3">
                  <c:v>0.17</c:v>
                </c:pt>
                <c:pt idx="4">
                  <c:v>0.18</c:v>
                </c:pt>
                <c:pt idx="5">
                  <c:v>0.24</c:v>
                </c:pt>
                <c:pt idx="6">
                  <c:v>0.18</c:v>
                </c:pt>
                <c:pt idx="7">
                  <c:v>0.19</c:v>
                </c:pt>
                <c:pt idx="8">
                  <c:v>0.17</c:v>
                </c:pt>
              </c:numCache>
            </c:numRef>
          </c:val>
          <c:smooth val="0"/>
          <c:extLst xmlns:c16r2="http://schemas.microsoft.com/office/drawing/2015/06/chart">
            <c:ext xmlns:c16="http://schemas.microsoft.com/office/drawing/2014/chart" uri="{C3380CC4-5D6E-409C-BE32-E72D297353CC}">
              <c16:uniqueId val="{00000002-2B71-4422-AE0E-E27C63E3263E}"/>
            </c:ext>
          </c:extLst>
        </c:ser>
        <c:ser>
          <c:idx val="3"/>
          <c:order val="3"/>
          <c:tx>
            <c:strRef>
              <c:f>Sheet1!$E$1</c:f>
              <c:strCache>
                <c:ptCount val="1"/>
                <c:pt idx="0">
                  <c:v>Naše zprávy</c:v>
                </c:pt>
              </c:strCache>
            </c:strRef>
          </c:tx>
          <c:spPr>
            <a:ln>
              <a:solidFill>
                <a:srgbClr val="EC008C"/>
              </a:solidFill>
            </a:ln>
          </c:spPr>
          <c:marker>
            <c:symbol val="none"/>
          </c:marker>
          <c:dLbls>
            <c:dLbl>
              <c:idx val="6"/>
              <c:layout>
                <c:manualLayout>
                  <c:x val="-2.2487809076635869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1B4-491A-B7A4-FDA44CBF9CC6}"/>
                </c:ext>
              </c:extLst>
            </c:dLbl>
            <c:dLbl>
              <c:idx val="7"/>
              <c:layout>
                <c:manualLayout>
                  <c:x val="-2.3995536178030626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1B4-491A-B7A4-FDA44CBF9CC6}"/>
                </c:ext>
              </c:extLst>
            </c:dLbl>
            <c:dLbl>
              <c:idx val="8"/>
              <c:layout>
                <c:manualLayout>
                  <c:x val="-2.3995536178030408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5D6-4099-9A0F-6CCA0B82F406}"/>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EC008C"/>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Sheet1!$A$2:$A$10</c:f>
              <c:strCache>
                <c:ptCount val="9"/>
                <c:pt idx="0">
                  <c:v>podzim 2013</c:v>
                </c:pt>
                <c:pt idx="1">
                  <c:v>jaro 2014</c:v>
                </c:pt>
                <c:pt idx="2">
                  <c:v>podzim 2014</c:v>
                </c:pt>
                <c:pt idx="3">
                  <c:v>jaro 2015</c:v>
                </c:pt>
                <c:pt idx="4">
                  <c:v>podzim 2015</c:v>
                </c:pt>
                <c:pt idx="5">
                  <c:v>jaro 2016</c:v>
                </c:pt>
                <c:pt idx="6">
                  <c:v>podzim 2016</c:v>
                </c:pt>
                <c:pt idx="7">
                  <c:v>jaro 2017</c:v>
                </c:pt>
                <c:pt idx="8">
                  <c:v>podzim 2017</c:v>
                </c:pt>
              </c:strCache>
            </c:strRef>
          </c:cat>
          <c:val>
            <c:numRef>
              <c:f>Sheet1!$E$2:$E$10</c:f>
              <c:numCache>
                <c:formatCode>General</c:formatCode>
                <c:ptCount val="9"/>
                <c:pt idx="6" formatCode="0%">
                  <c:v>0.04</c:v>
                </c:pt>
                <c:pt idx="7" formatCode="0%">
                  <c:v>0.04</c:v>
                </c:pt>
                <c:pt idx="8" formatCode="0%">
                  <c:v>0.04</c:v>
                </c:pt>
              </c:numCache>
            </c:numRef>
          </c:val>
          <c:smooth val="0"/>
          <c:extLst xmlns:c16r2="http://schemas.microsoft.com/office/drawing/2015/06/chart">
            <c:ext xmlns:c16="http://schemas.microsoft.com/office/drawing/2014/chart" uri="{C3380CC4-5D6E-409C-BE32-E72D297353CC}">
              <c16:uniqueId val="{00000004-2B71-4422-AE0E-E27C63E3263E}"/>
            </c:ext>
          </c:extLst>
        </c:ser>
        <c:dLbls>
          <c:showLegendKey val="0"/>
          <c:showVal val="0"/>
          <c:showCatName val="0"/>
          <c:showSerName val="0"/>
          <c:showPercent val="0"/>
          <c:showBubbleSize val="0"/>
        </c:dLbls>
        <c:marker val="1"/>
        <c:smooth val="0"/>
        <c:axId val="189658624"/>
        <c:axId val="189660160"/>
      </c:lineChart>
      <c:catAx>
        <c:axId val="189658624"/>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189660160"/>
        <c:crossesAt val="0"/>
        <c:auto val="1"/>
        <c:lblAlgn val="ctr"/>
        <c:lblOffset val="100"/>
        <c:noMultiLvlLbl val="0"/>
      </c:catAx>
      <c:valAx>
        <c:axId val="189660160"/>
        <c:scaling>
          <c:orientation val="minMax"/>
          <c:max val="0.8"/>
          <c:min val="0"/>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189658624"/>
        <c:crossesAt val="1"/>
        <c:crossBetween val="between"/>
        <c:majorUnit val="0.2"/>
      </c:valAx>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1">
                <a:lumMod val="50000"/>
              </a:schemeClr>
            </a:solidFill>
          </c:spPr>
          <c:invertIfNegative val="0"/>
          <c:dPt>
            <c:idx val="2"/>
            <c:invertIfNegative val="0"/>
            <c:bubble3D val="0"/>
            <c:spPr>
              <a:solidFill>
                <a:srgbClr val="EA1C24"/>
              </a:solidFill>
            </c:spPr>
            <c:extLst xmlns:c16r2="http://schemas.microsoft.com/office/drawing/2015/06/chart">
              <c:ext xmlns:c16="http://schemas.microsoft.com/office/drawing/2014/chart" uri="{C3380CC4-5D6E-409C-BE32-E72D297353CC}">
                <c16:uniqueId val="{00000000-0E62-4FC7-85A2-E3EAFE147124}"/>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Journaal NPO (Nizozemsko)</c:v>
                </c:pt>
                <c:pt idx="1">
                  <c:v>Zeit in Bild ORF (Rakousko)</c:v>
                </c:pt>
                <c:pt idx="2">
                  <c:v>Události ČT</c:v>
                </c:pt>
                <c:pt idx="3">
                  <c:v>News BBC (Velká Británie)</c:v>
                </c:pt>
                <c:pt idx="4">
                  <c:v>Tagesschau ARD (Německo)</c:v>
                </c:pt>
                <c:pt idx="5">
                  <c:v>Správy RTV (Slovensko)</c:v>
                </c:pt>
                <c:pt idx="6">
                  <c:v>Wiadomošci TVP (Polsko)</c:v>
                </c:pt>
                <c:pt idx="7">
                  <c:v>heute ZDF (Německo)</c:v>
                </c:pt>
              </c:strCache>
            </c:strRef>
          </c:cat>
          <c:val>
            <c:numRef>
              <c:f>List1!$B$2:$B$9</c:f>
              <c:numCache>
                <c:formatCode>0%</c:formatCode>
                <c:ptCount val="8"/>
                <c:pt idx="0">
                  <c:v>0.75</c:v>
                </c:pt>
                <c:pt idx="1">
                  <c:v>0.66</c:v>
                </c:pt>
                <c:pt idx="2">
                  <c:v>0.65</c:v>
                </c:pt>
                <c:pt idx="3">
                  <c:v>0.61</c:v>
                </c:pt>
                <c:pt idx="4">
                  <c:v>0.47</c:v>
                </c:pt>
                <c:pt idx="5">
                  <c:v>0.34</c:v>
                </c:pt>
                <c:pt idx="6">
                  <c:v>0.32</c:v>
                </c:pt>
                <c:pt idx="7">
                  <c:v>0.12</c:v>
                </c:pt>
              </c:numCache>
            </c:numRef>
          </c:val>
          <c:extLst xmlns:c16r2="http://schemas.microsoft.com/office/drawing/2015/06/chart">
            <c:ext xmlns:c16="http://schemas.microsoft.com/office/drawing/2014/chart" uri="{C3380CC4-5D6E-409C-BE32-E72D297353CC}">
              <c16:uniqueId val="{00000000-BDBE-42F8-BF52-09B2E4BB1620}"/>
            </c:ext>
          </c:extLst>
        </c:ser>
        <c:dLbls>
          <c:showLegendKey val="0"/>
          <c:showVal val="0"/>
          <c:showCatName val="0"/>
          <c:showSerName val="0"/>
          <c:showPercent val="0"/>
          <c:showBubbleSize val="0"/>
        </c:dLbls>
        <c:gapWidth val="65"/>
        <c:overlap val="-20"/>
        <c:axId val="189812736"/>
        <c:axId val="189814272"/>
      </c:barChart>
      <c:catAx>
        <c:axId val="189812736"/>
        <c:scaling>
          <c:orientation val="maxMin"/>
        </c:scaling>
        <c:delete val="0"/>
        <c:axPos val="l"/>
        <c:numFmt formatCode="#,##0.00" sourceLinked="0"/>
        <c:majorTickMark val="out"/>
        <c:minorTickMark val="none"/>
        <c:tickLblPos val="nextTo"/>
        <c:txPr>
          <a:bodyPr/>
          <a:lstStyle/>
          <a:p>
            <a:pPr>
              <a:defRPr sz="1200" b="1"/>
            </a:pPr>
            <a:endParaRPr lang="cs-CZ"/>
          </a:p>
        </c:txPr>
        <c:crossAx val="189814272"/>
        <c:crosses val="autoZero"/>
        <c:auto val="1"/>
        <c:lblAlgn val="ctr"/>
        <c:lblOffset val="100"/>
        <c:tickLblSkip val="1"/>
        <c:noMultiLvlLbl val="0"/>
      </c:catAx>
      <c:valAx>
        <c:axId val="189814272"/>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89812736"/>
        <c:crosses val="autoZero"/>
        <c:crossBetween val="between"/>
      </c:valAx>
      <c:spPr>
        <a:ln>
          <a:solidFill>
            <a:schemeClr val="bg1">
              <a:lumMod val="50000"/>
            </a:schemeClr>
          </a:solidFill>
        </a:ln>
      </c:spPr>
    </c:plotArea>
    <c:plotVisOnly val="1"/>
    <c:dispBlanksAs val="gap"/>
    <c:showDLblsOverMax val="0"/>
  </c:chart>
  <c:txPr>
    <a:bodyPr/>
    <a:lstStyle/>
    <a:p>
      <a:pPr>
        <a:defRPr sz="1799"/>
      </a:pPr>
      <a:endParaRPr lang="cs-CZ"/>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136781303757991E-2"/>
          <c:y val="6.7358863301212199E-2"/>
          <c:w val="0.92167371085719085"/>
          <c:h val="0.50396675972213201"/>
        </c:manualLayout>
      </c:layout>
      <c:barChart>
        <c:barDir val="col"/>
        <c:grouping val="clustered"/>
        <c:varyColors val="0"/>
        <c:ser>
          <c:idx val="0"/>
          <c:order val="0"/>
          <c:tx>
            <c:strRef>
              <c:f>List1!$B$1</c:f>
              <c:strCache>
                <c:ptCount val="1"/>
                <c:pt idx="0">
                  <c:v>Události</c:v>
                </c:pt>
              </c:strCache>
            </c:strRef>
          </c:tx>
          <c:spPr>
            <a:solidFill>
              <a:srgbClr val="FF0000"/>
            </a:solidFill>
          </c:spPr>
          <c:invertIfNegative val="0"/>
          <c:dLbls>
            <c:spPr>
              <a:noFill/>
              <a:ln>
                <a:noFill/>
              </a:ln>
              <a:effectLst/>
            </c:spPr>
            <c:txPr>
              <a:bodyPr/>
              <a:lstStyle/>
              <a:p>
                <a:pPr algn="ctr">
                  <a:defRPr lang="cs-CZ"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List1!$A$2:$A$10</c:f>
              <c:strCache>
                <c:ptCount val="9"/>
                <c:pt idx="0">
                  <c:v>ČSSD</c:v>
                </c:pt>
                <c:pt idx="1">
                  <c:v>ANO</c:v>
                </c:pt>
                <c:pt idx="2">
                  <c:v>KDU-ČSL</c:v>
                </c:pt>
                <c:pt idx="3">
                  <c:v>ODS</c:v>
                </c:pt>
                <c:pt idx="4">
                  <c:v>TOP 09</c:v>
                </c:pt>
                <c:pt idx="5">
                  <c:v>KSČM</c:v>
                </c:pt>
                <c:pt idx="6">
                  <c:v>STAN</c:v>
                </c:pt>
                <c:pt idx="7">
                  <c:v>Úsvit-NK</c:v>
                </c:pt>
                <c:pt idx="8">
                  <c:v>SPD</c:v>
                </c:pt>
              </c:strCache>
            </c:strRef>
          </c:cat>
          <c:val>
            <c:numRef>
              <c:f>List1!$B$2:$B$10</c:f>
              <c:numCache>
                <c:formatCode>0%</c:formatCode>
                <c:ptCount val="9"/>
                <c:pt idx="0">
                  <c:v>-0.1</c:v>
                </c:pt>
                <c:pt idx="1">
                  <c:v>-0.08</c:v>
                </c:pt>
                <c:pt idx="2">
                  <c:v>-0.03</c:v>
                </c:pt>
                <c:pt idx="3">
                  <c:v>-0.05</c:v>
                </c:pt>
                <c:pt idx="4">
                  <c:v>-0.05</c:v>
                </c:pt>
                <c:pt idx="5">
                  <c:v>-0.06</c:v>
                </c:pt>
                <c:pt idx="6">
                  <c:v>-0.01</c:v>
                </c:pt>
                <c:pt idx="7">
                  <c:v>-7.0000000000000007E-2</c:v>
                </c:pt>
                <c:pt idx="8">
                  <c:v>-0.02</c:v>
                </c:pt>
              </c:numCache>
            </c:numRef>
          </c:val>
          <c:extLst xmlns:c16r2="http://schemas.microsoft.com/office/drawing/2015/06/chart">
            <c:ext xmlns:c16="http://schemas.microsoft.com/office/drawing/2014/chart" uri="{C3380CC4-5D6E-409C-BE32-E72D297353CC}">
              <c16:uniqueId val="{00000000-A47F-422B-9B3F-9076D3C16679}"/>
            </c:ext>
          </c:extLst>
        </c:ser>
        <c:ser>
          <c:idx val="1"/>
          <c:order val="1"/>
          <c:tx>
            <c:strRef>
              <c:f>List1!$C$1</c:f>
              <c:strCache>
                <c:ptCount val="1"/>
                <c:pt idx="0">
                  <c:v>Televizní noviny</c:v>
                </c:pt>
              </c:strCache>
            </c:strRef>
          </c:tx>
          <c:spPr>
            <a:solidFill>
              <a:srgbClr val="0000FF"/>
            </a:solidFill>
          </c:spPr>
          <c:invertIfNegative val="0"/>
          <c:dLbls>
            <c:spPr>
              <a:noFill/>
              <a:ln>
                <a:noFill/>
              </a:ln>
              <a:effectLst/>
            </c:spPr>
            <c:txPr>
              <a:bodyPr/>
              <a:lstStyle/>
              <a:p>
                <a:pPr algn="ctr">
                  <a:defRPr lang="cs-CZ"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List1!$A$2:$A$10</c:f>
              <c:strCache>
                <c:ptCount val="9"/>
                <c:pt idx="0">
                  <c:v>ČSSD</c:v>
                </c:pt>
                <c:pt idx="1">
                  <c:v>ANO</c:v>
                </c:pt>
                <c:pt idx="2">
                  <c:v>KDU-ČSL</c:v>
                </c:pt>
                <c:pt idx="3">
                  <c:v>ODS</c:v>
                </c:pt>
                <c:pt idx="4">
                  <c:v>TOP 09</c:v>
                </c:pt>
                <c:pt idx="5">
                  <c:v>KSČM</c:v>
                </c:pt>
                <c:pt idx="6">
                  <c:v>STAN</c:v>
                </c:pt>
                <c:pt idx="7">
                  <c:v>Úsvit-NK</c:v>
                </c:pt>
                <c:pt idx="8">
                  <c:v>SPD</c:v>
                </c:pt>
              </c:strCache>
            </c:strRef>
          </c:cat>
          <c:val>
            <c:numRef>
              <c:f>List1!$C$2:$C$10</c:f>
              <c:numCache>
                <c:formatCode>0%</c:formatCode>
                <c:ptCount val="9"/>
                <c:pt idx="0">
                  <c:v>-0.12</c:v>
                </c:pt>
                <c:pt idx="1">
                  <c:v>-0.11</c:v>
                </c:pt>
                <c:pt idx="2">
                  <c:v>-0.04</c:v>
                </c:pt>
                <c:pt idx="3">
                  <c:v>-0.06</c:v>
                </c:pt>
                <c:pt idx="4">
                  <c:v>-0.05</c:v>
                </c:pt>
                <c:pt idx="5">
                  <c:v>-0.1</c:v>
                </c:pt>
                <c:pt idx="6">
                  <c:v>-0.05</c:v>
                </c:pt>
                <c:pt idx="7">
                  <c:v>-0.03</c:v>
                </c:pt>
                <c:pt idx="8">
                  <c:v>0.01</c:v>
                </c:pt>
              </c:numCache>
            </c:numRef>
          </c:val>
          <c:extLst xmlns:c16r2="http://schemas.microsoft.com/office/drawing/2015/06/chart">
            <c:ext xmlns:c16="http://schemas.microsoft.com/office/drawing/2014/chart" uri="{C3380CC4-5D6E-409C-BE32-E72D297353CC}">
              <c16:uniqueId val="{00000001-A47F-422B-9B3F-9076D3C16679}"/>
            </c:ext>
          </c:extLst>
        </c:ser>
        <c:ser>
          <c:idx val="2"/>
          <c:order val="2"/>
          <c:tx>
            <c:strRef>
              <c:f>List1!$D$1</c:f>
              <c:strCache>
                <c:ptCount val="1"/>
                <c:pt idx="0">
                  <c:v>Zprávy FTV Prima</c:v>
                </c:pt>
              </c:strCache>
            </c:strRef>
          </c:tx>
          <c:spPr>
            <a:solidFill>
              <a:srgbClr val="008000"/>
            </a:solidFill>
          </c:spPr>
          <c:invertIfNegative val="0"/>
          <c:dLbls>
            <c:spPr>
              <a:noFill/>
              <a:ln>
                <a:noFill/>
              </a:ln>
              <a:effectLst/>
            </c:spPr>
            <c:txPr>
              <a:bodyPr/>
              <a:lstStyle/>
              <a:p>
                <a:pPr algn="ctr">
                  <a:defRPr lang="cs-CZ"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List1!$A$2:$A$10</c:f>
              <c:strCache>
                <c:ptCount val="9"/>
                <c:pt idx="0">
                  <c:v>ČSSD</c:v>
                </c:pt>
                <c:pt idx="1">
                  <c:v>ANO</c:v>
                </c:pt>
                <c:pt idx="2">
                  <c:v>KDU-ČSL</c:v>
                </c:pt>
                <c:pt idx="3">
                  <c:v>ODS</c:v>
                </c:pt>
                <c:pt idx="4">
                  <c:v>TOP 09</c:v>
                </c:pt>
                <c:pt idx="5">
                  <c:v>KSČM</c:v>
                </c:pt>
                <c:pt idx="6">
                  <c:v>STAN</c:v>
                </c:pt>
                <c:pt idx="7">
                  <c:v>Úsvit-NK</c:v>
                </c:pt>
                <c:pt idx="8">
                  <c:v>SPD</c:v>
                </c:pt>
              </c:strCache>
            </c:strRef>
          </c:cat>
          <c:val>
            <c:numRef>
              <c:f>List1!$D$2:$D$10</c:f>
              <c:numCache>
                <c:formatCode>0%</c:formatCode>
                <c:ptCount val="9"/>
                <c:pt idx="0">
                  <c:v>-0.16</c:v>
                </c:pt>
                <c:pt idx="1">
                  <c:v>-0.12</c:v>
                </c:pt>
                <c:pt idx="2">
                  <c:v>-7.0000000000000007E-2</c:v>
                </c:pt>
                <c:pt idx="3">
                  <c:v>-0.06</c:v>
                </c:pt>
                <c:pt idx="4">
                  <c:v>-0.11</c:v>
                </c:pt>
                <c:pt idx="5">
                  <c:v>-0.14000000000000001</c:v>
                </c:pt>
                <c:pt idx="6">
                  <c:v>-0.01</c:v>
                </c:pt>
                <c:pt idx="7">
                  <c:v>-0.1</c:v>
                </c:pt>
                <c:pt idx="8">
                  <c:v>0.04</c:v>
                </c:pt>
              </c:numCache>
            </c:numRef>
          </c:val>
          <c:extLst xmlns:c16r2="http://schemas.microsoft.com/office/drawing/2015/06/chart">
            <c:ext xmlns:c16="http://schemas.microsoft.com/office/drawing/2014/chart" uri="{C3380CC4-5D6E-409C-BE32-E72D297353CC}">
              <c16:uniqueId val="{00000002-A47F-422B-9B3F-9076D3C16679}"/>
            </c:ext>
          </c:extLst>
        </c:ser>
        <c:ser>
          <c:idx val="3"/>
          <c:order val="3"/>
          <c:tx>
            <c:strRef>
              <c:f>List1!$E$1</c:f>
              <c:strCache>
                <c:ptCount val="1"/>
                <c:pt idx="0">
                  <c:v>Hlavní zprávy (ČRo)</c:v>
                </c:pt>
              </c:strCache>
            </c:strRef>
          </c:tx>
          <c:spPr>
            <a:solidFill>
              <a:srgbClr val="969696"/>
            </a:solidFill>
          </c:spPr>
          <c:invertIfNegative val="0"/>
          <c:dLbls>
            <c:spPr>
              <a:noFill/>
              <a:ln>
                <a:noFill/>
              </a:ln>
              <a:effectLst/>
            </c:spPr>
            <c:txPr>
              <a:bodyPr/>
              <a:lstStyle/>
              <a:p>
                <a:pPr algn="ctr">
                  <a:defRPr lang="cs-CZ"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List1!$A$2:$A$10</c:f>
              <c:strCache>
                <c:ptCount val="9"/>
                <c:pt idx="0">
                  <c:v>ČSSD</c:v>
                </c:pt>
                <c:pt idx="1">
                  <c:v>ANO</c:v>
                </c:pt>
                <c:pt idx="2">
                  <c:v>KDU-ČSL</c:v>
                </c:pt>
                <c:pt idx="3">
                  <c:v>ODS</c:v>
                </c:pt>
                <c:pt idx="4">
                  <c:v>TOP 09</c:v>
                </c:pt>
                <c:pt idx="5">
                  <c:v>KSČM</c:v>
                </c:pt>
                <c:pt idx="6">
                  <c:v>STAN</c:v>
                </c:pt>
                <c:pt idx="7">
                  <c:v>Úsvit-NK</c:v>
                </c:pt>
                <c:pt idx="8">
                  <c:v>SPD</c:v>
                </c:pt>
              </c:strCache>
            </c:strRef>
          </c:cat>
          <c:val>
            <c:numRef>
              <c:f>List1!$E$2:$E$10</c:f>
              <c:numCache>
                <c:formatCode>0%</c:formatCode>
                <c:ptCount val="9"/>
                <c:pt idx="0">
                  <c:v>-0.11</c:v>
                </c:pt>
                <c:pt idx="1">
                  <c:v>-0.1</c:v>
                </c:pt>
                <c:pt idx="2">
                  <c:v>-0.04</c:v>
                </c:pt>
                <c:pt idx="3">
                  <c:v>-0.09</c:v>
                </c:pt>
                <c:pt idx="4">
                  <c:v>-0.06</c:v>
                </c:pt>
                <c:pt idx="5">
                  <c:v>-0.11</c:v>
                </c:pt>
                <c:pt idx="6">
                  <c:v>4.0000000000000001E-3</c:v>
                </c:pt>
                <c:pt idx="7">
                  <c:v>-0.16</c:v>
                </c:pt>
                <c:pt idx="8">
                  <c:v>0.01</c:v>
                </c:pt>
              </c:numCache>
            </c:numRef>
          </c:val>
          <c:extLst xmlns:c16r2="http://schemas.microsoft.com/office/drawing/2015/06/chart">
            <c:ext xmlns:c16="http://schemas.microsoft.com/office/drawing/2014/chart" uri="{C3380CC4-5D6E-409C-BE32-E72D297353CC}">
              <c16:uniqueId val="{00000003-A47F-422B-9B3F-9076D3C16679}"/>
            </c:ext>
          </c:extLst>
        </c:ser>
        <c:dLbls>
          <c:showLegendKey val="0"/>
          <c:showVal val="0"/>
          <c:showCatName val="0"/>
          <c:showSerName val="0"/>
          <c:showPercent val="0"/>
          <c:showBubbleSize val="0"/>
        </c:dLbls>
        <c:gapWidth val="65"/>
        <c:overlap val="-20"/>
        <c:axId val="190290560"/>
        <c:axId val="190308736"/>
      </c:barChart>
      <c:catAx>
        <c:axId val="190290560"/>
        <c:scaling>
          <c:orientation val="minMax"/>
        </c:scaling>
        <c:delete val="0"/>
        <c:axPos val="b"/>
        <c:numFmt formatCode="#,##0.00" sourceLinked="0"/>
        <c:majorTickMark val="in"/>
        <c:minorTickMark val="none"/>
        <c:tickLblPos val="none"/>
        <c:txPr>
          <a:bodyPr/>
          <a:lstStyle/>
          <a:p>
            <a:pPr>
              <a:defRPr sz="1200" b="1"/>
            </a:pPr>
            <a:endParaRPr lang="cs-CZ"/>
          </a:p>
        </c:txPr>
        <c:crossAx val="190308736"/>
        <c:crosses val="autoZero"/>
        <c:auto val="1"/>
        <c:lblAlgn val="ctr"/>
        <c:lblOffset val="100"/>
        <c:noMultiLvlLbl val="0"/>
      </c:catAx>
      <c:valAx>
        <c:axId val="190308736"/>
        <c:scaling>
          <c:orientation val="minMax"/>
          <c:min val="-0.5"/>
        </c:scaling>
        <c:delete val="0"/>
        <c:axPos val="l"/>
        <c:majorGridlines>
          <c:spPr>
            <a:ln>
              <a:noFill/>
              <a:prstDash val="sysDot"/>
            </a:ln>
          </c:spPr>
        </c:majorGridlines>
        <c:numFmt formatCode="0%" sourceLinked="1"/>
        <c:majorTickMark val="out"/>
        <c:minorTickMark val="none"/>
        <c:tickLblPos val="nextTo"/>
        <c:txPr>
          <a:bodyPr/>
          <a:lstStyle/>
          <a:p>
            <a:pPr>
              <a:defRPr sz="1099"/>
            </a:pPr>
            <a:endParaRPr lang="cs-CZ"/>
          </a:p>
        </c:txPr>
        <c:crossAx val="190290560"/>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96473747857604E-2"/>
          <c:y val="0.29704510253104682"/>
          <c:w val="0.92309602186602968"/>
          <c:h val="0.50396675972213201"/>
        </c:manualLayout>
      </c:layout>
      <c:barChart>
        <c:barDir val="col"/>
        <c:grouping val="clustered"/>
        <c:varyColors val="0"/>
        <c:ser>
          <c:idx val="0"/>
          <c:order val="0"/>
          <c:tx>
            <c:strRef>
              <c:f>List1!$B$1</c:f>
              <c:strCache>
                <c:ptCount val="1"/>
                <c:pt idx="0">
                  <c:v>Události</c:v>
                </c:pt>
              </c:strCache>
            </c:strRef>
          </c:tx>
          <c:spPr>
            <a:solidFill>
              <a:srgbClr val="FF0000"/>
            </a:solidFill>
          </c:spPr>
          <c:invertIfNegative val="0"/>
          <c:dLbls>
            <c:spPr>
              <a:noFill/>
              <a:ln>
                <a:noFill/>
              </a:ln>
              <a:effectLst/>
            </c:spPr>
            <c:txPr>
              <a:bodyPr/>
              <a:lstStyle/>
              <a:p>
                <a:pPr algn="ctr">
                  <a:defRPr lang="cs-CZ"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ANO</c:v>
                </c:pt>
                <c:pt idx="1">
                  <c:v>ČSSD</c:v>
                </c:pt>
                <c:pt idx="2">
                  <c:v>KDU-ČSL</c:v>
                </c:pt>
                <c:pt idx="3">
                  <c:v>ODS</c:v>
                </c:pt>
                <c:pt idx="4">
                  <c:v>TOP 09</c:v>
                </c:pt>
                <c:pt idx="5">
                  <c:v>KSČM</c:v>
                </c:pt>
                <c:pt idx="6">
                  <c:v>STAN</c:v>
                </c:pt>
                <c:pt idx="7">
                  <c:v>SPD</c:v>
                </c:pt>
              </c:strCache>
            </c:strRef>
          </c:cat>
          <c:val>
            <c:numRef>
              <c:f>List1!$B$2:$B$10</c:f>
              <c:numCache>
                <c:formatCode>0%</c:formatCode>
                <c:ptCount val="9"/>
                <c:pt idx="0">
                  <c:v>0.28999999999999998</c:v>
                </c:pt>
                <c:pt idx="1">
                  <c:v>0.27</c:v>
                </c:pt>
                <c:pt idx="2">
                  <c:v>0.1</c:v>
                </c:pt>
                <c:pt idx="3">
                  <c:v>0.1</c:v>
                </c:pt>
                <c:pt idx="4">
                  <c:v>7.0000000000000007E-2</c:v>
                </c:pt>
                <c:pt idx="5">
                  <c:v>0.06</c:v>
                </c:pt>
                <c:pt idx="6">
                  <c:v>0.03</c:v>
                </c:pt>
                <c:pt idx="7">
                  <c:v>0.03</c:v>
                </c:pt>
                <c:pt idx="8">
                  <c:v>0.02</c:v>
                </c:pt>
              </c:numCache>
            </c:numRef>
          </c:val>
          <c:extLst xmlns:c16r2="http://schemas.microsoft.com/office/drawing/2015/06/chart">
            <c:ext xmlns:c16="http://schemas.microsoft.com/office/drawing/2014/chart" uri="{C3380CC4-5D6E-409C-BE32-E72D297353CC}">
              <c16:uniqueId val="{00000000-37B1-4729-B684-0746900620E3}"/>
            </c:ext>
          </c:extLst>
        </c:ser>
        <c:ser>
          <c:idx val="1"/>
          <c:order val="1"/>
          <c:tx>
            <c:strRef>
              <c:f>List1!$C$1</c:f>
              <c:strCache>
                <c:ptCount val="1"/>
                <c:pt idx="0">
                  <c:v>Televizní noviny</c:v>
                </c:pt>
              </c:strCache>
            </c:strRef>
          </c:tx>
          <c:spPr>
            <a:solidFill>
              <a:srgbClr val="0000FF"/>
            </a:solidFill>
          </c:spPr>
          <c:invertIfNegative val="0"/>
          <c:dLbls>
            <c:spPr>
              <a:noFill/>
              <a:ln>
                <a:noFill/>
              </a:ln>
              <a:effectLst/>
            </c:spPr>
            <c:txPr>
              <a:bodyPr/>
              <a:lstStyle/>
              <a:p>
                <a:pPr algn="ctr">
                  <a:defRPr lang="cs-CZ"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ANO</c:v>
                </c:pt>
                <c:pt idx="1">
                  <c:v>ČSSD</c:v>
                </c:pt>
                <c:pt idx="2">
                  <c:v>KDU-ČSL</c:v>
                </c:pt>
                <c:pt idx="3">
                  <c:v>ODS</c:v>
                </c:pt>
                <c:pt idx="4">
                  <c:v>TOP 09</c:v>
                </c:pt>
                <c:pt idx="5">
                  <c:v>KSČM</c:v>
                </c:pt>
                <c:pt idx="6">
                  <c:v>STAN</c:v>
                </c:pt>
                <c:pt idx="7">
                  <c:v>SPD</c:v>
                </c:pt>
              </c:strCache>
            </c:strRef>
          </c:cat>
          <c:val>
            <c:numRef>
              <c:f>List1!$C$2:$C$10</c:f>
              <c:numCache>
                <c:formatCode>0%</c:formatCode>
                <c:ptCount val="9"/>
                <c:pt idx="0">
                  <c:v>0.28000000000000003</c:v>
                </c:pt>
                <c:pt idx="1">
                  <c:v>0.28999999999999998</c:v>
                </c:pt>
                <c:pt idx="2">
                  <c:v>0.09</c:v>
                </c:pt>
                <c:pt idx="3">
                  <c:v>0.09</c:v>
                </c:pt>
                <c:pt idx="4">
                  <c:v>7.0000000000000007E-2</c:v>
                </c:pt>
                <c:pt idx="5">
                  <c:v>0.05</c:v>
                </c:pt>
                <c:pt idx="6">
                  <c:v>0.03</c:v>
                </c:pt>
                <c:pt idx="7">
                  <c:v>0.03</c:v>
                </c:pt>
                <c:pt idx="8">
                  <c:v>0.02</c:v>
                </c:pt>
              </c:numCache>
            </c:numRef>
          </c:val>
          <c:extLst xmlns:c16r2="http://schemas.microsoft.com/office/drawing/2015/06/chart">
            <c:ext xmlns:c16="http://schemas.microsoft.com/office/drawing/2014/chart" uri="{C3380CC4-5D6E-409C-BE32-E72D297353CC}">
              <c16:uniqueId val="{00000001-37B1-4729-B684-0746900620E3}"/>
            </c:ext>
          </c:extLst>
        </c:ser>
        <c:ser>
          <c:idx val="2"/>
          <c:order val="2"/>
          <c:tx>
            <c:strRef>
              <c:f>List1!$D$1</c:f>
              <c:strCache>
                <c:ptCount val="1"/>
                <c:pt idx="0">
                  <c:v>Zprávy FTV Prima</c:v>
                </c:pt>
              </c:strCache>
            </c:strRef>
          </c:tx>
          <c:spPr>
            <a:solidFill>
              <a:srgbClr val="008000"/>
            </a:solidFill>
          </c:spPr>
          <c:invertIfNegative val="0"/>
          <c:dLbls>
            <c:spPr>
              <a:noFill/>
              <a:ln>
                <a:noFill/>
              </a:ln>
              <a:effectLst/>
            </c:spPr>
            <c:txPr>
              <a:bodyPr/>
              <a:lstStyle/>
              <a:p>
                <a:pPr algn="ctr">
                  <a:defRPr lang="cs-CZ"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ANO</c:v>
                </c:pt>
                <c:pt idx="1">
                  <c:v>ČSSD</c:v>
                </c:pt>
                <c:pt idx="2">
                  <c:v>KDU-ČSL</c:v>
                </c:pt>
                <c:pt idx="3">
                  <c:v>ODS</c:v>
                </c:pt>
                <c:pt idx="4">
                  <c:v>TOP 09</c:v>
                </c:pt>
                <c:pt idx="5">
                  <c:v>KSČM</c:v>
                </c:pt>
                <c:pt idx="6">
                  <c:v>STAN</c:v>
                </c:pt>
                <c:pt idx="7">
                  <c:v>SPD</c:v>
                </c:pt>
              </c:strCache>
            </c:strRef>
          </c:cat>
          <c:val>
            <c:numRef>
              <c:f>List1!$D$2:$D$10</c:f>
              <c:numCache>
                <c:formatCode>0%</c:formatCode>
                <c:ptCount val="9"/>
                <c:pt idx="0">
                  <c:v>0.32</c:v>
                </c:pt>
                <c:pt idx="1">
                  <c:v>0.31</c:v>
                </c:pt>
                <c:pt idx="2">
                  <c:v>0.08</c:v>
                </c:pt>
                <c:pt idx="3">
                  <c:v>0.08</c:v>
                </c:pt>
                <c:pt idx="4">
                  <c:v>0.06</c:v>
                </c:pt>
                <c:pt idx="5">
                  <c:v>0.03</c:v>
                </c:pt>
                <c:pt idx="6">
                  <c:v>0.02</c:v>
                </c:pt>
                <c:pt idx="7">
                  <c:v>0.02</c:v>
                </c:pt>
                <c:pt idx="8">
                  <c:v>0.02</c:v>
                </c:pt>
              </c:numCache>
            </c:numRef>
          </c:val>
          <c:extLst xmlns:c16r2="http://schemas.microsoft.com/office/drawing/2015/06/chart">
            <c:ext xmlns:c16="http://schemas.microsoft.com/office/drawing/2014/chart" uri="{C3380CC4-5D6E-409C-BE32-E72D297353CC}">
              <c16:uniqueId val="{00000002-37B1-4729-B684-0746900620E3}"/>
            </c:ext>
          </c:extLst>
        </c:ser>
        <c:ser>
          <c:idx val="3"/>
          <c:order val="3"/>
          <c:tx>
            <c:strRef>
              <c:f>List1!$E$1</c:f>
              <c:strCache>
                <c:ptCount val="1"/>
                <c:pt idx="0">
                  <c:v>Hlavní zprávy (Čro)</c:v>
                </c:pt>
              </c:strCache>
            </c:strRef>
          </c:tx>
          <c:spPr>
            <a:solidFill>
              <a:srgbClr val="969696"/>
            </a:solidFill>
          </c:spPr>
          <c:invertIfNegative val="0"/>
          <c:dLbls>
            <c:spPr>
              <a:noFill/>
              <a:ln>
                <a:noFill/>
              </a:ln>
              <a:effectLst/>
            </c:spPr>
            <c:txPr>
              <a:bodyPr/>
              <a:lstStyle/>
              <a:p>
                <a:pPr algn="ctr">
                  <a:defRPr lang="cs-CZ" sz="10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ANO</c:v>
                </c:pt>
                <c:pt idx="1">
                  <c:v>ČSSD</c:v>
                </c:pt>
                <c:pt idx="2">
                  <c:v>KDU-ČSL</c:v>
                </c:pt>
                <c:pt idx="3">
                  <c:v>ODS</c:v>
                </c:pt>
                <c:pt idx="4">
                  <c:v>TOP 09</c:v>
                </c:pt>
                <c:pt idx="5">
                  <c:v>KSČM</c:v>
                </c:pt>
                <c:pt idx="6">
                  <c:v>STAN</c:v>
                </c:pt>
                <c:pt idx="7">
                  <c:v>SPD</c:v>
                </c:pt>
              </c:strCache>
            </c:strRef>
          </c:cat>
          <c:val>
            <c:numRef>
              <c:f>List1!$E$2:$E$10</c:f>
              <c:numCache>
                <c:formatCode>0%</c:formatCode>
                <c:ptCount val="9"/>
                <c:pt idx="0">
                  <c:v>0.33</c:v>
                </c:pt>
                <c:pt idx="1">
                  <c:v>0.28999999999999998</c:v>
                </c:pt>
                <c:pt idx="2">
                  <c:v>0.08</c:v>
                </c:pt>
                <c:pt idx="3">
                  <c:v>0.08</c:v>
                </c:pt>
                <c:pt idx="4">
                  <c:v>0.06</c:v>
                </c:pt>
                <c:pt idx="5">
                  <c:v>0.04</c:v>
                </c:pt>
                <c:pt idx="6">
                  <c:v>0.04</c:v>
                </c:pt>
                <c:pt idx="7">
                  <c:v>0.03</c:v>
                </c:pt>
                <c:pt idx="8">
                  <c:v>0.02</c:v>
                </c:pt>
              </c:numCache>
            </c:numRef>
          </c:val>
          <c:extLst xmlns:c16r2="http://schemas.microsoft.com/office/drawing/2015/06/chart">
            <c:ext xmlns:c16="http://schemas.microsoft.com/office/drawing/2014/chart" uri="{C3380CC4-5D6E-409C-BE32-E72D297353CC}">
              <c16:uniqueId val="{00000003-37B1-4729-B684-0746900620E3}"/>
            </c:ext>
          </c:extLst>
        </c:ser>
        <c:dLbls>
          <c:showLegendKey val="0"/>
          <c:showVal val="0"/>
          <c:showCatName val="0"/>
          <c:showSerName val="0"/>
          <c:showPercent val="0"/>
          <c:showBubbleSize val="0"/>
        </c:dLbls>
        <c:gapWidth val="65"/>
        <c:overlap val="-20"/>
        <c:axId val="190330368"/>
        <c:axId val="190331904"/>
      </c:barChart>
      <c:catAx>
        <c:axId val="190330368"/>
        <c:scaling>
          <c:orientation val="minMax"/>
        </c:scaling>
        <c:delete val="0"/>
        <c:axPos val="b"/>
        <c:numFmt formatCode="#,##0.00" sourceLinked="0"/>
        <c:majorTickMark val="out"/>
        <c:minorTickMark val="none"/>
        <c:tickLblPos val="nextTo"/>
        <c:txPr>
          <a:bodyPr/>
          <a:lstStyle/>
          <a:p>
            <a:pPr>
              <a:defRPr sz="1200" b="1"/>
            </a:pPr>
            <a:endParaRPr lang="cs-CZ"/>
          </a:p>
        </c:txPr>
        <c:crossAx val="190331904"/>
        <c:crosses val="autoZero"/>
        <c:auto val="1"/>
        <c:lblAlgn val="ctr"/>
        <c:lblOffset val="100"/>
        <c:noMultiLvlLbl val="0"/>
      </c:catAx>
      <c:valAx>
        <c:axId val="190331904"/>
        <c:scaling>
          <c:orientation val="minMax"/>
          <c:max val="0.5"/>
          <c:min val="0"/>
        </c:scaling>
        <c:delete val="0"/>
        <c:axPos val="l"/>
        <c:majorGridlines>
          <c:spPr>
            <a:ln>
              <a:noFill/>
              <a:prstDash val="sysDot"/>
            </a:ln>
          </c:spPr>
        </c:majorGridlines>
        <c:numFmt formatCode="0%" sourceLinked="1"/>
        <c:majorTickMark val="out"/>
        <c:minorTickMark val="none"/>
        <c:tickLblPos val="nextTo"/>
        <c:txPr>
          <a:bodyPr/>
          <a:lstStyle/>
          <a:p>
            <a:pPr>
              <a:defRPr sz="1099"/>
            </a:pPr>
            <a:endParaRPr lang="cs-CZ"/>
          </a:p>
        </c:txPr>
        <c:crossAx val="190330368"/>
        <c:crosses val="autoZero"/>
        <c:crossBetween val="between"/>
      </c:valAx>
      <c:spPr>
        <a:ln>
          <a:noFill/>
        </a:ln>
      </c:spPr>
    </c:plotArea>
    <c:legend>
      <c:legendPos val="t"/>
      <c:layout>
        <c:manualLayout>
          <c:xMode val="edge"/>
          <c:yMode val="edge"/>
          <c:x val="0.2897500802893978"/>
          <c:y val="9.4230251991727035E-2"/>
          <c:w val="0.70767226343564293"/>
          <c:h val="0.13497880746793298"/>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Počet</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List1!$A$2:$A$19</c:f>
              <c:strCache>
                <c:ptCount val="18"/>
                <c:pt idx="0">
                  <c:v>ANO</c:v>
                </c:pt>
                <c:pt idx="1">
                  <c:v>ČSSD</c:v>
                </c:pt>
                <c:pt idx="2">
                  <c:v>ODS</c:v>
                </c:pt>
                <c:pt idx="3">
                  <c:v>KDU-ČSL</c:v>
                </c:pt>
                <c:pt idx="4">
                  <c:v>TOP 09</c:v>
                </c:pt>
                <c:pt idx="5">
                  <c:v>KSČM</c:v>
                </c:pt>
                <c:pt idx="6">
                  <c:v>Strana zelených</c:v>
                </c:pt>
                <c:pt idx="7">
                  <c:v>nestraníci</c:v>
                </c:pt>
                <c:pt idx="8">
                  <c:v>Piráti</c:v>
                </c:pt>
                <c:pt idx="9">
                  <c:v>STAN</c:v>
                </c:pt>
                <c:pt idx="10">
                  <c:v>SPD</c:v>
                </c:pt>
                <c:pt idx="11">
                  <c:v>Strana soukromníků</c:v>
                </c:pt>
                <c:pt idx="12">
                  <c:v>Karlovaráci</c:v>
                </c:pt>
                <c:pt idx="13">
                  <c:v>Nezávislí</c:v>
                </c:pt>
                <c:pt idx="14">
                  <c:v>SNK </c:v>
                </c:pt>
                <c:pt idx="15">
                  <c:v>Severočeši.cz</c:v>
                </c:pt>
                <c:pt idx="16">
                  <c:v>HHROM</c:v>
                </c:pt>
                <c:pt idx="17">
                  <c:v>SD-NK</c:v>
                </c:pt>
              </c:strCache>
            </c:strRef>
          </c:cat>
          <c:val>
            <c:numRef>
              <c:f>List1!$B$2:$B$19</c:f>
              <c:numCache>
                <c:formatCode>General</c:formatCode>
                <c:ptCount val="18"/>
                <c:pt idx="0">
                  <c:v>47</c:v>
                </c:pt>
                <c:pt idx="1">
                  <c:v>44</c:v>
                </c:pt>
                <c:pt idx="2">
                  <c:v>35</c:v>
                </c:pt>
                <c:pt idx="3">
                  <c:v>23</c:v>
                </c:pt>
                <c:pt idx="4">
                  <c:v>22</c:v>
                </c:pt>
                <c:pt idx="5">
                  <c:v>21</c:v>
                </c:pt>
                <c:pt idx="6">
                  <c:v>7</c:v>
                </c:pt>
                <c:pt idx="7">
                  <c:v>6</c:v>
                </c:pt>
                <c:pt idx="8">
                  <c:v>6</c:v>
                </c:pt>
                <c:pt idx="9">
                  <c:v>5</c:v>
                </c:pt>
                <c:pt idx="10">
                  <c:v>3</c:v>
                </c:pt>
                <c:pt idx="11">
                  <c:v>2</c:v>
                </c:pt>
                <c:pt idx="12">
                  <c:v>2</c:v>
                </c:pt>
                <c:pt idx="13" formatCode="0">
                  <c:v>1</c:v>
                </c:pt>
                <c:pt idx="14" formatCode="0">
                  <c:v>1</c:v>
                </c:pt>
                <c:pt idx="15" formatCode="0">
                  <c:v>1</c:v>
                </c:pt>
                <c:pt idx="16" formatCode="0">
                  <c:v>1</c:v>
                </c:pt>
                <c:pt idx="17" formatCode="0">
                  <c:v>1</c:v>
                </c:pt>
              </c:numCache>
            </c:numRef>
          </c:val>
          <c:extLst xmlns:c16r2="http://schemas.microsoft.com/office/drawing/2015/06/chart">
            <c:ext xmlns:c16="http://schemas.microsoft.com/office/drawing/2014/chart" uri="{C3380CC4-5D6E-409C-BE32-E72D297353CC}">
              <c16:uniqueId val="{00000000-C612-4C03-AC3E-869D4B6AD21F}"/>
            </c:ext>
          </c:extLst>
        </c:ser>
        <c:dLbls>
          <c:showLegendKey val="0"/>
          <c:showVal val="0"/>
          <c:showCatName val="0"/>
          <c:showSerName val="0"/>
          <c:showPercent val="0"/>
          <c:showBubbleSize val="0"/>
        </c:dLbls>
        <c:gapWidth val="65"/>
        <c:overlap val="-20"/>
        <c:axId val="190034304"/>
        <c:axId val="190035840"/>
      </c:barChart>
      <c:catAx>
        <c:axId val="190034304"/>
        <c:scaling>
          <c:orientation val="maxMin"/>
        </c:scaling>
        <c:delete val="0"/>
        <c:axPos val="l"/>
        <c:numFmt formatCode="#,##0.00" sourceLinked="0"/>
        <c:majorTickMark val="out"/>
        <c:minorTickMark val="none"/>
        <c:tickLblPos val="nextTo"/>
        <c:txPr>
          <a:bodyPr/>
          <a:lstStyle/>
          <a:p>
            <a:pPr>
              <a:defRPr sz="1400" b="1"/>
            </a:pPr>
            <a:endParaRPr lang="cs-CZ"/>
          </a:p>
        </c:txPr>
        <c:crossAx val="190035840"/>
        <c:crosses val="autoZero"/>
        <c:auto val="1"/>
        <c:lblAlgn val="ctr"/>
        <c:lblOffset val="100"/>
        <c:tickLblSkip val="1"/>
        <c:noMultiLvlLbl val="0"/>
      </c:catAx>
      <c:valAx>
        <c:axId val="190035840"/>
        <c:scaling>
          <c:orientation val="minMax"/>
        </c:scaling>
        <c:delete val="1"/>
        <c:axPos val="t"/>
        <c:majorGridlines>
          <c:spPr>
            <a:ln>
              <a:noFill/>
              <a:prstDash val="sysDot"/>
            </a:ln>
          </c:spPr>
        </c:majorGridlines>
        <c:numFmt formatCode="General" sourceLinked="1"/>
        <c:majorTickMark val="out"/>
        <c:minorTickMark val="none"/>
        <c:tickLblPos val="nextTo"/>
        <c:crossAx val="190034304"/>
        <c:crosses val="autoZero"/>
        <c:crossBetween val="between"/>
      </c:valAx>
      <c:spPr>
        <a:ln>
          <a:noFill/>
        </a:ln>
      </c:spPr>
    </c:plotArea>
    <c:plotVisOnly val="1"/>
    <c:dispBlanksAs val="gap"/>
    <c:showDLblsOverMax val="0"/>
  </c:chart>
  <c:txPr>
    <a:bodyPr/>
    <a:lstStyle/>
    <a:p>
      <a:pPr>
        <a:defRPr sz="1799"/>
      </a:pPr>
      <a:endParaRPr lang="cs-CZ"/>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CS 15+</c:v>
                </c:pt>
              </c:strCache>
            </c:strRef>
          </c:tx>
          <c:spPr>
            <a:solidFill>
              <a:srgbClr val="CDDDAC"/>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List1!$A$2:$A$7</c:f>
              <c:strCache>
                <c:ptCount val="6"/>
                <c:pt idx="0">
                  <c:v>Zásah VŠECH ZPRAVODAJSKÝCH, PUBLICISTICKÝCH A DISKUSNÍCH pořadů ČT (ATO)</c:v>
                </c:pt>
                <c:pt idx="1">
                  <c:v>Zásah ZPRAVODAJSKÝCH pořadů ČT (ATO)</c:v>
                </c:pt>
                <c:pt idx="2">
                  <c:v>Zásah PUBLICISTICKÝCH pořadů ČT (ATO)</c:v>
                </c:pt>
                <c:pt idx="3">
                  <c:v>Zásah DISKUSNÍCH pořadů ČT (ATO)</c:v>
                </c:pt>
                <c:pt idx="4">
                  <c:v>Zásah RELACE UDÁLOSTI na ČT1 a ČT24 (ATO)</c:v>
                </c:pt>
                <c:pt idx="5">
                  <c:v>Zásah RELACE UDÁLOSTI, KOMENTÁŘE na ČT24 (ATO)</c:v>
                </c:pt>
              </c:strCache>
            </c:strRef>
          </c:cat>
          <c:val>
            <c:numRef>
              <c:f>List1!$B$2:$B$7</c:f>
              <c:numCache>
                <c:formatCode>0%</c:formatCode>
                <c:ptCount val="6"/>
                <c:pt idx="0">
                  <c:v>0.47</c:v>
                </c:pt>
                <c:pt idx="1">
                  <c:v>0.42</c:v>
                </c:pt>
                <c:pt idx="2">
                  <c:v>0.23</c:v>
                </c:pt>
                <c:pt idx="3">
                  <c:v>0.19</c:v>
                </c:pt>
                <c:pt idx="4">
                  <c:v>0.26</c:v>
                </c:pt>
                <c:pt idx="5">
                  <c:v>0.05</c:v>
                </c:pt>
              </c:numCache>
            </c:numRef>
          </c:val>
          <c:extLst xmlns:c16r2="http://schemas.microsoft.com/office/drawing/2015/06/chart">
            <c:ext xmlns:c16="http://schemas.microsoft.com/office/drawing/2014/chart" uri="{C3380CC4-5D6E-409C-BE32-E72D297353CC}">
              <c16:uniqueId val="{00000000-B340-45A7-BCE6-979E55C25BCB}"/>
            </c:ext>
          </c:extLst>
        </c:ser>
        <c:ser>
          <c:idx val="1"/>
          <c:order val="1"/>
          <c:tx>
            <c:strRef>
              <c:f>List1!$C$1</c:f>
              <c:strCache>
                <c:ptCount val="1"/>
                <c:pt idx="0">
                  <c:v>CS Diváci orientovaní na ekonomicko-politické zpravodajství</c:v>
                </c:pt>
              </c:strCache>
            </c:strRef>
          </c:tx>
          <c:spPr>
            <a:solidFill>
              <a:srgbClr val="9BBB59"/>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List1!$A$2:$A$7</c:f>
              <c:strCache>
                <c:ptCount val="6"/>
                <c:pt idx="0">
                  <c:v>Zásah VŠECH ZPRAVODAJSKÝCH, PUBLICISTICKÝCH A DISKUSNÍCH pořadů ČT (ATO)</c:v>
                </c:pt>
                <c:pt idx="1">
                  <c:v>Zásah ZPRAVODAJSKÝCH pořadů ČT (ATO)</c:v>
                </c:pt>
                <c:pt idx="2">
                  <c:v>Zásah PUBLICISTICKÝCH pořadů ČT (ATO)</c:v>
                </c:pt>
                <c:pt idx="3">
                  <c:v>Zásah DISKUSNÍCH pořadů ČT (ATO)</c:v>
                </c:pt>
                <c:pt idx="4">
                  <c:v>Zásah RELACE UDÁLOSTI na ČT1 a ČT24 (ATO)</c:v>
                </c:pt>
                <c:pt idx="5">
                  <c:v>Zásah RELACE UDÁLOSTI, KOMENTÁŘE na ČT24 (ATO)</c:v>
                </c:pt>
              </c:strCache>
            </c:strRef>
          </c:cat>
          <c:val>
            <c:numRef>
              <c:f>List1!$C$2:$C$7</c:f>
              <c:numCache>
                <c:formatCode>0%</c:formatCode>
                <c:ptCount val="6"/>
                <c:pt idx="0">
                  <c:v>0.62</c:v>
                </c:pt>
                <c:pt idx="1">
                  <c:v>0.57999999999999996</c:v>
                </c:pt>
                <c:pt idx="2">
                  <c:v>0.33</c:v>
                </c:pt>
                <c:pt idx="3">
                  <c:v>0.3</c:v>
                </c:pt>
                <c:pt idx="4">
                  <c:v>0.39</c:v>
                </c:pt>
                <c:pt idx="5">
                  <c:v>0.09</c:v>
                </c:pt>
              </c:numCache>
            </c:numRef>
          </c:val>
          <c:extLst xmlns:c16r2="http://schemas.microsoft.com/office/drawing/2015/06/chart">
            <c:ext xmlns:c16="http://schemas.microsoft.com/office/drawing/2014/chart" uri="{C3380CC4-5D6E-409C-BE32-E72D297353CC}">
              <c16:uniqueId val="{00000001-B340-45A7-BCE6-979E55C25BCB}"/>
            </c:ext>
          </c:extLst>
        </c:ser>
        <c:dLbls>
          <c:showLegendKey val="0"/>
          <c:showVal val="0"/>
          <c:showCatName val="0"/>
          <c:showSerName val="0"/>
          <c:showPercent val="0"/>
          <c:showBubbleSize val="0"/>
        </c:dLbls>
        <c:gapWidth val="65"/>
        <c:overlap val="-20"/>
        <c:axId val="191031168"/>
        <c:axId val="191032704"/>
      </c:barChart>
      <c:catAx>
        <c:axId val="191031168"/>
        <c:scaling>
          <c:orientation val="maxMin"/>
        </c:scaling>
        <c:delete val="0"/>
        <c:axPos val="l"/>
        <c:numFmt formatCode="#,##0.00" sourceLinked="0"/>
        <c:majorTickMark val="out"/>
        <c:minorTickMark val="none"/>
        <c:tickLblPos val="nextTo"/>
        <c:txPr>
          <a:bodyPr/>
          <a:lstStyle/>
          <a:p>
            <a:pPr>
              <a:defRPr sz="1200" b="1"/>
            </a:pPr>
            <a:endParaRPr lang="cs-CZ"/>
          </a:p>
        </c:txPr>
        <c:crossAx val="191032704"/>
        <c:crosses val="autoZero"/>
        <c:auto val="1"/>
        <c:lblAlgn val="ctr"/>
        <c:lblOffset val="100"/>
        <c:tickLblSkip val="1"/>
        <c:noMultiLvlLbl val="0"/>
      </c:catAx>
      <c:valAx>
        <c:axId val="19103270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91031168"/>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List1!$B$2:$B$4</c:f>
              <c:numCache>
                <c:formatCode>0%</c:formatCode>
                <c:ptCount val="3"/>
                <c:pt idx="0">
                  <c:v>0.61</c:v>
                </c:pt>
                <c:pt idx="1">
                  <c:v>0.51</c:v>
                </c:pt>
                <c:pt idx="2">
                  <c:v>0.25</c:v>
                </c:pt>
              </c:numCache>
            </c:numRef>
          </c:val>
          <c:extLst xmlns:c16r2="http://schemas.microsoft.com/office/drawing/2015/06/chart">
            <c:ext xmlns:c16="http://schemas.microsoft.com/office/drawing/2014/chart" uri="{C3380CC4-5D6E-409C-BE32-E72D297353CC}">
              <c16:uniqueId val="{00000000-B340-45A7-BCE6-979E55C25BCB}"/>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List1!$C$2:$C$4</c:f>
              <c:numCache>
                <c:formatCode>0%</c:formatCode>
                <c:ptCount val="3"/>
                <c:pt idx="0">
                  <c:v>0.57999999999999996</c:v>
                </c:pt>
                <c:pt idx="1">
                  <c:v>0.5</c:v>
                </c:pt>
                <c:pt idx="2">
                  <c:v>0.22</c:v>
                </c:pt>
              </c:numCache>
            </c:numRef>
          </c:val>
          <c:extLst xmlns:c16r2="http://schemas.microsoft.com/office/drawing/2015/06/chart">
            <c:ext xmlns:c16="http://schemas.microsoft.com/office/drawing/2014/chart" uri="{C3380CC4-5D6E-409C-BE32-E72D297353CC}">
              <c16:uniqueId val="{00000001-B340-45A7-BCE6-979E55C25BCB}"/>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Průměrný týdenní zásah (reach) zpravodajských pořadů ČT (ATO)</c:v>
                </c:pt>
                <c:pt idx="1">
                  <c:v>Průměrný týdenní zásah (reach) zpravodajských pořadů NOVA (ATO)</c:v>
                </c:pt>
                <c:pt idx="2">
                  <c:v>Průměrný týdenní zásah (reach) zpravodajských pořadů PRIMA (ATO)</c:v>
                </c:pt>
              </c:strCache>
            </c:strRef>
          </c:cat>
          <c:val>
            <c:numRef>
              <c:f>List1!$D$2:$D$4</c:f>
              <c:numCache>
                <c:formatCode>0%</c:formatCode>
                <c:ptCount val="3"/>
                <c:pt idx="0">
                  <c:v>0.57999999999999996</c:v>
                </c:pt>
                <c:pt idx="1">
                  <c:v>0.48</c:v>
                </c:pt>
                <c:pt idx="2">
                  <c:v>0.2</c:v>
                </c:pt>
              </c:numCache>
            </c:numRef>
          </c:val>
          <c:extLst xmlns:c16r2="http://schemas.microsoft.com/office/drawing/2015/06/chart">
            <c:ext xmlns:c16="http://schemas.microsoft.com/office/drawing/2014/chart" uri="{C3380CC4-5D6E-409C-BE32-E72D297353CC}">
              <c16:uniqueId val="{00000002-B340-45A7-BCE6-979E55C25BCB}"/>
            </c:ext>
          </c:extLst>
        </c:ser>
        <c:dLbls>
          <c:showLegendKey val="0"/>
          <c:showVal val="0"/>
          <c:showCatName val="0"/>
          <c:showSerName val="0"/>
          <c:showPercent val="0"/>
          <c:showBubbleSize val="0"/>
        </c:dLbls>
        <c:gapWidth val="65"/>
        <c:overlap val="-20"/>
        <c:axId val="191151488"/>
        <c:axId val="191173760"/>
      </c:barChart>
      <c:catAx>
        <c:axId val="191151488"/>
        <c:scaling>
          <c:orientation val="maxMin"/>
        </c:scaling>
        <c:delete val="0"/>
        <c:axPos val="l"/>
        <c:numFmt formatCode="#,##0.00" sourceLinked="0"/>
        <c:majorTickMark val="out"/>
        <c:minorTickMark val="none"/>
        <c:tickLblPos val="nextTo"/>
        <c:txPr>
          <a:bodyPr/>
          <a:lstStyle/>
          <a:p>
            <a:pPr>
              <a:defRPr sz="1200" b="1"/>
            </a:pPr>
            <a:endParaRPr lang="cs-CZ"/>
          </a:p>
        </c:txPr>
        <c:crossAx val="191173760"/>
        <c:crosses val="autoZero"/>
        <c:auto val="1"/>
        <c:lblAlgn val="ctr"/>
        <c:lblOffset val="100"/>
        <c:tickLblSkip val="1"/>
        <c:noMultiLvlLbl val="0"/>
      </c:catAx>
      <c:valAx>
        <c:axId val="191173760"/>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91151488"/>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91001524454201"/>
          <c:y val="0.26389904581467799"/>
          <c:w val="0.55700647543391002"/>
          <c:h val="0.7001788647488334"/>
        </c:manualLayout>
      </c:layout>
      <c:barChart>
        <c:barDir val="bar"/>
        <c:grouping val="stacked"/>
        <c:varyColors val="0"/>
        <c:ser>
          <c:idx val="0"/>
          <c:order val="0"/>
          <c:tx>
            <c:strRef>
              <c:f>List1!$B$1</c:f>
              <c:strCache>
                <c:ptCount val="1"/>
                <c:pt idx="0">
                  <c:v>Rozhodně souhlasím</c:v>
                </c:pt>
              </c:strCache>
            </c:strRef>
          </c:tx>
          <c:spPr>
            <a:solidFill>
              <a:schemeClr val="accent3">
                <a:lumMod val="50000"/>
              </a:schemeClr>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List1!$B$2:$B$3</c:f>
              <c:numCache>
                <c:formatCode>0%</c:formatCode>
                <c:ptCount val="2"/>
                <c:pt idx="0">
                  <c:v>0.24242424242424243</c:v>
                </c:pt>
                <c:pt idx="1">
                  <c:v>0.25</c:v>
                </c:pt>
              </c:numCache>
            </c:numRef>
          </c:val>
          <c:extLst xmlns:c16r2="http://schemas.microsoft.com/office/drawing/2015/06/chart">
            <c:ext xmlns:c16="http://schemas.microsoft.com/office/drawing/2014/chart" uri="{C3380CC4-5D6E-409C-BE32-E72D297353CC}">
              <c16:uniqueId val="{00000000-FBC0-4750-B9E9-5A9B0F29FD9E}"/>
            </c:ext>
          </c:extLst>
        </c:ser>
        <c:ser>
          <c:idx val="1"/>
          <c:order val="1"/>
          <c:tx>
            <c:strRef>
              <c:f>List1!$C$1</c:f>
              <c:strCache>
                <c:ptCount val="1"/>
                <c:pt idx="0">
                  <c:v>Spíše souhlasím</c:v>
                </c:pt>
              </c:strCache>
            </c:strRef>
          </c:tx>
          <c:spPr>
            <a:solidFill>
              <a:schemeClr val="accent3"/>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List1!$C$2:$C$3</c:f>
              <c:numCache>
                <c:formatCode>0%</c:formatCode>
                <c:ptCount val="2"/>
                <c:pt idx="0">
                  <c:v>0.51515151515151514</c:v>
                </c:pt>
                <c:pt idx="1">
                  <c:v>0.48958333333333331</c:v>
                </c:pt>
              </c:numCache>
            </c:numRef>
          </c:val>
          <c:extLst xmlns:c16r2="http://schemas.microsoft.com/office/drawing/2015/06/chart">
            <c:ext xmlns:c16="http://schemas.microsoft.com/office/drawing/2014/chart" uri="{C3380CC4-5D6E-409C-BE32-E72D297353CC}">
              <c16:uniqueId val="{00000001-FBC0-4750-B9E9-5A9B0F29FD9E}"/>
            </c:ext>
          </c:extLst>
        </c:ser>
        <c:ser>
          <c:idx val="2"/>
          <c:order val="2"/>
          <c:tx>
            <c:strRef>
              <c:f>List1!$D$1</c:f>
              <c:strCache>
                <c:ptCount val="1"/>
                <c:pt idx="0">
                  <c:v>Spíše nesouhlasím</c:v>
                </c:pt>
              </c:strCache>
            </c:strRef>
          </c:tx>
          <c:spPr>
            <a:solidFill>
              <a:srgbClr val="FF8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List1!$D$2:$D$3</c:f>
              <c:numCache>
                <c:formatCode>0%</c:formatCode>
                <c:ptCount val="2"/>
                <c:pt idx="0">
                  <c:v>0.17171717171717174</c:v>
                </c:pt>
                <c:pt idx="1">
                  <c:v>0.16666666666666669</c:v>
                </c:pt>
              </c:numCache>
            </c:numRef>
          </c:val>
          <c:extLst xmlns:c16r2="http://schemas.microsoft.com/office/drawing/2015/06/chart">
            <c:ext xmlns:c16="http://schemas.microsoft.com/office/drawing/2014/chart" uri="{C3380CC4-5D6E-409C-BE32-E72D297353CC}">
              <c16:uniqueId val="{00000002-FBC0-4750-B9E9-5A9B0F29FD9E}"/>
            </c:ext>
          </c:extLst>
        </c:ser>
        <c:ser>
          <c:idx val="3"/>
          <c:order val="3"/>
          <c:tx>
            <c:strRef>
              <c:f>List1!$E$1</c:f>
              <c:strCache>
                <c:ptCount val="1"/>
                <c:pt idx="0">
                  <c:v>Rozhodně nesouhlasím</c:v>
                </c:pt>
              </c:strCache>
            </c:strRef>
          </c:tx>
          <c:spPr>
            <a:solidFill>
              <a:srgbClr val="C00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List1!$A$2:$A$3</c:f>
              <c:strCache>
                <c:ptCount val="2"/>
                <c:pt idx="0">
                  <c:v>CS Diváci orientovaní na politicko-ekonomické zpravodajství</c:v>
                </c:pt>
                <c:pt idx="1">
                  <c:v>Celá populace 18+</c:v>
                </c:pt>
              </c:strCache>
            </c:strRef>
          </c:cat>
          <c:val>
            <c:numRef>
              <c:f>List1!$E$2:$E$3</c:f>
              <c:numCache>
                <c:formatCode>0%</c:formatCode>
                <c:ptCount val="2"/>
                <c:pt idx="0">
                  <c:v>7.0707070707070718E-2</c:v>
                </c:pt>
                <c:pt idx="1">
                  <c:v>9.375E-2</c:v>
                </c:pt>
              </c:numCache>
            </c:numRef>
          </c:val>
          <c:extLst xmlns:c16r2="http://schemas.microsoft.com/office/drawing/2015/06/chart">
            <c:ext xmlns:c16="http://schemas.microsoft.com/office/drawing/2014/chart" uri="{C3380CC4-5D6E-409C-BE32-E72D297353CC}">
              <c16:uniqueId val="{00000003-FBC0-4750-B9E9-5A9B0F29FD9E}"/>
            </c:ext>
          </c:extLst>
        </c:ser>
        <c:dLbls>
          <c:showLegendKey val="0"/>
          <c:showVal val="0"/>
          <c:showCatName val="0"/>
          <c:showSerName val="0"/>
          <c:showPercent val="0"/>
          <c:showBubbleSize val="0"/>
        </c:dLbls>
        <c:gapWidth val="65"/>
        <c:overlap val="100"/>
        <c:axId val="191281408"/>
        <c:axId val="191299584"/>
      </c:barChart>
      <c:catAx>
        <c:axId val="191281408"/>
        <c:scaling>
          <c:orientation val="maxMin"/>
        </c:scaling>
        <c:delete val="0"/>
        <c:axPos val="l"/>
        <c:numFmt formatCode="General" sourceLinked="0"/>
        <c:majorTickMark val="out"/>
        <c:minorTickMark val="none"/>
        <c:tickLblPos val="nextTo"/>
        <c:txPr>
          <a:bodyPr/>
          <a:lstStyle/>
          <a:p>
            <a:pPr>
              <a:defRPr sz="1400" b="1"/>
            </a:pPr>
            <a:endParaRPr lang="cs-CZ"/>
          </a:p>
        </c:txPr>
        <c:crossAx val="191299584"/>
        <c:crosses val="autoZero"/>
        <c:auto val="1"/>
        <c:lblAlgn val="ctr"/>
        <c:lblOffset val="100"/>
        <c:noMultiLvlLbl val="0"/>
      </c:catAx>
      <c:valAx>
        <c:axId val="19129958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91281408"/>
        <c:crosses val="autoZero"/>
        <c:crossBetween val="between"/>
      </c:valAx>
      <c:spPr>
        <a:ln>
          <a:solidFill>
            <a:schemeClr val="bg1">
              <a:lumMod val="50000"/>
            </a:schemeClr>
          </a:solidFill>
        </a:ln>
      </c:spPr>
    </c:plotArea>
    <c:legend>
      <c:legendPos val="t"/>
      <c:layout>
        <c:manualLayout>
          <c:xMode val="edge"/>
          <c:yMode val="edge"/>
          <c:x val="0.40979320568943084"/>
          <c:y val="4.6471406839648115E-2"/>
          <c:w val="0.56123052824436026"/>
          <c:h val="0.12948614698177305"/>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 ČT1, ČT2, ČT art (AOP)</c:v>
                </c:pt>
                <c:pt idx="4">
                  <c:v>Podíl titulkovaných pořadů pro děti nebo pořadů v dvojjazyčném režimu na všech dětských pořadech (AOP)</c:v>
                </c:pt>
                <c:pt idx="5">
                  <c:v>Spokojenost se vzdělávacími a osvětovými pořady (DKV)</c:v>
                </c:pt>
                <c:pt idx="6">
                  <c:v>Originalita vzdělávacích a osvětových pořadů (DKV)</c:v>
                </c:pt>
                <c:pt idx="7">
                  <c:v>Zaujetí vzdělávacími a osvětovými pořady (DKV)</c:v>
                </c:pt>
              </c:strCache>
            </c:strRef>
          </c:cat>
          <c:val>
            <c:numRef>
              <c:f>List1!$B$2:$B$9</c:f>
              <c:numCache>
                <c:formatCode>0%</c:formatCode>
                <c:ptCount val="8"/>
                <c:pt idx="0">
                  <c:v>0.16</c:v>
                </c:pt>
                <c:pt idx="1">
                  <c:v>0.67</c:v>
                </c:pt>
                <c:pt idx="2">
                  <c:v>0.62</c:v>
                </c:pt>
                <c:pt idx="3">
                  <c:v>0.14000000000000001</c:v>
                </c:pt>
                <c:pt idx="4">
                  <c:v>0.02</c:v>
                </c:pt>
                <c:pt idx="5">
                  <c:v>0.82</c:v>
                </c:pt>
                <c:pt idx="6">
                  <c:v>0.72</c:v>
                </c:pt>
                <c:pt idx="7">
                  <c:v>0.76</c:v>
                </c:pt>
              </c:numCache>
            </c:numRef>
          </c:val>
          <c:extLst xmlns:c16r2="http://schemas.microsoft.com/office/drawing/2015/06/chart">
            <c:ext xmlns:c16="http://schemas.microsoft.com/office/drawing/2014/chart" uri="{C3380CC4-5D6E-409C-BE32-E72D297353CC}">
              <c16:uniqueId val="{00000000-59D5-4E3C-9586-E79FCF96A52C}"/>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 ČT1, ČT2, ČT art (AOP)</c:v>
                </c:pt>
                <c:pt idx="4">
                  <c:v>Podíl titulkovaných pořadů pro děti nebo pořadů v dvojjazyčném režimu na všech dětských pořadech (AOP)</c:v>
                </c:pt>
                <c:pt idx="5">
                  <c:v>Spokojenost se vzdělávacími a osvětovými pořady (DKV)</c:v>
                </c:pt>
                <c:pt idx="6">
                  <c:v>Originalita vzdělávacích a osvětových pořadů (DKV)</c:v>
                </c:pt>
                <c:pt idx="7">
                  <c:v>Zaujetí vzdělávacími a osvětovými pořady (DKV)</c:v>
                </c:pt>
              </c:strCache>
            </c:strRef>
          </c:cat>
          <c:val>
            <c:numRef>
              <c:f>List1!$C$2:$C$9</c:f>
              <c:numCache>
                <c:formatCode>0%</c:formatCode>
                <c:ptCount val="8"/>
                <c:pt idx="0">
                  <c:v>0.15</c:v>
                </c:pt>
                <c:pt idx="1">
                  <c:v>0.69</c:v>
                </c:pt>
                <c:pt idx="2">
                  <c:v>0.64</c:v>
                </c:pt>
                <c:pt idx="3">
                  <c:v>0.16</c:v>
                </c:pt>
                <c:pt idx="4">
                  <c:v>0.02</c:v>
                </c:pt>
                <c:pt idx="5">
                  <c:v>0.82</c:v>
                </c:pt>
                <c:pt idx="6">
                  <c:v>0.75</c:v>
                </c:pt>
                <c:pt idx="7">
                  <c:v>0.77</c:v>
                </c:pt>
              </c:numCache>
            </c:numRef>
          </c:val>
          <c:extLst xmlns:c16r2="http://schemas.microsoft.com/office/drawing/2015/06/chart">
            <c:ext xmlns:c16="http://schemas.microsoft.com/office/drawing/2014/chart" uri="{C3380CC4-5D6E-409C-BE32-E72D297353CC}">
              <c16:uniqueId val="{00000001-59D5-4E3C-9586-E79FCF96A52C}"/>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List1!$A$2:$A$9</c:f>
              <c:strCache>
                <c:ptCount val="8"/>
                <c:pt idx="0">
                  <c:v>Průměrný týdenní zásah (reach) vzdělávacích a osvětových pořadů (ATO)</c:v>
                </c:pt>
                <c:pt idx="1">
                  <c:v>Vnímaný přínos ČT ke vzdělanosti diváků (TRA)</c:v>
                </c:pt>
                <c:pt idx="2">
                  <c:v>Vnímaný přínos ČT k právnímu vědomí občanů ČR (TRA)</c:v>
                </c:pt>
                <c:pt idx="3">
                  <c:v>Podíl titulkovaných pořadů nebo pořadů v dvojjazyčném režimu na vysílání - ČT1, ČT2, ČT art (AOP)</c:v>
                </c:pt>
                <c:pt idx="4">
                  <c:v>Podíl titulkovaných pořadů pro děti nebo pořadů v dvojjazyčném režimu na všech dětských pořadech (AOP)</c:v>
                </c:pt>
                <c:pt idx="5">
                  <c:v>Spokojenost se vzdělávacími a osvětovými pořady (DKV)</c:v>
                </c:pt>
                <c:pt idx="6">
                  <c:v>Originalita vzdělávacích a osvětových pořadů (DKV)</c:v>
                </c:pt>
                <c:pt idx="7">
                  <c:v>Zaujetí vzdělávacími a osvětovými pořady (DKV)</c:v>
                </c:pt>
              </c:strCache>
            </c:strRef>
          </c:cat>
          <c:val>
            <c:numRef>
              <c:f>List1!$D$2:$D$9</c:f>
              <c:numCache>
                <c:formatCode>0%</c:formatCode>
                <c:ptCount val="8"/>
                <c:pt idx="0">
                  <c:v>0.16</c:v>
                </c:pt>
                <c:pt idx="1">
                  <c:v>0.67</c:v>
                </c:pt>
                <c:pt idx="2">
                  <c:v>0.62</c:v>
                </c:pt>
                <c:pt idx="3">
                  <c:v>0.18</c:v>
                </c:pt>
                <c:pt idx="4">
                  <c:v>0.21</c:v>
                </c:pt>
                <c:pt idx="5">
                  <c:v>0.82</c:v>
                </c:pt>
                <c:pt idx="6">
                  <c:v>0.69</c:v>
                </c:pt>
                <c:pt idx="7">
                  <c:v>0.76</c:v>
                </c:pt>
              </c:numCache>
            </c:numRef>
          </c:val>
          <c:extLst xmlns:c16r2="http://schemas.microsoft.com/office/drawing/2015/06/chart">
            <c:ext xmlns:c16="http://schemas.microsoft.com/office/drawing/2014/chart" uri="{C3380CC4-5D6E-409C-BE32-E72D297353CC}">
              <c16:uniqueId val="{00000002-59D5-4E3C-9586-E79FCF96A52C}"/>
            </c:ext>
          </c:extLst>
        </c:ser>
        <c:dLbls>
          <c:showLegendKey val="0"/>
          <c:showVal val="0"/>
          <c:showCatName val="0"/>
          <c:showSerName val="0"/>
          <c:showPercent val="0"/>
          <c:showBubbleSize val="0"/>
        </c:dLbls>
        <c:gapWidth val="65"/>
        <c:overlap val="-20"/>
        <c:axId val="190519168"/>
        <c:axId val="190520704"/>
      </c:barChart>
      <c:catAx>
        <c:axId val="190519168"/>
        <c:scaling>
          <c:orientation val="maxMin"/>
        </c:scaling>
        <c:delete val="0"/>
        <c:axPos val="l"/>
        <c:numFmt formatCode="#,##0.00" sourceLinked="0"/>
        <c:majorTickMark val="out"/>
        <c:minorTickMark val="none"/>
        <c:tickLblPos val="nextTo"/>
        <c:txPr>
          <a:bodyPr/>
          <a:lstStyle/>
          <a:p>
            <a:pPr>
              <a:defRPr sz="1200" b="1"/>
            </a:pPr>
            <a:endParaRPr lang="cs-CZ"/>
          </a:p>
        </c:txPr>
        <c:crossAx val="190520704"/>
        <c:crosses val="autoZero"/>
        <c:auto val="1"/>
        <c:lblAlgn val="ctr"/>
        <c:lblOffset val="100"/>
        <c:tickLblSkip val="1"/>
        <c:noMultiLvlLbl val="0"/>
      </c:catAx>
      <c:valAx>
        <c:axId val="19052070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90519168"/>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305050588993"/>
          <c:y val="9.3986070786744771E-2"/>
          <c:w val="0.84446870658346052"/>
          <c:h val="0.54292138851988569"/>
        </c:manualLayout>
      </c:layout>
      <c:lineChart>
        <c:grouping val="standard"/>
        <c:varyColors val="0"/>
        <c:ser>
          <c:idx val="0"/>
          <c:order val="0"/>
          <c:tx>
            <c:strRef>
              <c:f>Sheet1!$B$1</c:f>
              <c:strCache>
                <c:ptCount val="1"/>
                <c:pt idx="0">
                  <c:v>ČT1</c:v>
                </c:pt>
              </c:strCache>
            </c:strRef>
          </c:tx>
          <c:spPr>
            <a:ln>
              <a:solidFill>
                <a:srgbClr val="FF0000"/>
              </a:solidFill>
            </a:ln>
          </c:spPr>
          <c:marker>
            <c:symbol val="none"/>
          </c:marker>
          <c:dLbls>
            <c:numFmt formatCode="0%" sourceLinked="0"/>
            <c:spPr>
              <a:noFill/>
              <a:ln>
                <a:noFill/>
              </a:ln>
              <a:effectLst/>
            </c:spPr>
            <c:txPr>
              <a:bodyPr/>
              <a:lstStyle/>
              <a:p>
                <a:pPr>
                  <a:defRPr sz="1200" b="1">
                    <a:solidFill>
                      <a:srgbClr val="FF0000"/>
                    </a:solidFill>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0.67</c:v>
                </c:pt>
                <c:pt idx="1">
                  <c:v>0.66</c:v>
                </c:pt>
                <c:pt idx="2">
                  <c:v>0.65</c:v>
                </c:pt>
                <c:pt idx="3">
                  <c:v>0.63</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ČT2</c:v>
                </c:pt>
              </c:strCache>
            </c:strRef>
          </c:tx>
          <c:spPr>
            <a:ln>
              <a:solidFill>
                <a:srgbClr val="FFFF00"/>
              </a:solidFill>
            </a:ln>
            <a:effectLst>
              <a:outerShdw blurRad="50800" dist="38100" dir="2700000" algn="tl" rotWithShape="0">
                <a:prstClr val="black">
                  <a:alpha val="40000"/>
                </a:prstClr>
              </a:outerShdw>
            </a:effectLst>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FFFF00"/>
                    </a:solidFill>
                    <a:effectLst>
                      <a:outerShdw blurRad="50800" dist="38100" dir="2700000" algn="tl" rotWithShape="0">
                        <a:prstClr val="black">
                          <a:alpha val="68000"/>
                        </a:prstClr>
                      </a:outerShdw>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0.41</c:v>
                </c:pt>
                <c:pt idx="1">
                  <c:v>0.41</c:v>
                </c:pt>
                <c:pt idx="2">
                  <c:v>0.4</c:v>
                </c:pt>
                <c:pt idx="3">
                  <c:v>0.39</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ČT24</c:v>
                </c:pt>
              </c:strCache>
            </c:strRef>
          </c:tx>
          <c:spPr>
            <a:ln>
              <a:solidFill>
                <a:srgbClr val="FFC600"/>
              </a:solidFill>
            </a:ln>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FFC000"/>
                    </a:solidFill>
                    <a:effectLst>
                      <a:outerShdw blurRad="50800" dist="38100" dir="2700000" algn="tl" rotWithShape="0">
                        <a:prstClr val="black">
                          <a:alpha val="68000"/>
                        </a:prstClr>
                      </a:outerShdw>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0.28000000000000003</c:v>
                </c:pt>
                <c:pt idx="1">
                  <c:v>0.27</c:v>
                </c:pt>
                <c:pt idx="2">
                  <c:v>0.26</c:v>
                </c:pt>
                <c:pt idx="3">
                  <c:v>0.27</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ČT sport</c:v>
                </c:pt>
              </c:strCache>
            </c:strRef>
          </c:tx>
          <c:spPr>
            <a:ln>
              <a:solidFill>
                <a:srgbClr val="004000"/>
              </a:solidFill>
            </a:ln>
          </c:spPr>
          <c:marker>
            <c:symbol val="none"/>
          </c:marker>
          <c:dLbls>
            <c:dLbl>
              <c:idx val="6"/>
              <c:layout>
                <c:manualLayout>
                  <c:x val="-2.2487809076635869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02E-4337-80A3-E1395D6EB099}"/>
                </c:ext>
              </c:extLst>
            </c:dLbl>
            <c:dLbl>
              <c:idx val="7"/>
              <c:layout>
                <c:manualLayout>
                  <c:x val="-2.3995536178030626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02E-4337-80A3-E1395D6EB099}"/>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004000"/>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0.26</c:v>
                </c:pt>
                <c:pt idx="1">
                  <c:v>0.25</c:v>
                </c:pt>
                <c:pt idx="2">
                  <c:v>0.26</c:v>
                </c:pt>
                <c:pt idx="3">
                  <c:v>0.22</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ČT :D</c:v>
                </c:pt>
              </c:strCache>
            </c:strRef>
          </c:tx>
          <c:spPr>
            <a:ln>
              <a:solidFill>
                <a:srgbClr val="FF66FF"/>
              </a:solidFill>
            </a:ln>
          </c:spPr>
          <c:marker>
            <c:symbol val="none"/>
          </c:marker>
          <c:dLbls>
            <c:dLbl>
              <c:idx val="0"/>
              <c:layout>
                <c:manualLayout>
                  <c:x val="-2.8579026566270274E-2"/>
                  <c:y val="1.686826633247072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DC4-48AF-941B-4AA7607EA53E}"/>
                </c:ext>
              </c:extLst>
            </c:dLbl>
            <c:dLbl>
              <c:idx val="1"/>
              <c:layout>
                <c:manualLayout>
                  <c:x val="-2.7071299464875652E-2"/>
                  <c:y val="1.686826633247072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C4-48AF-941B-4AA7607EA53E}"/>
                </c:ext>
              </c:extLst>
            </c:dLbl>
            <c:dLbl>
              <c:idx val="2"/>
              <c:layout>
                <c:manualLayout>
                  <c:x val="-2.556357236348095E-2"/>
                  <c:y val="2.2202072288610139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rgbClr val="FF66FF"/>
                      </a:solidFill>
                      <a:latin typeface="+mn-lt"/>
                      <a:ea typeface="+mn-ea"/>
                      <a:cs typeface="+mn-cs"/>
                    </a:defRPr>
                  </a:pPr>
                  <a:endParaRPr lang="cs-CZ"/>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C4-48AF-941B-4AA7607EA53E}"/>
                </c:ext>
              </c:extLst>
            </c:dLbl>
            <c:dLbl>
              <c:idx val="3"/>
              <c:layout>
                <c:manualLayout>
                  <c:x val="-3.0086753667665004E-2"/>
                  <c:y val="2.587173162912317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2C1-4598-A64A-1F0E375DE733}"/>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0.12</c:v>
                </c:pt>
                <c:pt idx="1">
                  <c:v>0.12</c:v>
                </c:pt>
                <c:pt idx="2">
                  <c:v>0.13</c:v>
                </c:pt>
                <c:pt idx="3">
                  <c:v>0.13</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ČT art</c:v>
                </c:pt>
              </c:strCache>
            </c:strRef>
          </c:tx>
          <c:spPr>
            <a:ln>
              <a:solidFill>
                <a:srgbClr val="000000"/>
              </a:solidFill>
            </a:ln>
          </c:spPr>
          <c:marker>
            <c:symbol val="none"/>
          </c:marker>
          <c:dLbls>
            <c:dLbl>
              <c:idx val="0"/>
              <c:layout>
                <c:manualLayout>
                  <c:x val="-2.0980081975241222E-2"/>
                  <c:y val="1.15344603763315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DC4-48AF-941B-4AA7607EA53E}"/>
                </c:ext>
              </c:extLst>
            </c:dLbl>
            <c:dLbl>
              <c:idx val="1"/>
              <c:layout>
                <c:manualLayout>
                  <c:x val="-2.0980081975241222E-2"/>
                  <c:y val="1.42013633544010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DC4-48AF-941B-4AA7607EA53E}"/>
                </c:ext>
              </c:extLst>
            </c:dLbl>
            <c:dLbl>
              <c:idx val="2"/>
              <c:layout>
                <c:manualLayout>
                  <c:x val="-2.5503263279425165E-2"/>
                  <c:y val="1.42013633544010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DC4-48AF-941B-4AA7607EA53E}"/>
                </c:ext>
              </c:extLst>
            </c:dLbl>
            <c:dLbl>
              <c:idx val="3"/>
              <c:layout>
                <c:manualLayout>
                  <c:x val="-2.2487809076635869E-2"/>
                  <c:y val="2.83774587941059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2C1-4598-A64A-1F0E375DE733}"/>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000000"/>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0.04</c:v>
                </c:pt>
                <c:pt idx="1">
                  <c:v>0.05</c:v>
                </c:pt>
                <c:pt idx="2">
                  <c:v>0.06</c:v>
                </c:pt>
                <c:pt idx="3">
                  <c:v>7.0000000000000007E-2</c:v>
                </c:pt>
              </c:numCache>
            </c:numRef>
          </c:val>
          <c:smooth val="0"/>
          <c:extLst xmlns:c16r2="http://schemas.microsoft.com/office/drawing/2015/06/chart">
            <c:ext xmlns:c16="http://schemas.microsoft.com/office/drawing/2014/chart" uri="{C3380CC4-5D6E-409C-BE32-E72D297353CC}">
              <c16:uniqueId val="{00000001-9DC4-48AF-941B-4AA7607EA53E}"/>
            </c:ext>
          </c:extLst>
        </c:ser>
        <c:dLbls>
          <c:showLegendKey val="0"/>
          <c:showVal val="0"/>
          <c:showCatName val="0"/>
          <c:showSerName val="0"/>
          <c:showPercent val="0"/>
          <c:showBubbleSize val="0"/>
        </c:dLbls>
        <c:marker val="1"/>
        <c:smooth val="0"/>
        <c:axId val="219575424"/>
        <c:axId val="219576960"/>
      </c:lineChart>
      <c:catAx>
        <c:axId val="219575424"/>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219576960"/>
        <c:crossesAt val="0"/>
        <c:auto val="1"/>
        <c:lblAlgn val="ctr"/>
        <c:lblOffset val="100"/>
        <c:noMultiLvlLbl val="0"/>
      </c:catAx>
      <c:valAx>
        <c:axId val="219576960"/>
        <c:scaling>
          <c:orientation val="minMax"/>
          <c:max val="0.8"/>
          <c:min val="0"/>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219575424"/>
        <c:crossesAt val="1"/>
        <c:crossBetween val="between"/>
        <c:majorUnit val="0.2"/>
      </c:valAx>
      <c:dTable>
        <c:showHorzBorder val="1"/>
        <c:showVertBorder val="1"/>
        <c:showOutline val="1"/>
        <c:showKeys val="1"/>
        <c:txPr>
          <a:bodyPr/>
          <a:lstStyle/>
          <a:p>
            <a:pPr rtl="0">
              <a:defRPr sz="1200" b="1">
                <a:solidFill>
                  <a:schemeClr val="tx1"/>
                </a:solidFill>
              </a:defRPr>
            </a:pPr>
            <a:endParaRPr lang="cs-CZ"/>
          </a:p>
        </c:txPr>
      </c:dTable>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List1!$A$2:$A$6</c:f>
              <c:strCache>
                <c:ptCount val="5"/>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pt idx="4">
                  <c:v>Spokojenost s pokrytím špičkových domácích a zahraničních sportovních akcí (TRA)
</c:v>
                </c:pt>
              </c:strCache>
            </c:strRef>
          </c:cat>
          <c:val>
            <c:numRef>
              <c:f>List1!$B$2:$B$6</c:f>
              <c:numCache>
                <c:formatCode>0%</c:formatCode>
                <c:ptCount val="5"/>
                <c:pt idx="0">
                  <c:v>0.73</c:v>
                </c:pt>
                <c:pt idx="1">
                  <c:v>0.7</c:v>
                </c:pt>
                <c:pt idx="2">
                  <c:v>0.73</c:v>
                </c:pt>
                <c:pt idx="3">
                  <c:v>0.56999999999999995</c:v>
                </c:pt>
                <c:pt idx="4">
                  <c:v>0.73</c:v>
                </c:pt>
              </c:numCache>
            </c:numRef>
          </c:val>
          <c:extLst xmlns:c16r2="http://schemas.microsoft.com/office/drawing/2015/06/chart">
            <c:ext xmlns:c16="http://schemas.microsoft.com/office/drawing/2014/chart" uri="{C3380CC4-5D6E-409C-BE32-E72D297353CC}">
              <c16:uniqueId val="{00000000-6925-4178-9A80-CD3B273B0934}"/>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List1!$A$2:$A$6</c:f>
              <c:strCache>
                <c:ptCount val="5"/>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pt idx="4">
                  <c:v>Spokojenost s pokrytím špičkových domácích a zahraničních sportovních akcí (TRA)
</c:v>
                </c:pt>
              </c:strCache>
            </c:strRef>
          </c:cat>
          <c:val>
            <c:numRef>
              <c:f>List1!$C$2:$C$6</c:f>
              <c:numCache>
                <c:formatCode>0%</c:formatCode>
                <c:ptCount val="5"/>
                <c:pt idx="0">
                  <c:v>0.72</c:v>
                </c:pt>
                <c:pt idx="1">
                  <c:v>0.72</c:v>
                </c:pt>
                <c:pt idx="2">
                  <c:v>0.73</c:v>
                </c:pt>
                <c:pt idx="3">
                  <c:v>0.57999999999999996</c:v>
                </c:pt>
                <c:pt idx="4">
                  <c:v>0.72</c:v>
                </c:pt>
              </c:numCache>
            </c:numRef>
          </c:val>
          <c:extLst xmlns:c16r2="http://schemas.microsoft.com/office/drawing/2015/06/chart">
            <c:ext xmlns:c16="http://schemas.microsoft.com/office/drawing/2014/chart" uri="{C3380CC4-5D6E-409C-BE32-E72D297353CC}">
              <c16:uniqueId val="{00000001-6925-4178-9A80-CD3B273B0934}"/>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List1!$A$2:$A$6</c:f>
              <c:strCache>
                <c:ptCount val="5"/>
                <c:pt idx="0">
                  <c:v>Průměrný týdenní zásah (reach) "kulturních" žánrů (ATO)</c:v>
                </c:pt>
                <c:pt idx="1">
                  <c:v>Vnímání vedoucího postavení ČT v oblasti kulturních pořadů (TRA)</c:v>
                </c:pt>
                <c:pt idx="2">
                  <c:v>Vnímání širší programové nabídky ČT oproti komerčním televizím (TRA)</c:v>
                </c:pt>
                <c:pt idx="3">
                  <c:v>Vnímaný přínos ČT k posilování dobrých vztahů ve společnosti (TRA)</c:v>
                </c:pt>
                <c:pt idx="4">
                  <c:v>Spokojenost s pokrytím špičkových domácích a zahraničních sportovních akcí (TRA)
</c:v>
                </c:pt>
              </c:strCache>
            </c:strRef>
          </c:cat>
          <c:val>
            <c:numRef>
              <c:f>List1!$D$2:$D$6</c:f>
              <c:numCache>
                <c:formatCode>0%</c:formatCode>
                <c:ptCount val="5"/>
                <c:pt idx="0">
                  <c:v>0.7</c:v>
                </c:pt>
                <c:pt idx="1">
                  <c:v>0.69</c:v>
                </c:pt>
                <c:pt idx="2">
                  <c:v>0.72</c:v>
                </c:pt>
                <c:pt idx="3">
                  <c:v>0.56999999999999995</c:v>
                </c:pt>
                <c:pt idx="4">
                  <c:v>0.71</c:v>
                </c:pt>
              </c:numCache>
            </c:numRef>
          </c:val>
          <c:extLst xmlns:c16r2="http://schemas.microsoft.com/office/drawing/2015/06/chart">
            <c:ext xmlns:c16="http://schemas.microsoft.com/office/drawing/2014/chart" uri="{C3380CC4-5D6E-409C-BE32-E72D297353CC}">
              <c16:uniqueId val="{00000002-6925-4178-9A80-CD3B273B0934}"/>
            </c:ext>
          </c:extLst>
        </c:ser>
        <c:dLbls>
          <c:showLegendKey val="0"/>
          <c:showVal val="0"/>
          <c:showCatName val="0"/>
          <c:showSerName val="0"/>
          <c:showPercent val="0"/>
          <c:showBubbleSize val="0"/>
        </c:dLbls>
        <c:gapWidth val="65"/>
        <c:overlap val="-20"/>
        <c:axId val="191538304"/>
        <c:axId val="191539840"/>
      </c:barChart>
      <c:catAx>
        <c:axId val="191538304"/>
        <c:scaling>
          <c:orientation val="maxMin"/>
        </c:scaling>
        <c:delete val="0"/>
        <c:axPos val="l"/>
        <c:numFmt formatCode="#,##0.00" sourceLinked="0"/>
        <c:majorTickMark val="out"/>
        <c:minorTickMark val="none"/>
        <c:tickLblPos val="nextTo"/>
        <c:txPr>
          <a:bodyPr/>
          <a:lstStyle/>
          <a:p>
            <a:pPr>
              <a:defRPr sz="1200" b="1"/>
            </a:pPr>
            <a:endParaRPr lang="cs-CZ"/>
          </a:p>
        </c:txPr>
        <c:crossAx val="191539840"/>
        <c:crosses val="autoZero"/>
        <c:auto val="1"/>
        <c:lblAlgn val="ctr"/>
        <c:lblOffset val="100"/>
        <c:tickLblSkip val="1"/>
        <c:noMultiLvlLbl val="0"/>
      </c:catAx>
      <c:valAx>
        <c:axId val="191539840"/>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91538304"/>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List1!$B$2:$B$4</c:f>
              <c:numCache>
                <c:formatCode>0%</c:formatCode>
                <c:ptCount val="3"/>
                <c:pt idx="0">
                  <c:v>0.82</c:v>
                </c:pt>
                <c:pt idx="1">
                  <c:v>0.67</c:v>
                </c:pt>
                <c:pt idx="2">
                  <c:v>0.71</c:v>
                </c:pt>
              </c:numCache>
            </c:numRef>
          </c:val>
          <c:extLst xmlns:c16r2="http://schemas.microsoft.com/office/drawing/2015/06/chart">
            <c:ext xmlns:c16="http://schemas.microsoft.com/office/drawing/2014/chart" uri="{C3380CC4-5D6E-409C-BE32-E72D297353CC}">
              <c16:uniqueId val="{00000000-6A49-40D5-97DC-E51107E2AE10}"/>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List1!$C$2:$C$4</c:f>
              <c:numCache>
                <c:formatCode>0%</c:formatCode>
                <c:ptCount val="3"/>
                <c:pt idx="0">
                  <c:v>0.82</c:v>
                </c:pt>
                <c:pt idx="1">
                  <c:v>0.68</c:v>
                </c:pt>
                <c:pt idx="2">
                  <c:v>0.71</c:v>
                </c:pt>
              </c:numCache>
            </c:numRef>
          </c:val>
          <c:extLst xmlns:c16r2="http://schemas.microsoft.com/office/drawing/2015/06/chart">
            <c:ext xmlns:c16="http://schemas.microsoft.com/office/drawing/2014/chart" uri="{C3380CC4-5D6E-409C-BE32-E72D297353CC}">
              <c16:uniqueId val="{00000001-6A49-40D5-97DC-E51107E2AE10}"/>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Spokojenost s "kulturními" žánry (DKV)</c:v>
                </c:pt>
                <c:pt idx="1">
                  <c:v>Originalita "kulturních" žánrů (DKV)</c:v>
                </c:pt>
                <c:pt idx="2">
                  <c:v>Zaujetí "kulturními" žánry (DKV)</c:v>
                </c:pt>
              </c:strCache>
            </c:strRef>
          </c:cat>
          <c:val>
            <c:numRef>
              <c:f>List1!$D$2:$D$4</c:f>
              <c:numCache>
                <c:formatCode>0%</c:formatCode>
                <c:ptCount val="3"/>
                <c:pt idx="0">
                  <c:v>0.82</c:v>
                </c:pt>
                <c:pt idx="1">
                  <c:v>0.61</c:v>
                </c:pt>
                <c:pt idx="2">
                  <c:v>0.71</c:v>
                </c:pt>
              </c:numCache>
            </c:numRef>
          </c:val>
          <c:extLst xmlns:c16r2="http://schemas.microsoft.com/office/drawing/2015/06/chart">
            <c:ext xmlns:c16="http://schemas.microsoft.com/office/drawing/2014/chart" uri="{C3380CC4-5D6E-409C-BE32-E72D297353CC}">
              <c16:uniqueId val="{00000002-6A49-40D5-97DC-E51107E2AE10}"/>
            </c:ext>
          </c:extLst>
        </c:ser>
        <c:dLbls>
          <c:showLegendKey val="0"/>
          <c:showVal val="0"/>
          <c:showCatName val="0"/>
          <c:showSerName val="0"/>
          <c:showPercent val="0"/>
          <c:showBubbleSize val="0"/>
        </c:dLbls>
        <c:gapWidth val="65"/>
        <c:overlap val="-20"/>
        <c:axId val="191559552"/>
        <c:axId val="191561088"/>
      </c:barChart>
      <c:catAx>
        <c:axId val="191559552"/>
        <c:scaling>
          <c:orientation val="maxMin"/>
        </c:scaling>
        <c:delete val="0"/>
        <c:axPos val="l"/>
        <c:numFmt formatCode="#,##0.00" sourceLinked="0"/>
        <c:majorTickMark val="out"/>
        <c:minorTickMark val="none"/>
        <c:tickLblPos val="nextTo"/>
        <c:txPr>
          <a:bodyPr/>
          <a:lstStyle/>
          <a:p>
            <a:pPr>
              <a:defRPr sz="1200" b="1"/>
            </a:pPr>
            <a:endParaRPr lang="cs-CZ"/>
          </a:p>
        </c:txPr>
        <c:crossAx val="191561088"/>
        <c:crosses val="autoZero"/>
        <c:auto val="1"/>
        <c:lblAlgn val="ctr"/>
        <c:lblOffset val="100"/>
        <c:tickLblSkip val="1"/>
        <c:noMultiLvlLbl val="0"/>
      </c:catAx>
      <c:valAx>
        <c:axId val="191561088"/>
        <c:scaling>
          <c:orientation val="minMax"/>
          <c:max val="1"/>
        </c:scaling>
        <c:delete val="0"/>
        <c:axPos val="t"/>
        <c:majorGridlines>
          <c:spPr>
            <a:ln>
              <a:solidFill>
                <a:schemeClr val="bg1">
                  <a:lumMod val="65000"/>
                </a:schemeClr>
              </a:solidFill>
              <a:prstDash val="sysDot"/>
            </a:ln>
          </c:spPr>
        </c:majorGridlines>
        <c:numFmt formatCode="0%" sourceLinked="0"/>
        <c:majorTickMark val="out"/>
        <c:minorTickMark val="none"/>
        <c:tickLblPos val="nextTo"/>
        <c:txPr>
          <a:bodyPr/>
          <a:lstStyle/>
          <a:p>
            <a:pPr>
              <a:defRPr sz="1099"/>
            </a:pPr>
            <a:endParaRPr lang="cs-CZ"/>
          </a:p>
        </c:txPr>
        <c:crossAx val="191559552"/>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Podíl diváků, kteří vnímají některý kanál ČT za hlavní pro KULTURNÍ POŘADY - hudba, divadlo, umění (TRA)</c:v>
                </c:pt>
                <c:pt idx="1">
                  <c:v>Podíl diváků, kteří vnímají některý kanál ČT za hlavní pro ČESKÉ FILMY (TRA)</c:v>
                </c:pt>
                <c:pt idx="2">
                  <c:v>Podíl diváků, kteří vnímají některý kanál ČT za hlavní pro ČESKÉ SERIÁLY (TRA)</c:v>
                </c:pt>
              </c:strCache>
            </c:strRef>
          </c:cat>
          <c:val>
            <c:numRef>
              <c:f>List1!$B$2:$B$4</c:f>
              <c:numCache>
                <c:formatCode>0%</c:formatCode>
                <c:ptCount val="3"/>
                <c:pt idx="0">
                  <c:v>0.41</c:v>
                </c:pt>
                <c:pt idx="1">
                  <c:v>0.62</c:v>
                </c:pt>
                <c:pt idx="2">
                  <c:v>0.43</c:v>
                </c:pt>
              </c:numCache>
            </c:numRef>
          </c:val>
          <c:extLst xmlns:c16r2="http://schemas.microsoft.com/office/drawing/2015/06/chart">
            <c:ext xmlns:c16="http://schemas.microsoft.com/office/drawing/2014/chart" uri="{C3380CC4-5D6E-409C-BE32-E72D297353CC}">
              <c16:uniqueId val="{00000000-6F20-480E-977B-9D01F4BDF3A1}"/>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Podíl diváků, kteří vnímají některý kanál ČT za hlavní pro KULTURNÍ POŘADY - hudba, divadlo, umění (TRA)</c:v>
                </c:pt>
                <c:pt idx="1">
                  <c:v>Podíl diváků, kteří vnímají některý kanál ČT za hlavní pro ČESKÉ FILMY (TRA)</c:v>
                </c:pt>
                <c:pt idx="2">
                  <c:v>Podíl diváků, kteří vnímají některý kanál ČT za hlavní pro ČESKÉ SERIÁLY (TRA)</c:v>
                </c:pt>
              </c:strCache>
            </c:strRef>
          </c:cat>
          <c:val>
            <c:numRef>
              <c:f>List1!$C$2:$C$4</c:f>
              <c:numCache>
                <c:formatCode>0%</c:formatCode>
                <c:ptCount val="3"/>
                <c:pt idx="0">
                  <c:v>0.43</c:v>
                </c:pt>
                <c:pt idx="1">
                  <c:v>0.67</c:v>
                </c:pt>
                <c:pt idx="2">
                  <c:v>0.43</c:v>
                </c:pt>
              </c:numCache>
            </c:numRef>
          </c:val>
          <c:extLst xmlns:c16r2="http://schemas.microsoft.com/office/drawing/2015/06/chart">
            <c:ext xmlns:c16="http://schemas.microsoft.com/office/drawing/2014/chart" uri="{C3380CC4-5D6E-409C-BE32-E72D297353CC}">
              <c16:uniqueId val="{00000001-6F20-480E-977B-9D01F4BDF3A1}"/>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Podíl diváků, kteří vnímají některý kanál ČT za hlavní pro KULTURNÍ POŘADY - hudba, divadlo, umění (TRA)</c:v>
                </c:pt>
                <c:pt idx="1">
                  <c:v>Podíl diváků, kteří vnímají některý kanál ČT za hlavní pro ČESKÉ FILMY (TRA)</c:v>
                </c:pt>
                <c:pt idx="2">
                  <c:v>Podíl diváků, kteří vnímají některý kanál ČT za hlavní pro ČESKÉ SERIÁLY (TRA)</c:v>
                </c:pt>
              </c:strCache>
            </c:strRef>
          </c:cat>
          <c:val>
            <c:numRef>
              <c:f>List1!$D$2:$D$4</c:f>
              <c:numCache>
                <c:formatCode>0%</c:formatCode>
                <c:ptCount val="3"/>
                <c:pt idx="0">
                  <c:v>0.4</c:v>
                </c:pt>
                <c:pt idx="1">
                  <c:v>0.65</c:v>
                </c:pt>
                <c:pt idx="2">
                  <c:v>0.41</c:v>
                </c:pt>
              </c:numCache>
            </c:numRef>
          </c:val>
          <c:extLst xmlns:c16r2="http://schemas.microsoft.com/office/drawing/2015/06/chart">
            <c:ext xmlns:c16="http://schemas.microsoft.com/office/drawing/2014/chart" uri="{C3380CC4-5D6E-409C-BE32-E72D297353CC}">
              <c16:uniqueId val="{00000002-6F20-480E-977B-9D01F4BDF3A1}"/>
            </c:ext>
          </c:extLst>
        </c:ser>
        <c:dLbls>
          <c:showLegendKey val="0"/>
          <c:showVal val="0"/>
          <c:showCatName val="0"/>
          <c:showSerName val="0"/>
          <c:showPercent val="0"/>
          <c:showBubbleSize val="0"/>
        </c:dLbls>
        <c:gapWidth val="65"/>
        <c:overlap val="-20"/>
        <c:axId val="192051456"/>
        <c:axId val="192073728"/>
      </c:barChart>
      <c:catAx>
        <c:axId val="192051456"/>
        <c:scaling>
          <c:orientation val="maxMin"/>
        </c:scaling>
        <c:delete val="0"/>
        <c:axPos val="l"/>
        <c:numFmt formatCode="#,##0.00" sourceLinked="0"/>
        <c:majorTickMark val="out"/>
        <c:minorTickMark val="none"/>
        <c:tickLblPos val="nextTo"/>
        <c:txPr>
          <a:bodyPr/>
          <a:lstStyle/>
          <a:p>
            <a:pPr>
              <a:defRPr sz="1200" b="1"/>
            </a:pPr>
            <a:endParaRPr lang="cs-CZ"/>
          </a:p>
        </c:txPr>
        <c:crossAx val="192073728"/>
        <c:crosses val="autoZero"/>
        <c:auto val="1"/>
        <c:lblAlgn val="ctr"/>
        <c:lblOffset val="100"/>
        <c:tickLblSkip val="1"/>
        <c:noMultiLvlLbl val="0"/>
      </c:catAx>
      <c:valAx>
        <c:axId val="192073728"/>
        <c:scaling>
          <c:orientation val="minMax"/>
          <c:max val="1"/>
        </c:scaling>
        <c:delete val="0"/>
        <c:axPos val="t"/>
        <c:majorGridlines>
          <c:spPr>
            <a:ln>
              <a:solidFill>
                <a:schemeClr val="bg1">
                  <a:lumMod val="65000"/>
                </a:schemeClr>
              </a:solidFill>
              <a:prstDash val="sysDot"/>
            </a:ln>
          </c:spPr>
        </c:majorGridlines>
        <c:numFmt formatCode="0%" sourceLinked="0"/>
        <c:majorTickMark val="out"/>
        <c:minorTickMark val="none"/>
        <c:tickLblPos val="nextTo"/>
        <c:txPr>
          <a:bodyPr/>
          <a:lstStyle/>
          <a:p>
            <a:pPr>
              <a:defRPr sz="1099"/>
            </a:pPr>
            <a:endParaRPr lang="cs-CZ"/>
          </a:p>
        </c:txPr>
        <c:crossAx val="192051456"/>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9076656270536E-2"/>
          <c:y val="0.41384415240223127"/>
          <c:w val="0.89889741402218148"/>
          <c:h val="0.55267986392024615"/>
        </c:manualLayout>
      </c:layout>
      <c:barChart>
        <c:barDir val="bar"/>
        <c:grouping val="stacked"/>
        <c:varyColors val="0"/>
        <c:ser>
          <c:idx val="0"/>
          <c:order val="0"/>
          <c:tx>
            <c:strRef>
              <c:f>List1!$B$1</c:f>
              <c:strCache>
                <c:ptCount val="1"/>
                <c:pt idx="0">
                  <c:v>Hudba</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0.17</c:v>
                </c:pt>
                <c:pt idx="1">
                  <c:v>0.16</c:v>
                </c:pt>
                <c:pt idx="2">
                  <c:v>0.19</c:v>
                </c:pt>
              </c:numCache>
            </c:numRef>
          </c:val>
          <c:extLst xmlns:c16r2="http://schemas.microsoft.com/office/drawing/2015/06/chart">
            <c:ext xmlns:c16="http://schemas.microsoft.com/office/drawing/2014/chart" uri="{C3380CC4-5D6E-409C-BE32-E72D297353CC}">
              <c16:uniqueId val="{00000000-E20C-42C8-B7EC-9D0DA60290DD}"/>
            </c:ext>
          </c:extLst>
        </c:ser>
        <c:ser>
          <c:idx val="1"/>
          <c:order val="1"/>
          <c:tx>
            <c:strRef>
              <c:f>List1!$C$1</c:f>
              <c:strCache>
                <c:ptCount val="1"/>
                <c:pt idx="0">
                  <c:v>Film</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0.11</c:v>
                </c:pt>
                <c:pt idx="1">
                  <c:v>0.1</c:v>
                </c:pt>
                <c:pt idx="2">
                  <c:v>0.13</c:v>
                </c:pt>
              </c:numCache>
            </c:numRef>
          </c:val>
          <c:extLst xmlns:c16r2="http://schemas.microsoft.com/office/drawing/2015/06/chart">
            <c:ext xmlns:c16="http://schemas.microsoft.com/office/drawing/2014/chart" uri="{C3380CC4-5D6E-409C-BE32-E72D297353CC}">
              <c16:uniqueId val="{00000001-E20C-42C8-B7EC-9D0DA60290DD}"/>
            </c:ext>
          </c:extLst>
        </c:ser>
        <c:ser>
          <c:idx val="2"/>
          <c:order val="2"/>
          <c:tx>
            <c:strRef>
              <c:f>List1!$D$1</c:f>
              <c:strCache>
                <c:ptCount val="1"/>
                <c:pt idx="0">
                  <c:v>Malířství </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0%</c:formatCode>
                <c:ptCount val="3"/>
                <c:pt idx="0">
                  <c:v>0.08</c:v>
                </c:pt>
                <c:pt idx="1">
                  <c:v>0.12</c:v>
                </c:pt>
                <c:pt idx="2">
                  <c:v>0.08</c:v>
                </c:pt>
              </c:numCache>
            </c:numRef>
          </c:val>
          <c:extLst xmlns:c16r2="http://schemas.microsoft.com/office/drawing/2015/06/chart">
            <c:ext xmlns:c16="http://schemas.microsoft.com/office/drawing/2014/chart" uri="{C3380CC4-5D6E-409C-BE32-E72D297353CC}">
              <c16:uniqueId val="{00000002-E20C-42C8-B7EC-9D0DA60290DD}"/>
            </c:ext>
          </c:extLst>
        </c:ser>
        <c:ser>
          <c:idx val="3"/>
          <c:order val="3"/>
          <c:tx>
            <c:strRef>
              <c:f>List1!$E$1</c:f>
              <c:strCache>
                <c:ptCount val="1"/>
                <c:pt idx="0">
                  <c:v>Architektura, design, užité umění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List1!$E$2:$E$4</c:f>
              <c:numCache>
                <c:formatCode>0%</c:formatCode>
                <c:ptCount val="3"/>
                <c:pt idx="0">
                  <c:v>0.11</c:v>
                </c:pt>
                <c:pt idx="1">
                  <c:v>0.13</c:v>
                </c:pt>
                <c:pt idx="2">
                  <c:v>0.14000000000000001</c:v>
                </c:pt>
              </c:numCache>
            </c:numRef>
          </c:val>
          <c:extLst xmlns:c16r2="http://schemas.microsoft.com/office/drawing/2015/06/chart">
            <c:ext xmlns:c16="http://schemas.microsoft.com/office/drawing/2014/chart" uri="{C3380CC4-5D6E-409C-BE32-E72D297353CC}">
              <c16:uniqueId val="{00000003-E20C-42C8-B7EC-9D0DA60290DD}"/>
            </c:ext>
          </c:extLst>
        </c:ser>
        <c:ser>
          <c:idx val="4"/>
          <c:order val="4"/>
          <c:tx>
            <c:strRef>
              <c:f>List1!$F$1</c:f>
              <c:strCache>
                <c:ptCount val="1"/>
                <c:pt idx="0">
                  <c:v>Divadlo</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List1!$F$2:$F$4</c:f>
              <c:numCache>
                <c:formatCode>0%</c:formatCode>
                <c:ptCount val="3"/>
                <c:pt idx="0">
                  <c:v>0.05</c:v>
                </c:pt>
                <c:pt idx="1">
                  <c:v>0.08</c:v>
                </c:pt>
                <c:pt idx="2">
                  <c:v>0.1</c:v>
                </c:pt>
              </c:numCache>
            </c:numRef>
          </c:val>
          <c:extLst xmlns:c16r2="http://schemas.microsoft.com/office/drawing/2015/06/chart">
            <c:ext xmlns:c16="http://schemas.microsoft.com/office/drawing/2014/chart" uri="{C3380CC4-5D6E-409C-BE32-E72D297353CC}">
              <c16:uniqueId val="{00000004-E20C-42C8-B7EC-9D0DA60290DD}"/>
            </c:ext>
          </c:extLst>
        </c:ser>
        <c:ser>
          <c:idx val="5"/>
          <c:order val="5"/>
          <c:tx>
            <c:strRef>
              <c:f>List1!$G$1</c:f>
              <c:strCache>
                <c:ptCount val="1"/>
                <c:pt idx="0">
                  <c:v>Literatura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List1!$G$2:$G$4</c:f>
              <c:numCache>
                <c:formatCode>0%</c:formatCode>
                <c:ptCount val="3"/>
                <c:pt idx="0">
                  <c:v>0.09</c:v>
                </c:pt>
                <c:pt idx="1">
                  <c:v>0.06</c:v>
                </c:pt>
                <c:pt idx="2">
                  <c:v>7.0000000000000007E-2</c:v>
                </c:pt>
              </c:numCache>
            </c:numRef>
          </c:val>
          <c:extLst xmlns:c16r2="http://schemas.microsoft.com/office/drawing/2015/06/chart">
            <c:ext xmlns:c16="http://schemas.microsoft.com/office/drawing/2014/chart" uri="{C3380CC4-5D6E-409C-BE32-E72D297353CC}">
              <c16:uniqueId val="{00000005-E20C-42C8-B7EC-9D0DA60290DD}"/>
            </c:ext>
          </c:extLst>
        </c:ser>
        <c:ser>
          <c:idx val="6"/>
          <c:order val="6"/>
          <c:tx>
            <c:strRef>
              <c:f>List1!$H$1</c:f>
              <c:strCache>
                <c:ptCount val="1"/>
                <c:pt idx="0">
                  <c:v>Televize</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List1!$H$2:$H$4</c:f>
              <c:numCache>
                <c:formatCode>0%</c:formatCode>
                <c:ptCount val="3"/>
                <c:pt idx="0">
                  <c:v>0.08</c:v>
                </c:pt>
                <c:pt idx="1">
                  <c:v>0.05</c:v>
                </c:pt>
                <c:pt idx="2">
                  <c:v>0.03</c:v>
                </c:pt>
              </c:numCache>
            </c:numRef>
          </c:val>
          <c:extLst xmlns:c16r2="http://schemas.microsoft.com/office/drawing/2015/06/chart">
            <c:ext xmlns:c16="http://schemas.microsoft.com/office/drawing/2014/chart" uri="{C3380CC4-5D6E-409C-BE32-E72D297353CC}">
              <c16:uniqueId val="{00000006-E20C-42C8-B7EC-9D0DA60290DD}"/>
            </c:ext>
          </c:extLst>
        </c:ser>
        <c:ser>
          <c:idx val="7"/>
          <c:order val="7"/>
          <c:tx>
            <c:strRef>
              <c:f>List1!$I$1</c:f>
              <c:strCache>
                <c:ptCount val="1"/>
                <c:pt idx="0">
                  <c:v>Sochařství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List1!$I$2:$I$4</c:f>
              <c:numCache>
                <c:formatCode>0%</c:formatCode>
                <c:ptCount val="3"/>
                <c:pt idx="0">
                  <c:v>0.01</c:v>
                </c:pt>
                <c:pt idx="1">
                  <c:v>0.01</c:v>
                </c:pt>
                <c:pt idx="2">
                  <c:v>0.02</c:v>
                </c:pt>
              </c:numCache>
            </c:numRef>
          </c:val>
          <c:extLst xmlns:c16r2="http://schemas.microsoft.com/office/drawing/2015/06/chart">
            <c:ext xmlns:c16="http://schemas.microsoft.com/office/drawing/2014/chart" uri="{C3380CC4-5D6E-409C-BE32-E72D297353CC}">
              <c16:uniqueId val="{00000007-E20C-42C8-B7EC-9D0DA60290DD}"/>
            </c:ext>
          </c:extLst>
        </c:ser>
        <c:ser>
          <c:idx val="8"/>
          <c:order val="8"/>
          <c:tx>
            <c:strRef>
              <c:f>List1!$J$1</c:f>
              <c:strCache>
                <c:ptCount val="1"/>
                <c:pt idx="0">
                  <c:v>Kombinované a ostatní umělecké směry</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List1!$J$2:$J$4</c:f>
              <c:numCache>
                <c:formatCode>0%</c:formatCode>
                <c:ptCount val="3"/>
                <c:pt idx="0">
                  <c:v>0.3</c:v>
                </c:pt>
                <c:pt idx="1">
                  <c:v>0.3</c:v>
                </c:pt>
                <c:pt idx="2">
                  <c:v>0.24</c:v>
                </c:pt>
              </c:numCache>
            </c:numRef>
          </c:val>
          <c:extLst xmlns:c16r2="http://schemas.microsoft.com/office/drawing/2015/06/chart">
            <c:ext xmlns:c16="http://schemas.microsoft.com/office/drawing/2014/chart" uri="{C3380CC4-5D6E-409C-BE32-E72D297353CC}">
              <c16:uniqueId val="{00000008-E20C-42C8-B7EC-9D0DA60290DD}"/>
            </c:ext>
          </c:extLst>
        </c:ser>
        <c:dLbls>
          <c:showLegendKey val="0"/>
          <c:showVal val="0"/>
          <c:showCatName val="0"/>
          <c:showSerName val="0"/>
          <c:showPercent val="0"/>
          <c:showBubbleSize val="0"/>
        </c:dLbls>
        <c:gapWidth val="65"/>
        <c:overlap val="100"/>
        <c:axId val="192215296"/>
        <c:axId val="192233472"/>
      </c:barChart>
      <c:catAx>
        <c:axId val="192215296"/>
        <c:scaling>
          <c:orientation val="maxMin"/>
        </c:scaling>
        <c:delete val="0"/>
        <c:axPos val="l"/>
        <c:numFmt formatCode="General" sourceLinked="0"/>
        <c:majorTickMark val="out"/>
        <c:minorTickMark val="none"/>
        <c:tickLblPos val="nextTo"/>
        <c:txPr>
          <a:bodyPr/>
          <a:lstStyle/>
          <a:p>
            <a:pPr>
              <a:defRPr sz="1400" b="1"/>
            </a:pPr>
            <a:endParaRPr lang="cs-CZ"/>
          </a:p>
        </c:txPr>
        <c:crossAx val="192233472"/>
        <c:crosses val="autoZero"/>
        <c:auto val="1"/>
        <c:lblAlgn val="ctr"/>
        <c:lblOffset val="100"/>
        <c:noMultiLvlLbl val="0"/>
      </c:catAx>
      <c:valAx>
        <c:axId val="192233472"/>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192215296"/>
        <c:crosses val="autoZero"/>
        <c:crossBetween val="between"/>
      </c:valAx>
      <c:spPr>
        <a:ln>
          <a:solidFill>
            <a:schemeClr val="bg1">
              <a:lumMod val="50000"/>
            </a:schemeClr>
          </a:solidFill>
        </a:ln>
      </c:spPr>
    </c:plotArea>
    <c:legend>
      <c:legendPos val="t"/>
      <c:layout>
        <c:manualLayout>
          <c:xMode val="edge"/>
          <c:yMode val="edge"/>
          <c:x val="8.7912280947119614E-2"/>
          <c:y val="1.8259627460466828E-2"/>
          <c:w val="0.86254122319967563"/>
          <c:h val="0.3107024181545747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Celá populace 18+</c:v>
                </c:pt>
              </c:strCache>
            </c:strRef>
          </c:tx>
          <c:spPr>
            <a:solidFill>
              <a:srgbClr val="9BBB59"/>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List1!$A$2:$A$12</c:f>
              <c:strCache>
                <c:ptCount val="11"/>
                <c:pt idx="0">
                  <c:v>POP-ROCK</c:v>
                </c:pt>
                <c:pt idx="1">
                  <c:v>DIVÁCKY NÁROČNĚJŠÍ A UMĚLECKÉ FILMY</c:v>
                </c:pt>
                <c:pt idx="2">
                  <c:v>AUTORSKÉ A UMĚLECKÉ DOKUMENTY</c:v>
                </c:pt>
                <c:pt idx="3">
                  <c:v>KLASICKÁ HUDBA</c:v>
                </c:pt>
                <c:pt idx="4">
                  <c:v>LITERATURA</c:v>
                </c:pt>
                <c:pt idx="5">
                  <c:v>UŽITÉ UMĚNÍ - ARCHITEKTURA A DESIGN</c:v>
                </c:pt>
                <c:pt idx="6">
                  <c:v>SCÉNICKÉ UMĚNÍ: DIVADLO, BALET, OPERA</c:v>
                </c:pt>
                <c:pt idx="7">
                  <c:v>VÝTVARNÉ UMĚNÍ</c:v>
                </c:pt>
                <c:pt idx="8">
                  <c:v>ALTERNATIVNÍ KULTURA, ZAČÍNAJÍCÍ UMĚLCI</c:v>
                </c:pt>
                <c:pt idx="9">
                  <c:v>OPERA</c:v>
                </c:pt>
                <c:pt idx="10">
                  <c:v>JAZZOVÁ A ETNO HUDBA</c:v>
                </c:pt>
              </c:strCache>
            </c:strRef>
          </c:cat>
          <c:val>
            <c:numRef>
              <c:f>List1!$B$2:$B$12</c:f>
              <c:numCache>
                <c:formatCode>0%</c:formatCode>
                <c:ptCount val="11"/>
                <c:pt idx="0">
                  <c:v>0.23</c:v>
                </c:pt>
                <c:pt idx="1">
                  <c:v>0.2</c:v>
                </c:pt>
                <c:pt idx="2">
                  <c:v>0.19</c:v>
                </c:pt>
                <c:pt idx="3">
                  <c:v>0.15</c:v>
                </c:pt>
                <c:pt idx="4">
                  <c:v>0.14000000000000001</c:v>
                </c:pt>
                <c:pt idx="5">
                  <c:v>0.13</c:v>
                </c:pt>
                <c:pt idx="6">
                  <c:v>0.12</c:v>
                </c:pt>
                <c:pt idx="7">
                  <c:v>0.1</c:v>
                </c:pt>
                <c:pt idx="8">
                  <c:v>0.09</c:v>
                </c:pt>
                <c:pt idx="9">
                  <c:v>7.0000000000000007E-2</c:v>
                </c:pt>
                <c:pt idx="10">
                  <c:v>7.0000000000000007E-2</c:v>
                </c:pt>
              </c:numCache>
            </c:numRef>
          </c:val>
          <c:extLst xmlns:c16r2="http://schemas.microsoft.com/office/drawing/2015/06/chart">
            <c:ext xmlns:c16="http://schemas.microsoft.com/office/drawing/2014/chart" uri="{C3380CC4-5D6E-409C-BE32-E72D297353CC}">
              <c16:uniqueId val="{00000000-3296-4761-BE0E-6553F1A851B9}"/>
            </c:ext>
          </c:extLst>
        </c:ser>
        <c:dLbls>
          <c:showLegendKey val="0"/>
          <c:showVal val="0"/>
          <c:showCatName val="0"/>
          <c:showSerName val="0"/>
          <c:showPercent val="0"/>
          <c:showBubbleSize val="0"/>
        </c:dLbls>
        <c:gapWidth val="65"/>
        <c:overlap val="-20"/>
        <c:axId val="217156992"/>
        <c:axId val="217166976"/>
      </c:barChart>
      <c:catAx>
        <c:axId val="217156992"/>
        <c:scaling>
          <c:orientation val="maxMin"/>
        </c:scaling>
        <c:delete val="0"/>
        <c:axPos val="l"/>
        <c:numFmt formatCode="#,##0.00" sourceLinked="0"/>
        <c:majorTickMark val="out"/>
        <c:minorTickMark val="none"/>
        <c:tickLblPos val="nextTo"/>
        <c:txPr>
          <a:bodyPr/>
          <a:lstStyle/>
          <a:p>
            <a:pPr>
              <a:defRPr sz="1200" b="1"/>
            </a:pPr>
            <a:endParaRPr lang="cs-CZ"/>
          </a:p>
        </c:txPr>
        <c:crossAx val="217166976"/>
        <c:crosses val="autoZero"/>
        <c:auto val="1"/>
        <c:lblAlgn val="ctr"/>
        <c:lblOffset val="100"/>
        <c:tickLblSkip val="1"/>
        <c:noMultiLvlLbl val="0"/>
      </c:catAx>
      <c:valAx>
        <c:axId val="217166976"/>
        <c:scaling>
          <c:orientation val="minMax"/>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17156992"/>
        <c:crosses val="autoZero"/>
        <c:crossBetween val="between"/>
      </c:valAx>
      <c:spPr>
        <a:ln>
          <a:solidFill>
            <a:schemeClr val="bg1">
              <a:lumMod val="50000"/>
            </a:schemeClr>
          </a:solidFill>
        </a:ln>
      </c:spPr>
    </c:plotArea>
    <c:plotVisOnly val="1"/>
    <c:dispBlanksAs val="gap"/>
    <c:showDLblsOverMax val="0"/>
  </c:chart>
  <c:txPr>
    <a:bodyPr/>
    <a:lstStyle/>
    <a:p>
      <a:pPr>
        <a:defRPr sz="1799"/>
      </a:pPr>
      <a:endParaRPr lang="cs-CZ"/>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Umění a média</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0.1</c:v>
                </c:pt>
                <c:pt idx="1">
                  <c:v>0.17</c:v>
                </c:pt>
                <c:pt idx="2">
                  <c:v>0.17</c:v>
                </c:pt>
              </c:numCache>
            </c:numRef>
          </c:val>
          <c:extLst xmlns:c16r2="http://schemas.microsoft.com/office/drawing/2015/06/chart">
            <c:ext xmlns:c16="http://schemas.microsoft.com/office/drawing/2014/chart" uri="{C3380CC4-5D6E-409C-BE32-E72D297353CC}">
              <c16:uniqueId val="{00000000-582A-49F3-B348-50DEA10042EA}"/>
            </c:ext>
          </c:extLst>
        </c:ser>
        <c:ser>
          <c:idx val="1"/>
          <c:order val="1"/>
          <c:tx>
            <c:strRef>
              <c:f>List1!$C$1</c:f>
              <c:strCache>
                <c:ptCount val="1"/>
                <c:pt idx="0">
                  <c:v>Humanitní vědy</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0.06</c:v>
                </c:pt>
                <c:pt idx="1">
                  <c:v>0.2</c:v>
                </c:pt>
                <c:pt idx="2">
                  <c:v>0.26</c:v>
                </c:pt>
              </c:numCache>
            </c:numRef>
          </c:val>
          <c:extLst xmlns:c16r2="http://schemas.microsoft.com/office/drawing/2015/06/chart">
            <c:ext xmlns:c16="http://schemas.microsoft.com/office/drawing/2014/chart" uri="{C3380CC4-5D6E-409C-BE32-E72D297353CC}">
              <c16:uniqueId val="{00000001-582A-49F3-B348-50DEA10042EA}"/>
            </c:ext>
          </c:extLst>
        </c:ser>
        <c:ser>
          <c:idx val="2"/>
          <c:order val="2"/>
          <c:tx>
            <c:strRef>
              <c:f>List1!$D$1</c:f>
              <c:strCache>
                <c:ptCount val="1"/>
                <c:pt idx="0">
                  <c:v>Přírodní vědy</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0%</c:formatCode>
                <c:ptCount val="3"/>
                <c:pt idx="0">
                  <c:v>0.04</c:v>
                </c:pt>
                <c:pt idx="1">
                  <c:v>0.11</c:v>
                </c:pt>
                <c:pt idx="2">
                  <c:v>0.13</c:v>
                </c:pt>
              </c:numCache>
            </c:numRef>
          </c:val>
          <c:extLst xmlns:c16r2="http://schemas.microsoft.com/office/drawing/2015/06/chart">
            <c:ext xmlns:c16="http://schemas.microsoft.com/office/drawing/2014/chart" uri="{C3380CC4-5D6E-409C-BE32-E72D297353CC}">
              <c16:uniqueId val="{00000002-582A-49F3-B348-50DEA10042EA}"/>
            </c:ext>
          </c:extLst>
        </c:ser>
        <c:ser>
          <c:idx val="3"/>
          <c:order val="3"/>
          <c:tx>
            <c:strRef>
              <c:f>List1!$E$1</c:f>
              <c:strCache>
                <c:ptCount val="1"/>
                <c:pt idx="0">
                  <c:v>Medailon</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List1!$E$2:$E$4</c:f>
              <c:numCache>
                <c:formatCode>0%</c:formatCode>
                <c:ptCount val="3"/>
                <c:pt idx="0">
                  <c:v>7.0000000000000007E-2</c:v>
                </c:pt>
                <c:pt idx="1">
                  <c:v>0.09</c:v>
                </c:pt>
                <c:pt idx="2">
                  <c:v>0.1</c:v>
                </c:pt>
              </c:numCache>
            </c:numRef>
          </c:val>
          <c:extLst xmlns:c16r2="http://schemas.microsoft.com/office/drawing/2015/06/chart">
            <c:ext xmlns:c16="http://schemas.microsoft.com/office/drawing/2014/chart" uri="{C3380CC4-5D6E-409C-BE32-E72D297353CC}">
              <c16:uniqueId val="{00000003-582A-49F3-B348-50DEA10042EA}"/>
            </c:ext>
          </c:extLst>
        </c:ser>
        <c:ser>
          <c:idx val="4"/>
          <c:order val="4"/>
          <c:tx>
            <c:strRef>
              <c:f>List1!$F$1</c:f>
              <c:strCache>
                <c:ptCount val="1"/>
                <c:pt idx="0">
                  <c:v>Přírodopisy a cestopisy</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List1!$F$2:$F$4</c:f>
              <c:numCache>
                <c:formatCode>0%</c:formatCode>
                <c:ptCount val="3"/>
                <c:pt idx="0">
                  <c:v>0.28000000000000003</c:v>
                </c:pt>
                <c:pt idx="1">
                  <c:v>0.34</c:v>
                </c:pt>
                <c:pt idx="2">
                  <c:v>0.3</c:v>
                </c:pt>
              </c:numCache>
            </c:numRef>
          </c:val>
          <c:extLst xmlns:c16r2="http://schemas.microsoft.com/office/drawing/2015/06/chart">
            <c:ext xmlns:c16="http://schemas.microsoft.com/office/drawing/2014/chart" uri="{C3380CC4-5D6E-409C-BE32-E72D297353CC}">
              <c16:uniqueId val="{00000004-582A-49F3-B348-50DEA10042EA}"/>
            </c:ext>
          </c:extLst>
        </c:ser>
        <c:ser>
          <c:idx val="5"/>
          <c:order val="5"/>
          <c:tx>
            <c:strRef>
              <c:f>List1!$G$1</c:f>
              <c:strCache>
                <c:ptCount val="1"/>
                <c:pt idx="0">
                  <c:v>Docusoap</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List1!$G$2:$G$4</c:f>
              <c:numCache>
                <c:formatCode>0%</c:formatCode>
                <c:ptCount val="3"/>
                <c:pt idx="0">
                  <c:v>0.02</c:v>
                </c:pt>
                <c:pt idx="1">
                  <c:v>0.02</c:v>
                </c:pt>
                <c:pt idx="2">
                  <c:v>0.02</c:v>
                </c:pt>
              </c:numCache>
            </c:numRef>
          </c:val>
          <c:extLst xmlns:c16r2="http://schemas.microsoft.com/office/drawing/2015/06/chart">
            <c:ext xmlns:c16="http://schemas.microsoft.com/office/drawing/2014/chart" uri="{C3380CC4-5D6E-409C-BE32-E72D297353CC}">
              <c16:uniqueId val="{00000005-582A-49F3-B348-50DEA10042EA}"/>
            </c:ext>
          </c:extLst>
        </c:ser>
        <c:ser>
          <c:idx val="6"/>
          <c:order val="6"/>
          <c:tx>
            <c:strRef>
              <c:f>List1!$H$1</c:f>
              <c:strCache>
                <c:ptCount val="1"/>
                <c:pt idx="0">
                  <c:v>Neurčeno</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List1!$H$2:$H$4</c:f>
              <c:numCache>
                <c:formatCode>0%</c:formatCode>
                <c:ptCount val="3"/>
                <c:pt idx="0">
                  <c:v>0.43</c:v>
                </c:pt>
                <c:pt idx="1">
                  <c:v>7.0000000000000007E-2</c:v>
                </c:pt>
                <c:pt idx="2">
                  <c:v>0.03</c:v>
                </c:pt>
              </c:numCache>
            </c:numRef>
          </c:val>
          <c:extLst xmlns:c16r2="http://schemas.microsoft.com/office/drawing/2015/06/chart">
            <c:ext xmlns:c16="http://schemas.microsoft.com/office/drawing/2014/chart" uri="{C3380CC4-5D6E-409C-BE32-E72D297353CC}">
              <c16:uniqueId val="{00000006-582A-49F3-B348-50DEA10042EA}"/>
            </c:ext>
          </c:extLst>
        </c:ser>
        <c:dLbls>
          <c:showLegendKey val="0"/>
          <c:showVal val="0"/>
          <c:showCatName val="0"/>
          <c:showSerName val="0"/>
          <c:showPercent val="0"/>
          <c:showBubbleSize val="0"/>
        </c:dLbls>
        <c:gapWidth val="65"/>
        <c:overlap val="100"/>
        <c:axId val="217233280"/>
        <c:axId val="217234816"/>
      </c:barChart>
      <c:catAx>
        <c:axId val="217233280"/>
        <c:scaling>
          <c:orientation val="maxMin"/>
        </c:scaling>
        <c:delete val="0"/>
        <c:axPos val="l"/>
        <c:numFmt formatCode="General" sourceLinked="0"/>
        <c:majorTickMark val="out"/>
        <c:minorTickMark val="none"/>
        <c:tickLblPos val="nextTo"/>
        <c:txPr>
          <a:bodyPr/>
          <a:lstStyle/>
          <a:p>
            <a:pPr>
              <a:defRPr sz="1400" b="1"/>
            </a:pPr>
            <a:endParaRPr lang="cs-CZ"/>
          </a:p>
        </c:txPr>
        <c:crossAx val="217234816"/>
        <c:crosses val="autoZero"/>
        <c:auto val="1"/>
        <c:lblAlgn val="ctr"/>
        <c:lblOffset val="100"/>
        <c:noMultiLvlLbl val="0"/>
      </c:catAx>
      <c:valAx>
        <c:axId val="217234816"/>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17233280"/>
        <c:crosses val="autoZero"/>
        <c:crossBetween val="between"/>
      </c:valAx>
      <c:spPr>
        <a:ln>
          <a:solidFill>
            <a:schemeClr val="bg1">
              <a:lumMod val="50000"/>
            </a:schemeClr>
          </a:solidFill>
        </a:ln>
      </c:spPr>
    </c:plotArea>
    <c:legend>
      <c:legendPos val="t"/>
      <c:layout>
        <c:manualLayout>
          <c:xMode val="edge"/>
          <c:yMode val="edge"/>
          <c:x val="7.5867806044670708E-2"/>
          <c:y val="1.7080709490530855E-2"/>
          <c:w val="0.89515592788912046"/>
          <c:h val="0.1262206150714173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Fotbal</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0.15448075454970817</c:v>
                </c:pt>
                <c:pt idx="1">
                  <c:v>0.19019210257973021</c:v>
                </c:pt>
                <c:pt idx="2">
                  <c:v>0.19</c:v>
                </c:pt>
              </c:numCache>
            </c:numRef>
          </c:val>
          <c:extLst xmlns:c16r2="http://schemas.microsoft.com/office/drawing/2015/06/chart">
            <c:ext xmlns:c16="http://schemas.microsoft.com/office/drawing/2014/chart" uri="{C3380CC4-5D6E-409C-BE32-E72D297353CC}">
              <c16:uniqueId val="{00000000-3C0E-48E0-8F5C-CD4F8DD5B608}"/>
            </c:ext>
          </c:extLst>
        </c:ser>
        <c:ser>
          <c:idx val="1"/>
          <c:order val="1"/>
          <c:tx>
            <c:strRef>
              <c:f>List1!$C$1</c:f>
              <c:strCache>
                <c:ptCount val="1"/>
                <c:pt idx="0">
                  <c:v>Lední hokej</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0.11984386928362105</c:v>
                </c:pt>
                <c:pt idx="1">
                  <c:v>0.1330067159718234</c:v>
                </c:pt>
                <c:pt idx="2">
                  <c:v>0.13</c:v>
                </c:pt>
              </c:numCache>
            </c:numRef>
          </c:val>
          <c:extLst xmlns:c16r2="http://schemas.microsoft.com/office/drawing/2015/06/chart">
            <c:ext xmlns:c16="http://schemas.microsoft.com/office/drawing/2014/chart" uri="{C3380CC4-5D6E-409C-BE32-E72D297353CC}">
              <c16:uniqueId val="{00000001-3C0E-48E0-8F5C-CD4F8DD5B608}"/>
            </c:ext>
          </c:extLst>
        </c:ser>
        <c:ser>
          <c:idx val="2"/>
          <c:order val="2"/>
          <c:tx>
            <c:strRef>
              <c:f>List1!$D$1</c:f>
              <c:strCache>
                <c:ptCount val="1"/>
                <c:pt idx="0">
                  <c:v>Cyklistika</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0%</c:formatCode>
                <c:ptCount val="3"/>
                <c:pt idx="0">
                  <c:v>7.5331839338045159E-2</c:v>
                </c:pt>
                <c:pt idx="1">
                  <c:v>6.3889637712584546E-2</c:v>
                </c:pt>
                <c:pt idx="2">
                  <c:v>0.08</c:v>
                </c:pt>
              </c:numCache>
            </c:numRef>
          </c:val>
          <c:extLst xmlns:c16r2="http://schemas.microsoft.com/office/drawing/2015/06/chart">
            <c:ext xmlns:c16="http://schemas.microsoft.com/office/drawing/2014/chart" uri="{C3380CC4-5D6E-409C-BE32-E72D297353CC}">
              <c16:uniqueId val="{00000002-3C0E-48E0-8F5C-CD4F8DD5B608}"/>
            </c:ext>
          </c:extLst>
        </c:ser>
        <c:ser>
          <c:idx val="3"/>
          <c:order val="3"/>
          <c:tx>
            <c:strRef>
              <c:f>List1!$E$1</c:f>
              <c:strCache>
                <c:ptCount val="1"/>
                <c:pt idx="0">
                  <c:v>Tenis</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List1!$E$2:$E$4</c:f>
              <c:numCache>
                <c:formatCode>0%</c:formatCode>
                <c:ptCount val="3"/>
                <c:pt idx="0">
                  <c:v>4.9535794321176156E-2</c:v>
                </c:pt>
                <c:pt idx="1">
                  <c:v>5.7103341576905498E-2</c:v>
                </c:pt>
                <c:pt idx="2">
                  <c:v>0.03</c:v>
                </c:pt>
              </c:numCache>
            </c:numRef>
          </c:val>
          <c:extLst xmlns:c16r2="http://schemas.microsoft.com/office/drawing/2015/06/chart">
            <c:ext xmlns:c16="http://schemas.microsoft.com/office/drawing/2014/chart" uri="{C3380CC4-5D6E-409C-BE32-E72D297353CC}">
              <c16:uniqueId val="{00000003-3C0E-48E0-8F5C-CD4F8DD5B608}"/>
            </c:ext>
          </c:extLst>
        </c:ser>
        <c:ser>
          <c:idx val="4"/>
          <c:order val="4"/>
          <c:tx>
            <c:strRef>
              <c:f>List1!$F$1</c:f>
              <c:strCache>
                <c:ptCount val="1"/>
                <c:pt idx="0">
                  <c:v>Motorismus závodní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List1!$F$2:$F$4</c:f>
              <c:numCache>
                <c:formatCode>0%</c:formatCode>
                <c:ptCount val="3"/>
                <c:pt idx="0">
                  <c:v>3.2531336961607607E-2</c:v>
                </c:pt>
                <c:pt idx="1">
                  <c:v>4.0295830940353265E-2</c:v>
                </c:pt>
                <c:pt idx="2">
                  <c:v>0.03</c:v>
                </c:pt>
              </c:numCache>
            </c:numRef>
          </c:val>
          <c:extLst xmlns:c16r2="http://schemas.microsoft.com/office/drawing/2015/06/chart">
            <c:ext xmlns:c16="http://schemas.microsoft.com/office/drawing/2014/chart" uri="{C3380CC4-5D6E-409C-BE32-E72D297353CC}">
              <c16:uniqueId val="{00000004-3C0E-48E0-8F5C-CD4F8DD5B608}"/>
            </c:ext>
          </c:extLst>
        </c:ser>
        <c:ser>
          <c:idx val="5"/>
          <c:order val="5"/>
          <c:tx>
            <c:strRef>
              <c:f>List1!$G$1</c:f>
              <c:strCache>
                <c:ptCount val="1"/>
                <c:pt idx="0">
                  <c:v>Biatlon</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List1!$G$2:$G$4</c:f>
              <c:numCache>
                <c:formatCode>0%</c:formatCode>
                <c:ptCount val="3"/>
                <c:pt idx="0">
                  <c:v>3.1226143275789889E-2</c:v>
                </c:pt>
                <c:pt idx="1">
                  <c:v>3.6000000000000004E-2</c:v>
                </c:pt>
                <c:pt idx="2">
                  <c:v>0.04</c:v>
                </c:pt>
              </c:numCache>
            </c:numRef>
          </c:val>
          <c:extLst xmlns:c16r2="http://schemas.microsoft.com/office/drawing/2015/06/chart">
            <c:ext xmlns:c16="http://schemas.microsoft.com/office/drawing/2014/chart" uri="{C3380CC4-5D6E-409C-BE32-E72D297353CC}">
              <c16:uniqueId val="{00000005-3C0E-48E0-8F5C-CD4F8DD5B608}"/>
            </c:ext>
          </c:extLst>
        </c:ser>
        <c:ser>
          <c:idx val="6"/>
          <c:order val="6"/>
          <c:tx>
            <c:strRef>
              <c:f>List1!$H$1</c:f>
              <c:strCache>
                <c:ptCount val="1"/>
                <c:pt idx="0">
                  <c:v>Lehká atletika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List1!$H$2:$H$4</c:f>
              <c:numCache>
                <c:formatCode>0%</c:formatCode>
                <c:ptCount val="3"/>
                <c:pt idx="0">
                  <c:v>3.6779373014504887E-2</c:v>
                </c:pt>
                <c:pt idx="1">
                  <c:v>3.3685345585391296E-2</c:v>
                </c:pt>
                <c:pt idx="2">
                  <c:v>0.03</c:v>
                </c:pt>
              </c:numCache>
            </c:numRef>
          </c:val>
          <c:extLst xmlns:c16r2="http://schemas.microsoft.com/office/drawing/2015/06/chart">
            <c:ext xmlns:c16="http://schemas.microsoft.com/office/drawing/2014/chart" uri="{C3380CC4-5D6E-409C-BE32-E72D297353CC}">
              <c16:uniqueId val="{00000006-3C0E-48E0-8F5C-CD4F8DD5B608}"/>
            </c:ext>
          </c:extLst>
        </c:ser>
        <c:ser>
          <c:idx val="7"/>
          <c:order val="7"/>
          <c:tx>
            <c:strRef>
              <c:f>List1!$I$1</c:f>
              <c:strCache>
                <c:ptCount val="1"/>
                <c:pt idx="0">
                  <c:v>Basketbal</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List1!$I$2:$I$4</c:f>
              <c:numCache>
                <c:formatCode>0%</c:formatCode>
                <c:ptCount val="3"/>
                <c:pt idx="0">
                  <c:v>5.2195434284729239E-2</c:v>
                </c:pt>
                <c:pt idx="1">
                  <c:v>3.0075364221334056E-2</c:v>
                </c:pt>
                <c:pt idx="2">
                  <c:v>0.04</c:v>
                </c:pt>
              </c:numCache>
            </c:numRef>
          </c:val>
          <c:extLst xmlns:c16r2="http://schemas.microsoft.com/office/drawing/2015/06/chart">
            <c:ext xmlns:c16="http://schemas.microsoft.com/office/drawing/2014/chart" uri="{C3380CC4-5D6E-409C-BE32-E72D297353CC}">
              <c16:uniqueId val="{00000007-3C0E-48E0-8F5C-CD4F8DD5B608}"/>
            </c:ext>
          </c:extLst>
        </c:ser>
        <c:ser>
          <c:idx val="8"/>
          <c:order val="8"/>
          <c:tx>
            <c:strRef>
              <c:f>List1!$J$1</c:f>
              <c:strCache>
                <c:ptCount val="1"/>
                <c:pt idx="0">
                  <c:v>Volejbal</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List1!$J$2:$J$4</c:f>
              <c:numCache>
                <c:formatCode>0%</c:formatCode>
                <c:ptCount val="3"/>
                <c:pt idx="0">
                  <c:v>2.4835619474474845E-2</c:v>
                </c:pt>
                <c:pt idx="1">
                  <c:v>2.9934715596760399E-2</c:v>
                </c:pt>
                <c:pt idx="2">
                  <c:v>0.04</c:v>
                </c:pt>
              </c:numCache>
            </c:numRef>
          </c:val>
          <c:extLst xmlns:c16r2="http://schemas.microsoft.com/office/drawing/2015/06/chart">
            <c:ext xmlns:c16="http://schemas.microsoft.com/office/drawing/2014/chart" uri="{C3380CC4-5D6E-409C-BE32-E72D297353CC}">
              <c16:uniqueId val="{00000008-3C0E-48E0-8F5C-CD4F8DD5B608}"/>
            </c:ext>
          </c:extLst>
        </c:ser>
        <c:ser>
          <c:idx val="9"/>
          <c:order val="9"/>
          <c:tx>
            <c:strRef>
              <c:f>List1!$K$1</c:f>
              <c:strCache>
                <c:ptCount val="1"/>
                <c:pt idx="0">
                  <c:v>Florbal</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List1!$K$2:$K$4</c:f>
              <c:numCache>
                <c:formatCode>0%</c:formatCode>
                <c:ptCount val="3"/>
                <c:pt idx="0">
                  <c:v>2.0821533233186397E-2</c:v>
                </c:pt>
                <c:pt idx="1">
                  <c:v>2.3E-2</c:v>
                </c:pt>
                <c:pt idx="2">
                  <c:v>0.03</c:v>
                </c:pt>
              </c:numCache>
            </c:numRef>
          </c:val>
          <c:extLst xmlns:c16r2="http://schemas.microsoft.com/office/drawing/2015/06/chart">
            <c:ext xmlns:c16="http://schemas.microsoft.com/office/drawing/2014/chart" uri="{C3380CC4-5D6E-409C-BE32-E72D297353CC}">
              <c16:uniqueId val="{00000009-3C0E-48E0-8F5C-CD4F8DD5B608}"/>
            </c:ext>
          </c:extLst>
        </c:ser>
        <c:ser>
          <c:idx val="10"/>
          <c:order val="10"/>
          <c:tx>
            <c:strRef>
              <c:f>List1!$L$1</c:f>
              <c:strCache>
                <c:ptCount val="1"/>
                <c:pt idx="0">
                  <c:v>Ostatní a komb. sporty</c:v>
                </c:pt>
              </c:strCache>
            </c:strRef>
          </c:tx>
          <c:spPr>
            <a:solidFill>
              <a:schemeClr val="bg1">
                <a:lumMod val="50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List1!$L$2:$L$4</c:f>
              <c:numCache>
                <c:formatCode>0%</c:formatCode>
                <c:ptCount val="3"/>
                <c:pt idx="0">
                  <c:v>0.4</c:v>
                </c:pt>
                <c:pt idx="1">
                  <c:v>0.36</c:v>
                </c:pt>
                <c:pt idx="2">
                  <c:v>0.36</c:v>
                </c:pt>
              </c:numCache>
            </c:numRef>
          </c:val>
          <c:extLst xmlns:c16r2="http://schemas.microsoft.com/office/drawing/2015/06/chart">
            <c:ext xmlns:c16="http://schemas.microsoft.com/office/drawing/2014/chart" uri="{C3380CC4-5D6E-409C-BE32-E72D297353CC}">
              <c16:uniqueId val="{00000000-C4B7-4C6A-96F2-536C6FE57374}"/>
            </c:ext>
          </c:extLst>
        </c:ser>
        <c:dLbls>
          <c:showLegendKey val="0"/>
          <c:showVal val="0"/>
          <c:showCatName val="0"/>
          <c:showSerName val="0"/>
          <c:showPercent val="0"/>
          <c:showBubbleSize val="0"/>
        </c:dLbls>
        <c:gapWidth val="65"/>
        <c:overlap val="100"/>
        <c:axId val="221772032"/>
        <c:axId val="221790208"/>
      </c:barChart>
      <c:catAx>
        <c:axId val="221772032"/>
        <c:scaling>
          <c:orientation val="maxMin"/>
        </c:scaling>
        <c:delete val="0"/>
        <c:axPos val="l"/>
        <c:numFmt formatCode="General" sourceLinked="0"/>
        <c:majorTickMark val="out"/>
        <c:minorTickMark val="none"/>
        <c:tickLblPos val="nextTo"/>
        <c:txPr>
          <a:bodyPr/>
          <a:lstStyle/>
          <a:p>
            <a:pPr>
              <a:defRPr sz="1400" b="1"/>
            </a:pPr>
            <a:endParaRPr lang="cs-CZ"/>
          </a:p>
        </c:txPr>
        <c:crossAx val="221790208"/>
        <c:crosses val="autoZero"/>
        <c:auto val="1"/>
        <c:lblAlgn val="ctr"/>
        <c:lblOffset val="100"/>
        <c:noMultiLvlLbl val="0"/>
      </c:catAx>
      <c:valAx>
        <c:axId val="221790208"/>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21772032"/>
        <c:crosses val="autoZero"/>
        <c:crossBetween val="between"/>
      </c:valAx>
      <c:spPr>
        <a:ln>
          <a:solidFill>
            <a:schemeClr val="bg1">
              <a:lumMod val="50000"/>
            </a:schemeClr>
          </a:solidFill>
        </a:ln>
      </c:spPr>
    </c:plotArea>
    <c:legend>
      <c:legendPos val="t"/>
      <c:layout>
        <c:manualLayout>
          <c:xMode val="edge"/>
          <c:yMode val="edge"/>
          <c:x val="7.8283436595292369E-2"/>
          <c:y val="1.7080709490530855E-2"/>
          <c:w val="0.89316658508272606"/>
          <c:h val="0.1914660112934423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56427182836602"/>
          <c:y val="8.1838855154631768E-2"/>
          <c:w val="0.50030964601893679"/>
          <c:h val="0.76320085115764147"/>
        </c:manualLayout>
      </c:layout>
      <c:barChart>
        <c:barDir val="bar"/>
        <c:grouping val="clustered"/>
        <c:varyColors val="0"/>
        <c:ser>
          <c:idx val="0"/>
          <c:order val="0"/>
          <c:tx>
            <c:strRef>
              <c:f>List1!$B$1</c:f>
              <c:strCache>
                <c:ptCount val="1"/>
                <c:pt idx="0">
                  <c:v>Celá populace 15+</c:v>
                </c:pt>
              </c:strCache>
            </c:strRef>
          </c:tx>
          <c:spPr>
            <a:solidFill>
              <a:schemeClr val="accent3">
                <a:alpha val="50000"/>
              </a:schemeClr>
            </a:solidFill>
          </c:spPr>
          <c:invertIfNegative val="0"/>
          <c:dLbls>
            <c:dLbl>
              <c:idx val="1"/>
              <c:numFmt formatCode="0%" sourceLinked="0"/>
              <c:spPr/>
              <c:txPr>
                <a:bodyPr/>
                <a:lstStyle/>
                <a:p>
                  <a:pPr>
                    <a:defRPr sz="1200" b="1"/>
                  </a:pPr>
                  <a:endParaRPr lang="cs-CZ"/>
                </a:p>
              </c:txPr>
              <c:showLegendKey val="0"/>
              <c:showVal val="1"/>
              <c:showCatName val="0"/>
              <c:showSerName val="0"/>
              <c:showPercent val="0"/>
              <c:showBubbleSize val="0"/>
            </c:dLbl>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List1!$A$2:$A$3</c:f>
              <c:strCache>
                <c:ptCount val="2"/>
                <c:pt idx="0">
                  <c:v>Zásah UMĚLECKÝCH pořadů (ATO)</c:v>
                </c:pt>
                <c:pt idx="1">
                  <c:v>Zásah ČT ART (ATO)</c:v>
                </c:pt>
              </c:strCache>
            </c:strRef>
          </c:cat>
          <c:val>
            <c:numRef>
              <c:f>List1!$B$2:$B$3</c:f>
              <c:numCache>
                <c:formatCode>0%</c:formatCode>
                <c:ptCount val="2"/>
                <c:pt idx="0">
                  <c:v>0.3</c:v>
                </c:pt>
                <c:pt idx="1">
                  <c:v>7.0000000000000007E-2</c:v>
                </c:pt>
              </c:numCache>
            </c:numRef>
          </c:val>
          <c:extLst xmlns:c16r2="http://schemas.microsoft.com/office/drawing/2015/06/chart">
            <c:ext xmlns:c16="http://schemas.microsoft.com/office/drawing/2014/chart" uri="{C3380CC4-5D6E-409C-BE32-E72D297353CC}">
              <c16:uniqueId val="{00000001-820E-4E00-80D3-18C6D87C1BDC}"/>
            </c:ext>
          </c:extLst>
        </c:ser>
        <c:ser>
          <c:idx val="1"/>
          <c:order val="1"/>
          <c:tx>
            <c:strRef>
              <c:f>List1!$C$1</c:f>
              <c:strCache>
                <c:ptCount val="1"/>
                <c:pt idx="0">
                  <c:v>CS Diváci s vysokým kulturním očekáváním</c:v>
                </c:pt>
              </c:strCache>
            </c:strRef>
          </c:tx>
          <c:spPr>
            <a:solidFill>
              <a:schemeClr val="accent3"/>
            </a:solidFill>
          </c:spPr>
          <c:invertIfNegative val="0"/>
          <c:dLbls>
            <c:dLbl>
              <c:idx val="1"/>
              <c:numFmt formatCode="0%" sourceLinked="0"/>
              <c:spPr/>
              <c:txPr>
                <a:bodyPr/>
                <a:lstStyle/>
                <a:p>
                  <a:pPr>
                    <a:defRPr sz="1200" b="1"/>
                  </a:pPr>
                  <a:endParaRPr lang="cs-CZ"/>
                </a:p>
              </c:txPr>
              <c:showLegendKey val="0"/>
              <c:showVal val="1"/>
              <c:showCatName val="0"/>
              <c:showSerName val="0"/>
              <c:showPercent val="0"/>
              <c:showBubbleSize val="0"/>
            </c:dLbl>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List1!$A$2:$A$3</c:f>
              <c:strCache>
                <c:ptCount val="2"/>
                <c:pt idx="0">
                  <c:v>Zásah UMĚLECKÝCH pořadů (ATO)</c:v>
                </c:pt>
                <c:pt idx="1">
                  <c:v>Zásah ČT ART (ATO)</c:v>
                </c:pt>
              </c:strCache>
            </c:strRef>
          </c:cat>
          <c:val>
            <c:numRef>
              <c:f>List1!$C$2:$C$3</c:f>
              <c:numCache>
                <c:formatCode>0%</c:formatCode>
                <c:ptCount val="2"/>
                <c:pt idx="0">
                  <c:v>0.41</c:v>
                </c:pt>
                <c:pt idx="1">
                  <c:v>0.13</c:v>
                </c:pt>
              </c:numCache>
            </c:numRef>
          </c:val>
          <c:extLst xmlns:c16r2="http://schemas.microsoft.com/office/drawing/2015/06/chart">
            <c:ext xmlns:c16="http://schemas.microsoft.com/office/drawing/2014/chart" uri="{C3380CC4-5D6E-409C-BE32-E72D297353CC}">
              <c16:uniqueId val="{00000003-820E-4E00-80D3-18C6D87C1BDC}"/>
            </c:ext>
          </c:extLst>
        </c:ser>
        <c:dLbls>
          <c:showLegendKey val="0"/>
          <c:showVal val="0"/>
          <c:showCatName val="0"/>
          <c:showSerName val="0"/>
          <c:showPercent val="0"/>
          <c:showBubbleSize val="0"/>
        </c:dLbls>
        <c:gapWidth val="65"/>
        <c:overlap val="-20"/>
        <c:axId val="248376704"/>
        <c:axId val="261868544"/>
      </c:barChart>
      <c:catAx>
        <c:axId val="248376704"/>
        <c:scaling>
          <c:orientation val="maxMin"/>
        </c:scaling>
        <c:delete val="0"/>
        <c:axPos val="l"/>
        <c:numFmt formatCode="#,##0.00" sourceLinked="0"/>
        <c:majorTickMark val="out"/>
        <c:minorTickMark val="none"/>
        <c:tickLblPos val="nextTo"/>
        <c:txPr>
          <a:bodyPr/>
          <a:lstStyle/>
          <a:p>
            <a:pPr>
              <a:defRPr sz="1200" b="1"/>
            </a:pPr>
            <a:endParaRPr lang="cs-CZ"/>
          </a:p>
        </c:txPr>
        <c:crossAx val="261868544"/>
        <c:crosses val="autoZero"/>
        <c:auto val="1"/>
        <c:lblAlgn val="ctr"/>
        <c:lblOffset val="100"/>
        <c:tickLblSkip val="1"/>
        <c:noMultiLvlLbl val="0"/>
      </c:catAx>
      <c:valAx>
        <c:axId val="261868544"/>
        <c:scaling>
          <c:orientation val="minMax"/>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48376704"/>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List1!$B$2:$B$4</c:f>
              <c:numCache>
                <c:formatCode>0%</c:formatCode>
                <c:ptCount val="3"/>
                <c:pt idx="0">
                  <c:v>0.83</c:v>
                </c:pt>
                <c:pt idx="1">
                  <c:v>0.72</c:v>
                </c:pt>
                <c:pt idx="2">
                  <c:v>0.76</c:v>
                </c:pt>
              </c:numCache>
            </c:numRef>
          </c:val>
          <c:extLst xmlns:c16r2="http://schemas.microsoft.com/office/drawing/2015/06/chart">
            <c:ext xmlns:c16="http://schemas.microsoft.com/office/drawing/2014/chart" uri="{C3380CC4-5D6E-409C-BE32-E72D297353CC}">
              <c16:uniqueId val="{00000000-8DCC-425C-8287-9521F3DBDB49}"/>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List1!$C$2:$C$4</c:f>
              <c:numCache>
                <c:formatCode>0%</c:formatCode>
                <c:ptCount val="3"/>
                <c:pt idx="0">
                  <c:v>0.83</c:v>
                </c:pt>
                <c:pt idx="1">
                  <c:v>0.76</c:v>
                </c:pt>
                <c:pt idx="2">
                  <c:v>0.79</c:v>
                </c:pt>
              </c:numCache>
            </c:numRef>
          </c:val>
          <c:extLst xmlns:c16r2="http://schemas.microsoft.com/office/drawing/2015/06/chart">
            <c:ext xmlns:c16="http://schemas.microsoft.com/office/drawing/2014/chart" uri="{C3380CC4-5D6E-409C-BE32-E72D297353CC}">
              <c16:uniqueId val="{00000001-8DCC-425C-8287-9521F3DBDB49}"/>
            </c:ext>
          </c:extLst>
        </c:ser>
        <c:ser>
          <c:idx val="2"/>
          <c:order val="2"/>
          <c:tx>
            <c:strRef>
              <c:f>List1!$D$1</c:f>
              <c:strCache>
                <c:ptCount val="1"/>
                <c:pt idx="0">
                  <c:v>2017</c:v>
                </c:pt>
              </c:strCache>
            </c:strRef>
          </c:tx>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Spokojenost - UMĚLECKÉ POŘADY (DKV)</c:v>
                </c:pt>
                <c:pt idx="1">
                  <c:v>Originalita - UMĚLECKÉ POŘADY (DKV)</c:v>
                </c:pt>
                <c:pt idx="2">
                  <c:v>Míra zaujetí - UMĚLECKÉ POŘADY (DKV)</c:v>
                </c:pt>
              </c:strCache>
            </c:strRef>
          </c:cat>
          <c:val>
            <c:numRef>
              <c:f>List1!$D$2:$D$4</c:f>
              <c:numCache>
                <c:formatCode>0%</c:formatCode>
                <c:ptCount val="3"/>
                <c:pt idx="0">
                  <c:v>0.83</c:v>
                </c:pt>
                <c:pt idx="1">
                  <c:v>0.64</c:v>
                </c:pt>
                <c:pt idx="2">
                  <c:v>0.74</c:v>
                </c:pt>
              </c:numCache>
            </c:numRef>
          </c:val>
          <c:extLst xmlns:c16r2="http://schemas.microsoft.com/office/drawing/2015/06/chart">
            <c:ext xmlns:c16="http://schemas.microsoft.com/office/drawing/2014/chart" uri="{C3380CC4-5D6E-409C-BE32-E72D297353CC}">
              <c16:uniqueId val="{00000002-8DCC-425C-8287-9521F3DBDB49}"/>
            </c:ext>
          </c:extLst>
        </c:ser>
        <c:dLbls>
          <c:showLegendKey val="0"/>
          <c:showVal val="0"/>
          <c:showCatName val="0"/>
          <c:showSerName val="0"/>
          <c:showPercent val="0"/>
          <c:showBubbleSize val="0"/>
        </c:dLbls>
        <c:gapWidth val="65"/>
        <c:overlap val="-20"/>
        <c:axId val="269194752"/>
        <c:axId val="269471744"/>
      </c:barChart>
      <c:catAx>
        <c:axId val="269194752"/>
        <c:scaling>
          <c:orientation val="maxMin"/>
        </c:scaling>
        <c:delete val="0"/>
        <c:axPos val="l"/>
        <c:numFmt formatCode="#,##0.00" sourceLinked="0"/>
        <c:majorTickMark val="out"/>
        <c:minorTickMark val="none"/>
        <c:tickLblPos val="nextTo"/>
        <c:txPr>
          <a:bodyPr/>
          <a:lstStyle/>
          <a:p>
            <a:pPr>
              <a:defRPr sz="1200" b="1"/>
            </a:pPr>
            <a:endParaRPr lang="cs-CZ"/>
          </a:p>
        </c:txPr>
        <c:crossAx val="269471744"/>
        <c:crosses val="autoZero"/>
        <c:auto val="1"/>
        <c:lblAlgn val="ctr"/>
        <c:lblOffset val="100"/>
        <c:tickLblSkip val="1"/>
        <c:noMultiLvlLbl val="0"/>
      </c:catAx>
      <c:valAx>
        <c:axId val="26947174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69194752"/>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Dostatečný prostor</c:v>
                </c:pt>
              </c:strCache>
            </c:strRef>
          </c:tx>
          <c:spPr>
            <a:solidFill>
              <a:schemeClr val="accent3"/>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List1!$A$2:$A$12</c:f>
              <c:strCache>
                <c:ptCount val="11"/>
                <c:pt idx="0">
                  <c:v>AUTORSKÉ A UMĚLECKÉ DOKUMENTY</c:v>
                </c:pt>
                <c:pt idx="1">
                  <c:v>DIVÁCKY NÁROČNĚJŠÍ A UMĚLECKÉ FILMY</c:v>
                </c:pt>
                <c:pt idx="2">
                  <c:v>KLASICKÁ HUDBA</c:v>
                </c:pt>
                <c:pt idx="3">
                  <c:v>ALTERNATIVNÍ KULTURA, ZAČÍNAJÍCÍ UMĚLCI</c:v>
                </c:pt>
                <c:pt idx="4">
                  <c:v>VÝTVARNÉ UMĚNÍ</c:v>
                </c:pt>
                <c:pt idx="5">
                  <c:v>SCÉNICKÉ UMĚNÍ: DIVADLO, BALET, OPERA</c:v>
                </c:pt>
                <c:pt idx="6">
                  <c:v>UŽITÉ UMĚNÍ - ARCHITEKTURA A DESIGN</c:v>
                </c:pt>
                <c:pt idx="7">
                  <c:v>LITERATURA</c:v>
                </c:pt>
                <c:pt idx="8">
                  <c:v>JAZZOVÁ A ETNO HUDBA</c:v>
                </c:pt>
                <c:pt idx="9">
                  <c:v>POP-ROCK</c:v>
                </c:pt>
                <c:pt idx="10">
                  <c:v>OPERA</c:v>
                </c:pt>
              </c:strCache>
            </c:strRef>
          </c:cat>
          <c:val>
            <c:numRef>
              <c:f>List1!$B$2:$B$12</c:f>
              <c:numCache>
                <c:formatCode>0%</c:formatCode>
                <c:ptCount val="11"/>
                <c:pt idx="0">
                  <c:v>0.91</c:v>
                </c:pt>
                <c:pt idx="1">
                  <c:v>0.82</c:v>
                </c:pt>
                <c:pt idx="2">
                  <c:v>0.74</c:v>
                </c:pt>
                <c:pt idx="3">
                  <c:v>0.73</c:v>
                </c:pt>
                <c:pt idx="4">
                  <c:v>0.72</c:v>
                </c:pt>
                <c:pt idx="5">
                  <c:v>0.72</c:v>
                </c:pt>
                <c:pt idx="6">
                  <c:v>0.69</c:v>
                </c:pt>
                <c:pt idx="7">
                  <c:v>0.66</c:v>
                </c:pt>
                <c:pt idx="8">
                  <c:v>0.62</c:v>
                </c:pt>
                <c:pt idx="9">
                  <c:v>0.59</c:v>
                </c:pt>
                <c:pt idx="10">
                  <c:v>0.59</c:v>
                </c:pt>
              </c:numCache>
            </c:numRef>
          </c:val>
          <c:extLst xmlns:c16r2="http://schemas.microsoft.com/office/drawing/2015/06/chart">
            <c:ext xmlns:c16="http://schemas.microsoft.com/office/drawing/2014/chart" uri="{C3380CC4-5D6E-409C-BE32-E72D297353CC}">
              <c16:uniqueId val="{00000000-D3AA-4306-8962-8041957FAEED}"/>
            </c:ext>
          </c:extLst>
        </c:ser>
        <c:ser>
          <c:idx val="1"/>
          <c:order val="1"/>
          <c:tx>
            <c:strRef>
              <c:f>List1!$C$1</c:f>
              <c:strCache>
                <c:ptCount val="1"/>
                <c:pt idx="0">
                  <c:v>Nedostatečný prostor</c:v>
                </c:pt>
              </c:strCache>
            </c:strRef>
          </c:tx>
          <c:spPr>
            <a:solidFill>
              <a:srgbClr val="C00000">
                <a:alpha val="67000"/>
              </a:srgbClr>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List1!$A$2:$A$12</c:f>
              <c:strCache>
                <c:ptCount val="11"/>
                <c:pt idx="0">
                  <c:v>AUTORSKÉ A UMĚLECKÉ DOKUMENTY</c:v>
                </c:pt>
                <c:pt idx="1">
                  <c:v>DIVÁCKY NÁROČNĚJŠÍ A UMĚLECKÉ FILMY</c:v>
                </c:pt>
                <c:pt idx="2">
                  <c:v>KLASICKÁ HUDBA</c:v>
                </c:pt>
                <c:pt idx="3">
                  <c:v>ALTERNATIVNÍ KULTURA, ZAČÍNAJÍCÍ UMĚLCI</c:v>
                </c:pt>
                <c:pt idx="4">
                  <c:v>VÝTVARNÉ UMĚNÍ</c:v>
                </c:pt>
                <c:pt idx="5">
                  <c:v>SCÉNICKÉ UMĚNÍ: DIVADLO, BALET, OPERA</c:v>
                </c:pt>
                <c:pt idx="6">
                  <c:v>UŽITÉ UMĚNÍ - ARCHITEKTURA A DESIGN</c:v>
                </c:pt>
                <c:pt idx="7">
                  <c:v>LITERATURA</c:v>
                </c:pt>
                <c:pt idx="8">
                  <c:v>JAZZOVÁ A ETNO HUDBA</c:v>
                </c:pt>
                <c:pt idx="9">
                  <c:v>POP-ROCK</c:v>
                </c:pt>
                <c:pt idx="10">
                  <c:v>OPERA</c:v>
                </c:pt>
              </c:strCache>
            </c:strRef>
          </c:cat>
          <c:val>
            <c:numRef>
              <c:f>List1!$C$2:$C$12</c:f>
              <c:numCache>
                <c:formatCode>0%</c:formatCode>
                <c:ptCount val="11"/>
                <c:pt idx="0">
                  <c:v>0.09</c:v>
                </c:pt>
                <c:pt idx="1">
                  <c:v>0.18</c:v>
                </c:pt>
                <c:pt idx="2">
                  <c:v>0.26</c:v>
                </c:pt>
                <c:pt idx="3">
                  <c:v>0.27</c:v>
                </c:pt>
                <c:pt idx="4">
                  <c:v>0.28000000000000003</c:v>
                </c:pt>
                <c:pt idx="5">
                  <c:v>0.28000000000000003</c:v>
                </c:pt>
                <c:pt idx="6">
                  <c:v>0.31</c:v>
                </c:pt>
                <c:pt idx="7">
                  <c:v>0.34</c:v>
                </c:pt>
                <c:pt idx="8">
                  <c:v>0.38</c:v>
                </c:pt>
                <c:pt idx="9">
                  <c:v>0.41</c:v>
                </c:pt>
                <c:pt idx="10">
                  <c:v>0.41</c:v>
                </c:pt>
              </c:numCache>
            </c:numRef>
          </c:val>
          <c:extLst xmlns:c16r2="http://schemas.microsoft.com/office/drawing/2015/06/chart">
            <c:ext xmlns:c16="http://schemas.microsoft.com/office/drawing/2014/chart" uri="{C3380CC4-5D6E-409C-BE32-E72D297353CC}">
              <c16:uniqueId val="{00000001-D3AA-4306-8962-8041957FAEED}"/>
            </c:ext>
          </c:extLst>
        </c:ser>
        <c:dLbls>
          <c:showLegendKey val="0"/>
          <c:showVal val="0"/>
          <c:showCatName val="0"/>
          <c:showSerName val="0"/>
          <c:showPercent val="0"/>
          <c:showBubbleSize val="0"/>
        </c:dLbls>
        <c:gapWidth val="65"/>
        <c:overlap val="100"/>
        <c:axId val="222180864"/>
        <c:axId val="222182784"/>
      </c:barChart>
      <c:catAx>
        <c:axId val="222180864"/>
        <c:scaling>
          <c:orientation val="maxMin"/>
        </c:scaling>
        <c:delete val="0"/>
        <c:axPos val="l"/>
        <c:numFmt formatCode="#,##0.00" sourceLinked="0"/>
        <c:majorTickMark val="out"/>
        <c:minorTickMark val="none"/>
        <c:tickLblPos val="nextTo"/>
        <c:txPr>
          <a:bodyPr/>
          <a:lstStyle/>
          <a:p>
            <a:pPr>
              <a:defRPr sz="1200" b="1"/>
            </a:pPr>
            <a:endParaRPr lang="cs-CZ"/>
          </a:p>
        </c:txPr>
        <c:crossAx val="222182784"/>
        <c:crosses val="autoZero"/>
        <c:auto val="1"/>
        <c:lblAlgn val="ctr"/>
        <c:lblOffset val="100"/>
        <c:tickLblSkip val="1"/>
        <c:noMultiLvlLbl val="0"/>
      </c:catAx>
      <c:valAx>
        <c:axId val="22218278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22180864"/>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305050588993"/>
          <c:y val="9.3986070786744771E-2"/>
          <c:w val="0.84446870658346052"/>
          <c:h val="0.54292138851988569"/>
        </c:manualLayout>
      </c:layout>
      <c:lineChart>
        <c:grouping val="standard"/>
        <c:varyColors val="0"/>
        <c:ser>
          <c:idx val="0"/>
          <c:order val="0"/>
          <c:tx>
            <c:strRef>
              <c:f>Sheet1!$B$1</c:f>
              <c:strCache>
                <c:ptCount val="1"/>
                <c:pt idx="0">
                  <c:v>ČT1</c:v>
                </c:pt>
              </c:strCache>
            </c:strRef>
          </c:tx>
          <c:spPr>
            <a:ln>
              <a:solidFill>
                <a:srgbClr val="FF0000"/>
              </a:solidFill>
            </a:ln>
          </c:spPr>
          <c:marker>
            <c:symbol val="none"/>
          </c:marker>
          <c:dLbls>
            <c:dLbl>
              <c:idx val="0"/>
              <c:layout>
                <c:manualLayout>
                  <c:x val="-2.8579026566270274E-2"/>
                  <c:y val="2.33660044641403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3B-4DF6-80DB-974E4772BAFA}"/>
                </c:ext>
              </c:extLst>
            </c:dLbl>
            <c:numFmt formatCode="0%" sourceLinked="0"/>
            <c:spPr>
              <a:noFill/>
              <a:ln>
                <a:noFill/>
              </a:ln>
              <a:effectLst/>
            </c:spPr>
            <c:txPr>
              <a:bodyPr/>
              <a:lstStyle/>
              <a:p>
                <a:pPr>
                  <a:defRPr sz="1200" b="1">
                    <a:solidFill>
                      <a:srgbClr val="FF0000"/>
                    </a:solidFill>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0.81</c:v>
                </c:pt>
                <c:pt idx="1">
                  <c:v>0.81</c:v>
                </c:pt>
                <c:pt idx="2">
                  <c:v>0.81</c:v>
                </c:pt>
                <c:pt idx="3">
                  <c:v>0.81</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ČT2</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2"/>
              <c:layout>
                <c:manualLayout>
                  <c:x val="-3.1594480769059539E-2"/>
                  <c:y val="-1.83543528328232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A3B-4DF6-80DB-974E4772BAFA}"/>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FF00"/>
                    </a:solidFill>
                    <a:effectLst>
                      <a:outerShdw blurRad="50800" dist="38100" dir="2700000" algn="tl" rotWithShape="0">
                        <a:prstClr val="black">
                          <a:alpha val="68000"/>
                        </a:prstClr>
                      </a:outerShdw>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0.82099999999999995</c:v>
                </c:pt>
                <c:pt idx="1">
                  <c:v>0.82099999999999995</c:v>
                </c:pt>
                <c:pt idx="2">
                  <c:v>0.83099999999999996</c:v>
                </c:pt>
                <c:pt idx="3">
                  <c:v>0.83</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ČT24</c:v>
                </c:pt>
              </c:strCache>
            </c:strRef>
          </c:tx>
          <c:spPr>
            <a:ln>
              <a:solidFill>
                <a:srgbClr val="FFC600"/>
              </a:solidFill>
            </a:ln>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FFC000"/>
                    </a:solidFill>
                    <a:effectLst>
                      <a:outerShdw blurRad="50800" dist="38100" dir="2700000" algn="tl" rotWithShape="0">
                        <a:prstClr val="black">
                          <a:alpha val="68000"/>
                        </a:prstClr>
                      </a:outerShdw>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0.8</c:v>
                </c:pt>
                <c:pt idx="1">
                  <c:v>0.79</c:v>
                </c:pt>
                <c:pt idx="2">
                  <c:v>0.79</c:v>
                </c:pt>
                <c:pt idx="3">
                  <c:v>0.8</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ČT sport</c:v>
                </c:pt>
              </c:strCache>
            </c:strRef>
          </c:tx>
          <c:spPr>
            <a:ln>
              <a:solidFill>
                <a:srgbClr val="004000"/>
              </a:solidFill>
            </a:ln>
          </c:spPr>
          <c:marker>
            <c:symbol val="none"/>
          </c:marker>
          <c:dLbls>
            <c:dLbl>
              <c:idx val="6"/>
              <c:layout>
                <c:manualLayout>
                  <c:x val="-2.2487809076635869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02E-4337-80A3-E1395D6EB099}"/>
                </c:ext>
              </c:extLst>
            </c:dLbl>
            <c:dLbl>
              <c:idx val="7"/>
              <c:layout>
                <c:manualLayout>
                  <c:x val="-2.3995536178030626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02E-4337-80A3-E1395D6EB099}"/>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004000"/>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0.82</c:v>
                </c:pt>
                <c:pt idx="1">
                  <c:v>0.82</c:v>
                </c:pt>
                <c:pt idx="2">
                  <c:v>0.83</c:v>
                </c:pt>
                <c:pt idx="3">
                  <c:v>0.83</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ČT :D*</c:v>
                </c:pt>
              </c:strCache>
            </c:strRef>
          </c:tx>
          <c:spPr>
            <a:ln>
              <a:solidFill>
                <a:srgbClr val="FF66FF"/>
              </a:solidFill>
            </a:ln>
          </c:spPr>
          <c:marker>
            <c:symbol val="none"/>
          </c:marker>
          <c:dLbls>
            <c:dLbl>
              <c:idx val="0"/>
              <c:layout>
                <c:manualLayout>
                  <c:x val="-2.8579026566270274E-2"/>
                  <c:y val="4.84232761139683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9DC4-48AF-941B-4AA7607EA53E}"/>
                </c:ext>
              </c:extLst>
            </c:dLbl>
            <c:dLbl>
              <c:idx val="2"/>
              <c:layout/>
              <c:spPr>
                <a:noFill/>
                <a:ln>
                  <a:noFill/>
                </a:ln>
                <a:effectLst/>
              </c:spPr>
              <c:txPr>
                <a:bodyPr wrap="square" lIns="38100" tIns="19050" rIns="38100" bIns="19050" anchor="ctr" anchorCtr="0">
                  <a:spAutoFit/>
                </a:bodyPr>
                <a:lstStyle/>
                <a:p>
                  <a:pPr algn="ctr">
                    <a:defRPr lang="en-US"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C4-48AF-941B-4AA7607EA53E}"/>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0.81</c:v>
                </c:pt>
                <c:pt idx="1">
                  <c:v>0.8</c:v>
                </c:pt>
                <c:pt idx="2">
                  <c:v>0.79</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ČT art</c:v>
                </c:pt>
              </c:strCache>
            </c:strRef>
          </c:tx>
          <c:spPr>
            <a:ln>
              <a:solidFill>
                <a:srgbClr val="000000"/>
              </a:solidFill>
            </a:ln>
          </c:spPr>
          <c:marker>
            <c:symbol val="none"/>
          </c:marker>
          <c:dLbls>
            <c:dLbl>
              <c:idx val="0"/>
              <c:layout>
                <c:manualLayout>
                  <c:x val="-2.8579026566270274E-2"/>
                  <c:y val="-2.58715343277716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DC4-48AF-941B-4AA7607EA53E}"/>
                </c:ext>
              </c:extLst>
            </c:dLbl>
            <c:dLbl>
              <c:idx val="2"/>
              <c:layout>
                <c:manualLayout>
                  <c:x val="-3.1594480769059539E-2"/>
                  <c:y val="-6.84688961324791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DC4-48AF-941B-4AA7607EA53E}"/>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000000"/>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0.81</c:v>
                </c:pt>
                <c:pt idx="1">
                  <c:v>0.83</c:v>
                </c:pt>
                <c:pt idx="2">
                  <c:v>0.83</c:v>
                </c:pt>
                <c:pt idx="3">
                  <c:v>0.84</c:v>
                </c:pt>
              </c:numCache>
            </c:numRef>
          </c:val>
          <c:smooth val="0"/>
          <c:extLst xmlns:c16r2="http://schemas.microsoft.com/office/drawing/2015/06/chart">
            <c:ext xmlns:c16="http://schemas.microsoft.com/office/drawing/2014/chart" uri="{C3380CC4-5D6E-409C-BE32-E72D297353CC}">
              <c16:uniqueId val="{00000001-9DC4-48AF-941B-4AA7607EA53E}"/>
            </c:ext>
          </c:extLst>
        </c:ser>
        <c:dLbls>
          <c:showLegendKey val="0"/>
          <c:showVal val="0"/>
          <c:showCatName val="0"/>
          <c:showSerName val="0"/>
          <c:showPercent val="0"/>
          <c:showBubbleSize val="0"/>
        </c:dLbls>
        <c:marker val="1"/>
        <c:smooth val="0"/>
        <c:axId val="238689664"/>
        <c:axId val="238707840"/>
      </c:lineChart>
      <c:catAx>
        <c:axId val="238689664"/>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238707840"/>
        <c:crossesAt val="0"/>
        <c:auto val="1"/>
        <c:lblAlgn val="ctr"/>
        <c:lblOffset val="100"/>
        <c:noMultiLvlLbl val="0"/>
      </c:catAx>
      <c:valAx>
        <c:axId val="238707840"/>
        <c:scaling>
          <c:orientation val="minMax"/>
          <c:max val="0.85000000000000009"/>
          <c:min val="0.78"/>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238689664"/>
        <c:crossesAt val="1"/>
        <c:crossBetween val="between"/>
        <c:majorUnit val="2.0000000000000004E-2"/>
      </c:valAx>
      <c:dTable>
        <c:showHorzBorder val="1"/>
        <c:showVertBorder val="1"/>
        <c:showOutline val="1"/>
        <c:showKeys val="1"/>
        <c:txPr>
          <a:bodyPr/>
          <a:lstStyle/>
          <a:p>
            <a:pPr rtl="0">
              <a:defRPr sz="1200" b="1">
                <a:solidFill>
                  <a:schemeClr val="tx1"/>
                </a:solidFill>
              </a:defRPr>
            </a:pPr>
            <a:endParaRPr lang="cs-CZ"/>
          </a:p>
        </c:txPr>
      </c:dTable>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List1!$B$2:$B$5</c:f>
              <c:numCache>
                <c:formatCode>0%</c:formatCode>
                <c:ptCount val="4"/>
                <c:pt idx="0">
                  <c:v>0.11</c:v>
                </c:pt>
                <c:pt idx="1">
                  <c:v>0.82</c:v>
                </c:pt>
                <c:pt idx="2">
                  <c:v>0.61</c:v>
                </c:pt>
                <c:pt idx="3">
                  <c:v>0.64</c:v>
                </c:pt>
              </c:numCache>
            </c:numRef>
          </c:val>
          <c:extLst xmlns:c16r2="http://schemas.microsoft.com/office/drawing/2015/06/chart">
            <c:ext xmlns:c16="http://schemas.microsoft.com/office/drawing/2014/chart" uri="{C3380CC4-5D6E-409C-BE32-E72D297353CC}">
              <c16:uniqueId val="{00000000-D6BA-47D8-AB5A-5B3D1650812F}"/>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List1!$C$2:$C$5</c:f>
              <c:numCache>
                <c:formatCode>0%</c:formatCode>
                <c:ptCount val="4"/>
                <c:pt idx="0">
                  <c:v>0.1</c:v>
                </c:pt>
                <c:pt idx="1">
                  <c:v>0.82</c:v>
                </c:pt>
                <c:pt idx="2">
                  <c:v>0.62</c:v>
                </c:pt>
                <c:pt idx="3">
                  <c:v>0.69</c:v>
                </c:pt>
              </c:numCache>
            </c:numRef>
          </c:val>
          <c:extLst xmlns:c16r2="http://schemas.microsoft.com/office/drawing/2015/06/chart">
            <c:ext xmlns:c16="http://schemas.microsoft.com/office/drawing/2014/chart" uri="{C3380CC4-5D6E-409C-BE32-E72D297353CC}">
              <c16:uniqueId val="{00000001-D6BA-47D8-AB5A-5B3D1650812F}"/>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Průměrný týdenní zásah (reach) regionálních pořadů (ATO)</c:v>
                </c:pt>
                <c:pt idx="1">
                  <c:v>Spokojenost s regionálními pořady (DKV)</c:v>
                </c:pt>
                <c:pt idx="2">
                  <c:v>Originalita regionálních pořadů (DKV)</c:v>
                </c:pt>
                <c:pt idx="3">
                  <c:v>Zaujetí regionálními pořady (DKV)</c:v>
                </c:pt>
              </c:strCache>
            </c:strRef>
          </c:cat>
          <c:val>
            <c:numRef>
              <c:f>List1!$D$2:$D$5</c:f>
              <c:numCache>
                <c:formatCode>0%</c:formatCode>
                <c:ptCount val="4"/>
                <c:pt idx="0">
                  <c:v>0.11</c:v>
                </c:pt>
                <c:pt idx="1">
                  <c:v>0.79</c:v>
                </c:pt>
                <c:pt idx="2">
                  <c:v>0.57999999999999996</c:v>
                </c:pt>
                <c:pt idx="3">
                  <c:v>0.67</c:v>
                </c:pt>
              </c:numCache>
            </c:numRef>
          </c:val>
          <c:extLst xmlns:c16r2="http://schemas.microsoft.com/office/drawing/2015/06/chart">
            <c:ext xmlns:c16="http://schemas.microsoft.com/office/drawing/2014/chart" uri="{C3380CC4-5D6E-409C-BE32-E72D297353CC}">
              <c16:uniqueId val="{00000002-D6BA-47D8-AB5A-5B3D1650812F}"/>
            </c:ext>
          </c:extLst>
        </c:ser>
        <c:dLbls>
          <c:showLegendKey val="0"/>
          <c:showVal val="0"/>
          <c:showCatName val="0"/>
          <c:showSerName val="0"/>
          <c:showPercent val="0"/>
          <c:showBubbleSize val="0"/>
        </c:dLbls>
        <c:gapWidth val="65"/>
        <c:overlap val="-20"/>
        <c:axId val="278176128"/>
        <c:axId val="278177664"/>
      </c:barChart>
      <c:catAx>
        <c:axId val="278176128"/>
        <c:scaling>
          <c:orientation val="maxMin"/>
        </c:scaling>
        <c:delete val="0"/>
        <c:axPos val="l"/>
        <c:numFmt formatCode="#,##0.00" sourceLinked="0"/>
        <c:majorTickMark val="out"/>
        <c:minorTickMark val="none"/>
        <c:tickLblPos val="nextTo"/>
        <c:txPr>
          <a:bodyPr/>
          <a:lstStyle/>
          <a:p>
            <a:pPr>
              <a:defRPr sz="1200" b="1"/>
            </a:pPr>
            <a:endParaRPr lang="cs-CZ"/>
          </a:p>
        </c:txPr>
        <c:crossAx val="278177664"/>
        <c:crosses val="autoZero"/>
        <c:auto val="1"/>
        <c:lblAlgn val="ctr"/>
        <c:lblOffset val="100"/>
        <c:tickLblSkip val="1"/>
        <c:noMultiLvlLbl val="0"/>
      </c:catAx>
      <c:valAx>
        <c:axId val="27817766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78176128"/>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ČR (napříč UvR)</c:v>
                </c:pt>
              </c:strCache>
            </c:strRef>
          </c:cat>
          <c:val>
            <c:numRef>
              <c:f>List1!$B$2:$B$5</c:f>
              <c:numCache>
                <c:formatCode>General</c:formatCode>
                <c:ptCount val="4"/>
                <c:pt idx="0">
                  <c:v>493</c:v>
                </c:pt>
                <c:pt idx="1">
                  <c:v>332</c:v>
                </c:pt>
                <c:pt idx="2">
                  <c:v>235</c:v>
                </c:pt>
                <c:pt idx="3">
                  <c:v>922</c:v>
                </c:pt>
              </c:numCache>
            </c:numRef>
          </c:val>
          <c:extLst xmlns:c16r2="http://schemas.microsoft.com/office/drawing/2015/06/chart">
            <c:ext xmlns:c16="http://schemas.microsoft.com/office/drawing/2014/chart" uri="{C3380CC4-5D6E-409C-BE32-E72D297353CC}">
              <c16:uniqueId val="{00000000-0D35-4693-B47F-288C033804A8}"/>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ČR (napříč UvR)</c:v>
                </c:pt>
              </c:strCache>
            </c:strRef>
          </c:cat>
          <c:val>
            <c:numRef>
              <c:f>List1!$C$2:$C$5</c:f>
              <c:numCache>
                <c:formatCode>#,##0</c:formatCode>
                <c:ptCount val="4"/>
                <c:pt idx="0">
                  <c:v>656</c:v>
                </c:pt>
                <c:pt idx="1">
                  <c:v>412</c:v>
                </c:pt>
                <c:pt idx="2">
                  <c:v>272</c:v>
                </c:pt>
                <c:pt idx="3">
                  <c:v>1182</c:v>
                </c:pt>
              </c:numCache>
            </c:numRef>
          </c:val>
          <c:extLst xmlns:c16r2="http://schemas.microsoft.com/office/drawing/2015/06/chart">
            <c:ext xmlns:c16="http://schemas.microsoft.com/office/drawing/2014/chart" uri="{C3380CC4-5D6E-409C-BE32-E72D297353CC}">
              <c16:uniqueId val="{00000001-0D35-4693-B47F-288C033804A8}"/>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UvR Praha</c:v>
                </c:pt>
                <c:pt idx="1">
                  <c:v>UvR Brno </c:v>
                </c:pt>
                <c:pt idx="2">
                  <c:v>UvR Ostrava</c:v>
                </c:pt>
                <c:pt idx="3">
                  <c:v>Počet celkově zmíněných obcí ČR (napříč UvR)</c:v>
                </c:pt>
              </c:strCache>
            </c:strRef>
          </c:cat>
          <c:val>
            <c:numRef>
              <c:f>List1!$D$2:$D$5</c:f>
              <c:numCache>
                <c:formatCode>#,##0</c:formatCode>
                <c:ptCount val="4"/>
                <c:pt idx="0">
                  <c:v>685</c:v>
                </c:pt>
                <c:pt idx="1">
                  <c:v>440</c:v>
                </c:pt>
                <c:pt idx="2">
                  <c:v>286</c:v>
                </c:pt>
                <c:pt idx="3">
                  <c:v>1229</c:v>
                </c:pt>
              </c:numCache>
            </c:numRef>
          </c:val>
          <c:extLst xmlns:c16r2="http://schemas.microsoft.com/office/drawing/2015/06/chart">
            <c:ext xmlns:c16="http://schemas.microsoft.com/office/drawing/2014/chart" uri="{C3380CC4-5D6E-409C-BE32-E72D297353CC}">
              <c16:uniqueId val="{00000002-0D35-4693-B47F-288C033804A8}"/>
            </c:ext>
          </c:extLst>
        </c:ser>
        <c:dLbls>
          <c:showLegendKey val="0"/>
          <c:showVal val="0"/>
          <c:showCatName val="0"/>
          <c:showSerName val="0"/>
          <c:showPercent val="0"/>
          <c:showBubbleSize val="0"/>
        </c:dLbls>
        <c:gapWidth val="65"/>
        <c:overlap val="-20"/>
        <c:axId val="247616640"/>
        <c:axId val="247618176"/>
      </c:barChart>
      <c:catAx>
        <c:axId val="247616640"/>
        <c:scaling>
          <c:orientation val="maxMin"/>
        </c:scaling>
        <c:delete val="0"/>
        <c:axPos val="l"/>
        <c:numFmt formatCode="#,##0.00" sourceLinked="0"/>
        <c:majorTickMark val="out"/>
        <c:minorTickMark val="none"/>
        <c:tickLblPos val="nextTo"/>
        <c:txPr>
          <a:bodyPr/>
          <a:lstStyle/>
          <a:p>
            <a:pPr>
              <a:defRPr sz="1200" b="1"/>
            </a:pPr>
            <a:endParaRPr lang="cs-CZ"/>
          </a:p>
        </c:txPr>
        <c:crossAx val="247618176"/>
        <c:crosses val="autoZero"/>
        <c:auto val="1"/>
        <c:lblAlgn val="ctr"/>
        <c:lblOffset val="100"/>
        <c:tickLblSkip val="1"/>
        <c:noMultiLvlLbl val="0"/>
      </c:catAx>
      <c:valAx>
        <c:axId val="247618176"/>
        <c:scaling>
          <c:orientation val="minMax"/>
        </c:scaling>
        <c:delete val="0"/>
        <c:axPos val="t"/>
        <c:majorGridlines>
          <c:spPr>
            <a:ln>
              <a:solidFill>
                <a:schemeClr val="bg1">
                  <a:lumMod val="65000"/>
                </a:schemeClr>
              </a:solidFill>
              <a:prstDash val="sysDot"/>
            </a:ln>
          </c:spPr>
        </c:majorGridlines>
        <c:numFmt formatCode="General" sourceLinked="1"/>
        <c:majorTickMark val="out"/>
        <c:minorTickMark val="none"/>
        <c:tickLblPos val="nextTo"/>
        <c:txPr>
          <a:bodyPr/>
          <a:lstStyle/>
          <a:p>
            <a:pPr>
              <a:defRPr sz="1099"/>
            </a:pPr>
            <a:endParaRPr lang="cs-CZ"/>
          </a:p>
        </c:txPr>
        <c:crossAx val="247616640"/>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dirty="0"/>
              <a:t>2015</a:t>
            </a:r>
            <a:endParaRPr lang="en-GB" sz="1800" b="1" dirty="0"/>
          </a:p>
        </c:rich>
      </c:tx>
      <c:layout/>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a evropská tvorba</c:v>
                </c:pt>
              </c:strCache>
            </c:strRef>
          </c:tx>
          <c:spPr>
            <a:gradFill flip="none" rotWithShape="1">
              <a:gsLst>
                <a:gs pos="0">
                  <a:schemeClr val="accent1"/>
                </a:gs>
                <a:gs pos="100000">
                  <a:schemeClr val="accent2"/>
                </a:gs>
              </a:gsLst>
              <a:lin ang="0" scaled="1"/>
              <a:tileRect/>
            </a:gradFill>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c:v>
                </c:pt>
                <c:pt idx="4">
                  <c:v>Zpravodajské</c:v>
                </c:pt>
                <c:pt idx="5">
                  <c:v>Publicistické</c:v>
                </c:pt>
                <c:pt idx="6">
                  <c:v>Dokumentární</c:v>
                </c:pt>
                <c:pt idx="7">
                  <c:v>Vzdělávací</c:v>
                </c:pt>
                <c:pt idx="8">
                  <c:v>Náboženské</c:v>
                </c:pt>
              </c:strCache>
            </c:strRef>
          </c:cat>
          <c:val>
            <c:numRef>
              <c:f>List1!$B$2:$B$10</c:f>
              <c:numCache>
                <c:formatCode>0%</c:formatCode>
                <c:ptCount val="9"/>
                <c:pt idx="0">
                  <c:v>0.73</c:v>
                </c:pt>
                <c:pt idx="1">
                  <c:v>0.99</c:v>
                </c:pt>
                <c:pt idx="2">
                  <c:v>0.97</c:v>
                </c:pt>
                <c:pt idx="3">
                  <c:v>0.93</c:v>
                </c:pt>
                <c:pt idx="4">
                  <c:v>1</c:v>
                </c:pt>
                <c:pt idx="5">
                  <c:v>1</c:v>
                </c:pt>
                <c:pt idx="6">
                  <c:v>0.83</c:v>
                </c:pt>
                <c:pt idx="7">
                  <c:v>0.94</c:v>
                </c:pt>
                <c:pt idx="8">
                  <c:v>0.99</c:v>
                </c:pt>
              </c:numCache>
            </c:numRef>
          </c:val>
          <c:extLst xmlns:c16r2="http://schemas.microsoft.com/office/drawing/2015/06/chart">
            <c:ext xmlns:c16="http://schemas.microsoft.com/office/drawing/2014/chart" uri="{C3380CC4-5D6E-409C-BE32-E72D297353CC}">
              <c16:uniqueId val="{00000000-3B33-44F3-A359-F94A9B3E48D0}"/>
            </c:ext>
          </c:extLst>
        </c:ser>
        <c:ser>
          <c:idx val="1"/>
          <c:order val="1"/>
          <c:tx>
            <c:strRef>
              <c:f>List1!$C$1</c:f>
              <c:strCache>
                <c:ptCount val="1"/>
                <c:pt idx="0">
                  <c:v>Mimoevropská tvorba</c:v>
                </c:pt>
              </c:strCache>
            </c:strRef>
          </c:tx>
          <c:spPr>
            <a:solidFill>
              <a:schemeClr val="accent3"/>
            </a:solidFill>
            <a:ln>
              <a:noFill/>
            </a:ln>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c:v>
                </c:pt>
                <c:pt idx="4">
                  <c:v>Zpravodajské</c:v>
                </c:pt>
                <c:pt idx="5">
                  <c:v>Publicistické</c:v>
                </c:pt>
                <c:pt idx="6">
                  <c:v>Dokumentární</c:v>
                </c:pt>
                <c:pt idx="7">
                  <c:v>Vzdělávací</c:v>
                </c:pt>
                <c:pt idx="8">
                  <c:v>Náboženské</c:v>
                </c:pt>
              </c:strCache>
            </c:strRef>
          </c:cat>
          <c:val>
            <c:numRef>
              <c:f>List1!$C$2:$C$10</c:f>
              <c:numCache>
                <c:formatCode>0%</c:formatCode>
                <c:ptCount val="9"/>
                <c:pt idx="0">
                  <c:v>0.27</c:v>
                </c:pt>
                <c:pt idx="1">
                  <c:v>0.01</c:v>
                </c:pt>
                <c:pt idx="2">
                  <c:v>0.03</c:v>
                </c:pt>
                <c:pt idx="3">
                  <c:v>7.0000000000000007E-2</c:v>
                </c:pt>
                <c:pt idx="6">
                  <c:v>0.17</c:v>
                </c:pt>
                <c:pt idx="7">
                  <c:v>0.06</c:v>
                </c:pt>
                <c:pt idx="8">
                  <c:v>0.01</c:v>
                </c:pt>
              </c:numCache>
            </c:numRef>
          </c:val>
          <c:extLst xmlns:c16r2="http://schemas.microsoft.com/office/drawing/2015/06/chart">
            <c:ext xmlns:c16="http://schemas.microsoft.com/office/drawing/2014/chart" uri="{C3380CC4-5D6E-409C-BE32-E72D297353CC}">
              <c16:uniqueId val="{0000000A-3B33-44F3-A359-F94A9B3E48D0}"/>
            </c:ext>
          </c:extLst>
        </c:ser>
        <c:dLbls>
          <c:showLegendKey val="0"/>
          <c:showVal val="1"/>
          <c:showCatName val="0"/>
          <c:showSerName val="0"/>
          <c:showPercent val="0"/>
          <c:showBubbleSize val="0"/>
        </c:dLbls>
        <c:gapWidth val="46"/>
        <c:overlap val="100"/>
        <c:axId val="268108928"/>
        <c:axId val="276597376"/>
      </c:barChart>
      <c:catAx>
        <c:axId val="268108928"/>
        <c:scaling>
          <c:orientation val="maxMin"/>
        </c:scaling>
        <c:delete val="0"/>
        <c:axPos val="l"/>
        <c:numFmt formatCode="General" sourceLinked="1"/>
        <c:majorTickMark val="none"/>
        <c:minorTickMark val="none"/>
        <c:tickLblPos val="nextTo"/>
        <c:txPr>
          <a:bodyPr/>
          <a:lstStyle/>
          <a:p>
            <a:pPr>
              <a:defRPr sz="1300"/>
            </a:pPr>
            <a:endParaRPr lang="cs-CZ"/>
          </a:p>
        </c:txPr>
        <c:crossAx val="276597376"/>
        <c:crosses val="autoZero"/>
        <c:auto val="1"/>
        <c:lblAlgn val="ctr"/>
        <c:lblOffset val="100"/>
        <c:noMultiLvlLbl val="0"/>
      </c:catAx>
      <c:valAx>
        <c:axId val="276597376"/>
        <c:scaling>
          <c:orientation val="minMax"/>
          <c:max val="1"/>
        </c:scaling>
        <c:delete val="1"/>
        <c:axPos val="t"/>
        <c:numFmt formatCode="0%" sourceLinked="1"/>
        <c:majorTickMark val="out"/>
        <c:minorTickMark val="none"/>
        <c:tickLblPos val="nextTo"/>
        <c:crossAx val="268108928"/>
        <c:crosses val="autoZero"/>
        <c:crossBetween val="between"/>
      </c:valAx>
    </c:plotArea>
    <c:legend>
      <c:legendPos val="t"/>
      <c:layout>
        <c:manualLayout>
          <c:xMode val="edge"/>
          <c:yMode val="edge"/>
          <c:x val="6.6425401497692452E-2"/>
          <c:y val="0.10194389320726815"/>
          <c:w val="0.86046020358138398"/>
          <c:h val="0.13338445805364943"/>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dirty="0"/>
              <a:t>2016</a:t>
            </a:r>
            <a:endParaRPr lang="en-GB" sz="1800" b="1" dirty="0"/>
          </a:p>
        </c:rich>
      </c:tx>
      <c:layout/>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c:v>
                </c:pt>
                <c:pt idx="4">
                  <c:v>Zpravodajské</c:v>
                </c:pt>
                <c:pt idx="5">
                  <c:v>Publicistické</c:v>
                </c:pt>
                <c:pt idx="6">
                  <c:v>Dokumentární</c:v>
                </c:pt>
                <c:pt idx="7">
                  <c:v>Vzdělávací</c:v>
                </c:pt>
                <c:pt idx="8">
                  <c:v>Náboženské</c:v>
                </c:pt>
              </c:strCache>
            </c:strRef>
          </c:cat>
          <c:val>
            <c:numRef>
              <c:f>List1!$B$2:$B$10</c:f>
              <c:numCache>
                <c:formatCode>0%</c:formatCode>
                <c:ptCount val="9"/>
                <c:pt idx="0">
                  <c:v>0.31</c:v>
                </c:pt>
                <c:pt idx="1">
                  <c:v>0.96</c:v>
                </c:pt>
                <c:pt idx="2">
                  <c:v>0.81</c:v>
                </c:pt>
                <c:pt idx="3">
                  <c:v>0.62</c:v>
                </c:pt>
                <c:pt idx="4">
                  <c:v>0.99</c:v>
                </c:pt>
                <c:pt idx="5">
                  <c:v>1</c:v>
                </c:pt>
                <c:pt idx="6">
                  <c:v>0.46</c:v>
                </c:pt>
                <c:pt idx="7">
                  <c:v>0.85</c:v>
                </c:pt>
                <c:pt idx="8">
                  <c:v>0.97</c:v>
                </c:pt>
              </c:numCache>
            </c:numRef>
          </c:val>
          <c:extLst xmlns:c16r2="http://schemas.microsoft.com/office/drawing/2015/06/chart">
            <c:ext xmlns:c16="http://schemas.microsoft.com/office/drawing/2014/chart" uri="{C3380CC4-5D6E-409C-BE32-E72D297353CC}">
              <c16:uniqueId val="{00000000-205B-40EB-A908-BB6D377E83BF}"/>
            </c:ext>
          </c:extLst>
        </c:ser>
        <c:ser>
          <c:idx val="1"/>
          <c:order val="1"/>
          <c:tx>
            <c:strRef>
              <c:f>List1!$C$1</c:f>
              <c:strCache>
                <c:ptCount val="1"/>
                <c:pt idx="0">
                  <c:v>Evropská tvorba</c:v>
                </c:pt>
              </c:strCache>
            </c:strRef>
          </c:tx>
          <c:spPr>
            <a:ln>
              <a:noFill/>
            </a:ln>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3D-4290-A79B-DA8E8147B79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C3D-4290-A79B-DA8E8147B794}"/>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C3D-4290-A79B-DA8E8147B794}"/>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c:v>
                </c:pt>
                <c:pt idx="4">
                  <c:v>Zpravodajské</c:v>
                </c:pt>
                <c:pt idx="5">
                  <c:v>Publicistické</c:v>
                </c:pt>
                <c:pt idx="6">
                  <c:v>Dokumentární</c:v>
                </c:pt>
                <c:pt idx="7">
                  <c:v>Vzdělávací</c:v>
                </c:pt>
                <c:pt idx="8">
                  <c:v>Náboženské</c:v>
                </c:pt>
              </c:strCache>
            </c:strRef>
          </c:cat>
          <c:val>
            <c:numRef>
              <c:f>List1!$C$2:$C$10</c:f>
              <c:numCache>
                <c:formatCode>0%</c:formatCode>
                <c:ptCount val="9"/>
                <c:pt idx="0">
                  <c:v>0.41</c:v>
                </c:pt>
                <c:pt idx="1">
                  <c:v>0.01</c:v>
                </c:pt>
                <c:pt idx="2">
                  <c:v>0.13</c:v>
                </c:pt>
                <c:pt idx="3">
                  <c:v>0.21</c:v>
                </c:pt>
                <c:pt idx="4">
                  <c:v>0.01</c:v>
                </c:pt>
                <c:pt idx="6">
                  <c:v>0.42</c:v>
                </c:pt>
                <c:pt idx="7">
                  <c:v>0.11</c:v>
                </c:pt>
                <c:pt idx="8">
                  <c:v>0.02</c:v>
                </c:pt>
              </c:numCache>
            </c:numRef>
          </c:val>
          <c:extLst xmlns:c16r2="http://schemas.microsoft.com/office/drawing/2015/06/chart">
            <c:ext xmlns:c16="http://schemas.microsoft.com/office/drawing/2014/chart" uri="{C3380CC4-5D6E-409C-BE32-E72D297353CC}">
              <c16:uniqueId val="{0000000A-205B-40EB-A908-BB6D377E83BF}"/>
            </c:ext>
          </c:extLst>
        </c:ser>
        <c:ser>
          <c:idx val="2"/>
          <c:order val="2"/>
          <c:tx>
            <c:strRef>
              <c:f>List1!$D$1</c:f>
              <c:strCache>
                <c:ptCount val="1"/>
                <c:pt idx="0">
                  <c:v>Mimoevropská tvorba</c:v>
                </c:pt>
              </c:strCache>
            </c:strRef>
          </c:tx>
          <c:spPr>
            <a:ln>
              <a:noFill/>
            </a:ln>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C3D-4290-A79B-DA8E8147B794}"/>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C3D-4290-A79B-DA8E8147B794}"/>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C3D-4290-A79B-DA8E8147B794}"/>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C3D-4290-A79B-DA8E8147B794}"/>
                </c:ext>
              </c:extLst>
            </c:dLbl>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c:v>
                </c:pt>
                <c:pt idx="4">
                  <c:v>Zpravodajské</c:v>
                </c:pt>
                <c:pt idx="5">
                  <c:v>Publicistické</c:v>
                </c:pt>
                <c:pt idx="6">
                  <c:v>Dokumentární</c:v>
                </c:pt>
                <c:pt idx="7">
                  <c:v>Vzdělávací</c:v>
                </c:pt>
                <c:pt idx="8">
                  <c:v>Náboženské</c:v>
                </c:pt>
              </c:strCache>
            </c:strRef>
          </c:cat>
          <c:val>
            <c:numRef>
              <c:f>List1!$D$2:$D$10</c:f>
              <c:numCache>
                <c:formatCode>0%</c:formatCode>
                <c:ptCount val="9"/>
                <c:pt idx="0">
                  <c:v>0.28000000000000003</c:v>
                </c:pt>
                <c:pt idx="1">
                  <c:v>0.03</c:v>
                </c:pt>
                <c:pt idx="2">
                  <c:v>0.06</c:v>
                </c:pt>
                <c:pt idx="3">
                  <c:v>0.17</c:v>
                </c:pt>
                <c:pt idx="6">
                  <c:v>0.12</c:v>
                </c:pt>
                <c:pt idx="7">
                  <c:v>0.04</c:v>
                </c:pt>
                <c:pt idx="8">
                  <c:v>0.01</c:v>
                </c:pt>
              </c:numCache>
            </c:numRef>
          </c:val>
          <c:extLst xmlns:c16r2="http://schemas.microsoft.com/office/drawing/2015/06/chart">
            <c:ext xmlns:c16="http://schemas.microsoft.com/office/drawing/2014/chart" uri="{C3380CC4-5D6E-409C-BE32-E72D297353CC}">
              <c16:uniqueId val="{0000000B-205B-40EB-A908-BB6D377E83BF}"/>
            </c:ext>
          </c:extLst>
        </c:ser>
        <c:dLbls>
          <c:showLegendKey val="0"/>
          <c:showVal val="1"/>
          <c:showCatName val="0"/>
          <c:showSerName val="0"/>
          <c:showPercent val="0"/>
          <c:showBubbleSize val="0"/>
        </c:dLbls>
        <c:gapWidth val="46"/>
        <c:overlap val="100"/>
        <c:axId val="277492480"/>
        <c:axId val="277494016"/>
      </c:barChart>
      <c:catAx>
        <c:axId val="277492480"/>
        <c:scaling>
          <c:orientation val="maxMin"/>
        </c:scaling>
        <c:delete val="0"/>
        <c:axPos val="l"/>
        <c:numFmt formatCode="General" sourceLinked="1"/>
        <c:majorTickMark val="none"/>
        <c:minorTickMark val="none"/>
        <c:tickLblPos val="nextTo"/>
        <c:txPr>
          <a:bodyPr/>
          <a:lstStyle/>
          <a:p>
            <a:pPr>
              <a:defRPr sz="1300"/>
            </a:pPr>
            <a:endParaRPr lang="cs-CZ"/>
          </a:p>
        </c:txPr>
        <c:crossAx val="277494016"/>
        <c:crosses val="autoZero"/>
        <c:auto val="1"/>
        <c:lblAlgn val="ctr"/>
        <c:lblOffset val="100"/>
        <c:noMultiLvlLbl val="0"/>
      </c:catAx>
      <c:valAx>
        <c:axId val="277494016"/>
        <c:scaling>
          <c:orientation val="minMax"/>
          <c:max val="1"/>
        </c:scaling>
        <c:delete val="1"/>
        <c:axPos val="t"/>
        <c:numFmt formatCode="0%" sourceLinked="1"/>
        <c:majorTickMark val="out"/>
        <c:minorTickMark val="none"/>
        <c:tickLblPos val="nextTo"/>
        <c:crossAx val="277492480"/>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cs-CZ" sz="1800" b="1" dirty="0"/>
              <a:t>2017</a:t>
            </a:r>
            <a:endParaRPr lang="en-GB" sz="1800" b="1" dirty="0"/>
          </a:p>
        </c:rich>
      </c:tx>
      <c:layout/>
      <c:overlay val="0"/>
    </c:title>
    <c:autoTitleDeleted val="0"/>
    <c:plotArea>
      <c:layout>
        <c:manualLayout>
          <c:layoutTarget val="inner"/>
          <c:xMode val="edge"/>
          <c:yMode val="edge"/>
          <c:x val="0.40972065148544506"/>
          <c:y val="0.31226798554949831"/>
          <c:w val="0.51845918279067782"/>
          <c:h val="0.6652072183550487"/>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List1!$A$2:$A$10</c:f>
              <c:strCache>
                <c:ptCount val="9"/>
                <c:pt idx="0">
                  <c:v>Dramatické</c:v>
                </c:pt>
                <c:pt idx="1">
                  <c:v>Zábavné</c:v>
                </c:pt>
                <c:pt idx="2">
                  <c:v>Hudební</c:v>
                </c:pt>
                <c:pt idx="3">
                  <c:v>Sportovní</c:v>
                </c:pt>
                <c:pt idx="4">
                  <c:v>Zpravodajské</c:v>
                </c:pt>
                <c:pt idx="5">
                  <c:v>Publicistické</c:v>
                </c:pt>
                <c:pt idx="6">
                  <c:v>Dokumentární</c:v>
                </c:pt>
                <c:pt idx="7">
                  <c:v>Vzdělávací</c:v>
                </c:pt>
                <c:pt idx="8">
                  <c:v>Náboženské</c:v>
                </c:pt>
              </c:strCache>
            </c:strRef>
          </c:cat>
          <c:val>
            <c:numRef>
              <c:f>List1!$B$2:$B$10</c:f>
              <c:numCache>
                <c:formatCode>0%</c:formatCode>
                <c:ptCount val="9"/>
                <c:pt idx="0">
                  <c:v>0.34</c:v>
                </c:pt>
                <c:pt idx="1">
                  <c:v>0.97</c:v>
                </c:pt>
                <c:pt idx="2">
                  <c:v>0.72</c:v>
                </c:pt>
                <c:pt idx="3">
                  <c:v>0.96</c:v>
                </c:pt>
                <c:pt idx="4">
                  <c:v>0.99</c:v>
                </c:pt>
                <c:pt idx="5">
                  <c:v>1</c:v>
                </c:pt>
                <c:pt idx="6">
                  <c:v>0.54</c:v>
                </c:pt>
                <c:pt idx="7">
                  <c:v>0.83</c:v>
                </c:pt>
                <c:pt idx="8">
                  <c:v>0.99</c:v>
                </c:pt>
              </c:numCache>
            </c:numRef>
          </c:val>
          <c:extLst xmlns:c16r2="http://schemas.microsoft.com/office/drawing/2015/06/chart">
            <c:ext xmlns:c16="http://schemas.microsoft.com/office/drawing/2014/chart" uri="{C3380CC4-5D6E-409C-BE32-E72D297353CC}">
              <c16:uniqueId val="{00000000-6A38-4961-A07C-908302C86B08}"/>
            </c:ext>
          </c:extLst>
        </c:ser>
        <c:ser>
          <c:idx val="1"/>
          <c:order val="1"/>
          <c:tx>
            <c:strRef>
              <c:f>List1!$C$1</c:f>
              <c:strCache>
                <c:ptCount val="1"/>
                <c:pt idx="0">
                  <c:v>Evropská tvorba</c:v>
                </c:pt>
              </c:strCache>
            </c:strRef>
          </c:tx>
          <c:spPr>
            <a:ln>
              <a:noFill/>
            </a:ln>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A38-4961-A07C-908302C86B0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A38-4961-A07C-908302C86B0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98A-44CA-A55E-70B31408FA59}"/>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A38-4961-A07C-908302C86B08}"/>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c:v>
                </c:pt>
                <c:pt idx="4">
                  <c:v>Zpravodajské</c:v>
                </c:pt>
                <c:pt idx="5">
                  <c:v>Publicistické</c:v>
                </c:pt>
                <c:pt idx="6">
                  <c:v>Dokumentární</c:v>
                </c:pt>
                <c:pt idx="7">
                  <c:v>Vzdělávací</c:v>
                </c:pt>
                <c:pt idx="8">
                  <c:v>Náboženské</c:v>
                </c:pt>
              </c:strCache>
            </c:strRef>
          </c:cat>
          <c:val>
            <c:numRef>
              <c:f>List1!$C$2:$C$10</c:f>
              <c:numCache>
                <c:formatCode>0%</c:formatCode>
                <c:ptCount val="9"/>
                <c:pt idx="0">
                  <c:v>0.31</c:v>
                </c:pt>
                <c:pt idx="1">
                  <c:v>0</c:v>
                </c:pt>
                <c:pt idx="2">
                  <c:v>0.19</c:v>
                </c:pt>
                <c:pt idx="3">
                  <c:v>0.03</c:v>
                </c:pt>
                <c:pt idx="4">
                  <c:v>0.01</c:v>
                </c:pt>
                <c:pt idx="5">
                  <c:v>0</c:v>
                </c:pt>
                <c:pt idx="6">
                  <c:v>0.34</c:v>
                </c:pt>
                <c:pt idx="7">
                  <c:v>0.12</c:v>
                </c:pt>
                <c:pt idx="8">
                  <c:v>0.01</c:v>
                </c:pt>
              </c:numCache>
            </c:numRef>
          </c:val>
          <c:extLst xmlns:c16r2="http://schemas.microsoft.com/office/drawing/2015/06/chart">
            <c:ext xmlns:c16="http://schemas.microsoft.com/office/drawing/2014/chart" uri="{C3380CC4-5D6E-409C-BE32-E72D297353CC}">
              <c16:uniqueId val="{00000004-6A38-4961-A07C-908302C86B08}"/>
            </c:ext>
          </c:extLst>
        </c:ser>
        <c:ser>
          <c:idx val="2"/>
          <c:order val="2"/>
          <c:tx>
            <c:strRef>
              <c:f>List1!$D$1</c:f>
              <c:strCache>
                <c:ptCount val="1"/>
                <c:pt idx="0">
                  <c:v>Mimoevropská tvorba</c:v>
                </c:pt>
              </c:strCache>
            </c:strRef>
          </c:tx>
          <c:spPr>
            <a:ln>
              <a:noFill/>
            </a:ln>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6A38-4961-A07C-908302C86B08}"/>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6A38-4961-A07C-908302C86B08}"/>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98A-44CA-A55E-70B31408FA59}"/>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98A-44CA-A55E-70B31408FA59}"/>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98A-44CA-A55E-70B31408FA59}"/>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6A38-4961-A07C-908302C86B08}"/>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6A38-4961-A07C-908302C86B08}"/>
                </c:ext>
              </c:extLst>
            </c:dLbl>
            <c:spPr>
              <a:noFill/>
              <a:ln>
                <a:noFill/>
              </a:ln>
              <a:effectLst/>
            </c:spPr>
            <c:txPr>
              <a:bodyPr wrap="square" lIns="38100" tIns="19050" rIns="38100" bIns="19050" anchor="ctr">
                <a:spAutoFit/>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List1!$A$2:$A$10</c:f>
              <c:strCache>
                <c:ptCount val="9"/>
                <c:pt idx="0">
                  <c:v>Dramatické</c:v>
                </c:pt>
                <c:pt idx="1">
                  <c:v>Zábavné</c:v>
                </c:pt>
                <c:pt idx="2">
                  <c:v>Hudební</c:v>
                </c:pt>
                <c:pt idx="3">
                  <c:v>Sportovní</c:v>
                </c:pt>
                <c:pt idx="4">
                  <c:v>Zpravodajské</c:v>
                </c:pt>
                <c:pt idx="5">
                  <c:v>Publicistické</c:v>
                </c:pt>
                <c:pt idx="6">
                  <c:v>Dokumentární</c:v>
                </c:pt>
                <c:pt idx="7">
                  <c:v>Vzdělávací</c:v>
                </c:pt>
                <c:pt idx="8">
                  <c:v>Náboženské</c:v>
                </c:pt>
              </c:strCache>
            </c:strRef>
          </c:cat>
          <c:val>
            <c:numRef>
              <c:f>List1!$D$2:$D$10</c:f>
              <c:numCache>
                <c:formatCode>0%</c:formatCode>
                <c:ptCount val="9"/>
                <c:pt idx="0">
                  <c:v>0.35</c:v>
                </c:pt>
                <c:pt idx="1">
                  <c:v>0.03</c:v>
                </c:pt>
                <c:pt idx="2">
                  <c:v>0.09</c:v>
                </c:pt>
                <c:pt idx="3">
                  <c:v>0.01</c:v>
                </c:pt>
                <c:pt idx="4">
                  <c:v>0</c:v>
                </c:pt>
                <c:pt idx="5">
                  <c:v>0</c:v>
                </c:pt>
                <c:pt idx="6">
                  <c:v>0.12</c:v>
                </c:pt>
                <c:pt idx="7">
                  <c:v>0.05</c:v>
                </c:pt>
                <c:pt idx="8">
                  <c:v>0</c:v>
                </c:pt>
              </c:numCache>
            </c:numRef>
          </c:val>
          <c:extLst xmlns:c16r2="http://schemas.microsoft.com/office/drawing/2015/06/chart">
            <c:ext xmlns:c16="http://schemas.microsoft.com/office/drawing/2014/chart" uri="{C3380CC4-5D6E-409C-BE32-E72D297353CC}">
              <c16:uniqueId val="{00000009-6A38-4961-A07C-908302C86B08}"/>
            </c:ext>
          </c:extLst>
        </c:ser>
        <c:dLbls>
          <c:showLegendKey val="0"/>
          <c:showVal val="1"/>
          <c:showCatName val="0"/>
          <c:showSerName val="0"/>
          <c:showPercent val="0"/>
          <c:showBubbleSize val="0"/>
        </c:dLbls>
        <c:gapWidth val="46"/>
        <c:overlap val="100"/>
        <c:axId val="279646976"/>
        <c:axId val="279648512"/>
      </c:barChart>
      <c:catAx>
        <c:axId val="279646976"/>
        <c:scaling>
          <c:orientation val="maxMin"/>
        </c:scaling>
        <c:delete val="0"/>
        <c:axPos val="l"/>
        <c:numFmt formatCode="General" sourceLinked="1"/>
        <c:majorTickMark val="none"/>
        <c:minorTickMark val="none"/>
        <c:tickLblPos val="nextTo"/>
        <c:txPr>
          <a:bodyPr/>
          <a:lstStyle/>
          <a:p>
            <a:pPr>
              <a:defRPr sz="1300"/>
            </a:pPr>
            <a:endParaRPr lang="cs-CZ"/>
          </a:p>
        </c:txPr>
        <c:crossAx val="279648512"/>
        <c:crosses val="autoZero"/>
        <c:auto val="1"/>
        <c:lblAlgn val="ctr"/>
        <c:lblOffset val="100"/>
        <c:noMultiLvlLbl val="0"/>
      </c:catAx>
      <c:valAx>
        <c:axId val="279648512"/>
        <c:scaling>
          <c:orientation val="minMax"/>
          <c:max val="1"/>
        </c:scaling>
        <c:delete val="1"/>
        <c:axPos val="t"/>
        <c:numFmt formatCode="0%" sourceLinked="1"/>
        <c:majorTickMark val="out"/>
        <c:minorTickMark val="none"/>
        <c:tickLblPos val="nextTo"/>
        <c:crossAx val="279646976"/>
        <c:crosses val="autoZero"/>
        <c:crossBetween val="between"/>
      </c:valAx>
    </c:plotArea>
    <c:legend>
      <c:legendPos val="t"/>
      <c:layout>
        <c:manualLayout>
          <c:xMode val="edge"/>
          <c:yMode val="edge"/>
          <c:x val="6.6425401497692452E-2"/>
          <c:y val="0.10194389320726815"/>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Česká republika</c:v>
                </c:pt>
              </c:strCache>
            </c:strRef>
          </c:tx>
          <c:spPr>
            <a:solidFill>
              <a:srgbClr val="11457E"/>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0.44</c:v>
                </c:pt>
                <c:pt idx="1">
                  <c:v>0.46</c:v>
                </c:pt>
                <c:pt idx="2">
                  <c:v>0.54</c:v>
                </c:pt>
              </c:numCache>
            </c:numRef>
          </c:val>
          <c:extLst xmlns:c16r2="http://schemas.microsoft.com/office/drawing/2015/06/chart">
            <c:ext xmlns:c16="http://schemas.microsoft.com/office/drawing/2014/chart" uri="{C3380CC4-5D6E-409C-BE32-E72D297353CC}">
              <c16:uniqueId val="{00000000-582A-49F3-B348-50DEA10042EA}"/>
            </c:ext>
          </c:extLst>
        </c:ser>
        <c:ser>
          <c:idx val="1"/>
          <c:order val="1"/>
          <c:tx>
            <c:strRef>
              <c:f>List1!$C$1</c:f>
              <c:strCache>
                <c:ptCount val="1"/>
                <c:pt idx="0">
                  <c:v>Spojené království</c:v>
                </c:pt>
              </c:strCache>
            </c:strRef>
          </c:tx>
          <c:spPr>
            <a:solidFill>
              <a:srgbClr val="FF99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0.19</c:v>
                </c:pt>
                <c:pt idx="1">
                  <c:v>0.19</c:v>
                </c:pt>
                <c:pt idx="2">
                  <c:v>0.15</c:v>
                </c:pt>
              </c:numCache>
            </c:numRef>
          </c:val>
          <c:extLst xmlns:c16r2="http://schemas.microsoft.com/office/drawing/2015/06/chart">
            <c:ext xmlns:c16="http://schemas.microsoft.com/office/drawing/2014/chart" uri="{C3380CC4-5D6E-409C-BE32-E72D297353CC}">
              <c16:uniqueId val="{00000001-582A-49F3-B348-50DEA10042EA}"/>
            </c:ext>
          </c:extLst>
        </c:ser>
        <c:ser>
          <c:idx val="2"/>
          <c:order val="2"/>
          <c:tx>
            <c:strRef>
              <c:f>List1!$D$1</c:f>
              <c:strCache>
                <c:ptCount val="1"/>
                <c:pt idx="0">
                  <c:v>Francie</c:v>
                </c:pt>
              </c:strCache>
            </c:strRef>
          </c:tx>
          <c:spPr>
            <a:solidFill>
              <a:srgbClr val="00209F"/>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0%</c:formatCode>
                <c:ptCount val="3"/>
                <c:pt idx="0">
                  <c:v>0.12</c:v>
                </c:pt>
                <c:pt idx="1">
                  <c:v>0.15</c:v>
                </c:pt>
                <c:pt idx="2">
                  <c:v>0.13</c:v>
                </c:pt>
              </c:numCache>
            </c:numRef>
          </c:val>
          <c:extLst xmlns:c16r2="http://schemas.microsoft.com/office/drawing/2015/06/chart">
            <c:ext xmlns:c16="http://schemas.microsoft.com/office/drawing/2014/chart" uri="{C3380CC4-5D6E-409C-BE32-E72D297353CC}">
              <c16:uniqueId val="{00000002-582A-49F3-B348-50DEA10042EA}"/>
            </c:ext>
          </c:extLst>
        </c:ser>
        <c:ser>
          <c:idx val="3"/>
          <c:order val="3"/>
          <c:tx>
            <c:strRef>
              <c:f>List1!$E$1</c:f>
              <c:strCache>
                <c:ptCount val="1"/>
                <c:pt idx="0">
                  <c:v>USA</c:v>
                </c:pt>
              </c:strCache>
            </c:strRef>
          </c:tx>
          <c:spPr>
            <a:solidFill>
              <a:srgbClr val="BF0A3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List1!$E$2:$E$4</c:f>
              <c:numCache>
                <c:formatCode>0%</c:formatCode>
                <c:ptCount val="3"/>
                <c:pt idx="0">
                  <c:v>0.09</c:v>
                </c:pt>
                <c:pt idx="1">
                  <c:v>0.05</c:v>
                </c:pt>
                <c:pt idx="2">
                  <c:v>7.0000000000000007E-2</c:v>
                </c:pt>
              </c:numCache>
            </c:numRef>
          </c:val>
          <c:extLst xmlns:c16r2="http://schemas.microsoft.com/office/drawing/2015/06/chart">
            <c:ext xmlns:c16="http://schemas.microsoft.com/office/drawing/2014/chart" uri="{C3380CC4-5D6E-409C-BE32-E72D297353CC}">
              <c16:uniqueId val="{00000003-582A-49F3-B348-50DEA10042EA}"/>
            </c:ext>
          </c:extLst>
        </c:ser>
        <c:ser>
          <c:idx val="4"/>
          <c:order val="4"/>
          <c:tx>
            <c:strRef>
              <c:f>List1!$F$1</c:f>
              <c:strCache>
                <c:ptCount val="1"/>
                <c:pt idx="0">
                  <c:v>Německo</c:v>
                </c:pt>
              </c:strCache>
            </c:strRef>
          </c:tx>
          <c:spPr>
            <a:solidFill>
              <a:schemeClr val="tx1"/>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List1!$F$2:$F$4</c:f>
              <c:numCache>
                <c:formatCode>0%</c:formatCode>
                <c:ptCount val="3"/>
                <c:pt idx="0">
                  <c:v>0.06</c:v>
                </c:pt>
                <c:pt idx="1">
                  <c:v>0.05</c:v>
                </c:pt>
                <c:pt idx="2">
                  <c:v>0.03</c:v>
                </c:pt>
              </c:numCache>
            </c:numRef>
          </c:val>
          <c:extLst xmlns:c16r2="http://schemas.microsoft.com/office/drawing/2015/06/chart">
            <c:ext xmlns:c16="http://schemas.microsoft.com/office/drawing/2014/chart" uri="{C3380CC4-5D6E-409C-BE32-E72D297353CC}">
              <c16:uniqueId val="{00000004-582A-49F3-B348-50DEA10042EA}"/>
            </c:ext>
          </c:extLst>
        </c:ser>
        <c:ser>
          <c:idx val="5"/>
          <c:order val="5"/>
          <c:tx>
            <c:strRef>
              <c:f>List1!$G$1</c:f>
              <c:strCache>
                <c:ptCount val="1"/>
                <c:pt idx="0">
                  <c:v>Kanada</c:v>
                </c:pt>
              </c:strCache>
            </c:strRef>
          </c:tx>
          <c:spPr>
            <a:solidFill>
              <a:srgbClr val="FF000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List1!$G$2:$G$4</c:f>
              <c:numCache>
                <c:formatCode>0%</c:formatCode>
                <c:ptCount val="3"/>
                <c:pt idx="0">
                  <c:v>0.04</c:v>
                </c:pt>
                <c:pt idx="1">
                  <c:v>0.04</c:v>
                </c:pt>
                <c:pt idx="2">
                  <c:v>0.03</c:v>
                </c:pt>
              </c:numCache>
            </c:numRef>
          </c:val>
          <c:extLst xmlns:c16r2="http://schemas.microsoft.com/office/drawing/2015/06/chart">
            <c:ext xmlns:c16="http://schemas.microsoft.com/office/drawing/2014/chart" uri="{C3380CC4-5D6E-409C-BE32-E72D297353CC}">
              <c16:uniqueId val="{00000005-582A-49F3-B348-50DEA10042EA}"/>
            </c:ext>
          </c:extLst>
        </c:ser>
        <c:ser>
          <c:idx val="6"/>
          <c:order val="6"/>
          <c:tx>
            <c:strRef>
              <c:f>List1!$H$1</c:f>
              <c:strCache>
                <c:ptCount val="1"/>
                <c:pt idx="0">
                  <c:v>Austrálie</c:v>
                </c:pt>
              </c:strCache>
            </c:strRef>
          </c:tx>
          <c:spPr>
            <a:solidFill>
              <a:srgbClr val="92D050"/>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List1!$H$2:$H$4</c:f>
              <c:numCache>
                <c:formatCode>0%</c:formatCode>
                <c:ptCount val="3"/>
                <c:pt idx="0">
                  <c:v>0.02</c:v>
                </c:pt>
                <c:pt idx="1">
                  <c:v>0.01</c:v>
                </c:pt>
                <c:pt idx="2">
                  <c:v>0.01</c:v>
                </c:pt>
              </c:numCache>
            </c:numRef>
          </c:val>
          <c:extLst xmlns:c16r2="http://schemas.microsoft.com/office/drawing/2015/06/chart">
            <c:ext xmlns:c16="http://schemas.microsoft.com/office/drawing/2014/chart" uri="{C3380CC4-5D6E-409C-BE32-E72D297353CC}">
              <c16:uniqueId val="{00000006-582A-49F3-B348-50DEA10042EA}"/>
            </c:ext>
          </c:extLst>
        </c:ser>
        <c:ser>
          <c:idx val="7"/>
          <c:order val="7"/>
          <c:tx>
            <c:strRef>
              <c:f>List1!$I$1</c:f>
              <c:strCache>
                <c:ptCount val="1"/>
                <c:pt idx="0">
                  <c:v>Ostatní státy celkem</c:v>
                </c:pt>
              </c:strCache>
            </c:strRef>
          </c:tx>
          <c:spPr>
            <a:solidFill>
              <a:schemeClr val="tx1">
                <a:lumMod val="50000"/>
                <a:lumOff val="50000"/>
              </a:schemeClr>
            </a:solidFill>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List1!$A$2:$A$4</c:f>
              <c:numCache>
                <c:formatCode>General</c:formatCode>
                <c:ptCount val="3"/>
                <c:pt idx="0">
                  <c:v>2015</c:v>
                </c:pt>
                <c:pt idx="1">
                  <c:v>2016</c:v>
                </c:pt>
                <c:pt idx="2">
                  <c:v>2017</c:v>
                </c:pt>
              </c:numCache>
            </c:numRef>
          </c:cat>
          <c:val>
            <c:numRef>
              <c:f>List1!$I$2:$I$4</c:f>
              <c:numCache>
                <c:formatCode>0%</c:formatCode>
                <c:ptCount val="3"/>
                <c:pt idx="0">
                  <c:v>0.04</c:v>
                </c:pt>
                <c:pt idx="1">
                  <c:v>0.05</c:v>
                </c:pt>
                <c:pt idx="2">
                  <c:v>0.04</c:v>
                </c:pt>
              </c:numCache>
            </c:numRef>
          </c:val>
          <c:extLst xmlns:c16r2="http://schemas.microsoft.com/office/drawing/2015/06/chart">
            <c:ext xmlns:c16="http://schemas.microsoft.com/office/drawing/2014/chart" uri="{C3380CC4-5D6E-409C-BE32-E72D297353CC}">
              <c16:uniqueId val="{00000000-0CE4-4C58-8BBA-92DF84FBAC80}"/>
            </c:ext>
          </c:extLst>
        </c:ser>
        <c:dLbls>
          <c:showLegendKey val="0"/>
          <c:showVal val="0"/>
          <c:showCatName val="0"/>
          <c:showSerName val="0"/>
          <c:showPercent val="0"/>
          <c:showBubbleSize val="0"/>
        </c:dLbls>
        <c:gapWidth val="65"/>
        <c:overlap val="100"/>
        <c:axId val="280156416"/>
        <c:axId val="282476544"/>
      </c:barChart>
      <c:catAx>
        <c:axId val="280156416"/>
        <c:scaling>
          <c:orientation val="maxMin"/>
        </c:scaling>
        <c:delete val="0"/>
        <c:axPos val="l"/>
        <c:numFmt formatCode="General" sourceLinked="0"/>
        <c:majorTickMark val="out"/>
        <c:minorTickMark val="none"/>
        <c:tickLblPos val="nextTo"/>
        <c:txPr>
          <a:bodyPr/>
          <a:lstStyle/>
          <a:p>
            <a:pPr>
              <a:defRPr sz="1400" b="1"/>
            </a:pPr>
            <a:endParaRPr lang="cs-CZ"/>
          </a:p>
        </c:txPr>
        <c:crossAx val="282476544"/>
        <c:crosses val="autoZero"/>
        <c:auto val="1"/>
        <c:lblAlgn val="ctr"/>
        <c:lblOffset val="100"/>
        <c:noMultiLvlLbl val="0"/>
      </c:catAx>
      <c:valAx>
        <c:axId val="28247654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80156416"/>
        <c:crosses val="autoZero"/>
        <c:crossBetween val="between"/>
      </c:valAx>
      <c:spPr>
        <a:ln>
          <a:solidFill>
            <a:schemeClr val="bg1">
              <a:lumMod val="50000"/>
            </a:schemeClr>
          </a:solidFill>
        </a:ln>
      </c:spPr>
    </c:plotArea>
    <c:legend>
      <c:legendPos val="t"/>
      <c:layout>
        <c:manualLayout>
          <c:xMode val="edge"/>
          <c:yMode val="edge"/>
          <c:x val="7.5867806044670708E-2"/>
          <c:y val="1.7080709490530855E-2"/>
          <c:w val="0.89999994405672634"/>
          <c:h val="0.12787466435397149"/>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Zprávy z domova</c:v>
                </c:pt>
              </c:strCache>
            </c:strRef>
          </c:tx>
          <c:spPr>
            <a:solidFill>
              <a:srgbClr val="4F81BD"/>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0.67306583576001222</c:v>
                </c:pt>
                <c:pt idx="1">
                  <c:v>0.68380670127669452</c:v>
                </c:pt>
                <c:pt idx="2">
                  <c:v>0.7</c:v>
                </c:pt>
              </c:numCache>
            </c:numRef>
          </c:val>
          <c:extLst xmlns:c16r2="http://schemas.microsoft.com/office/drawing/2015/06/chart">
            <c:ext xmlns:c16="http://schemas.microsoft.com/office/drawing/2014/chart" uri="{C3380CC4-5D6E-409C-BE32-E72D297353CC}">
              <c16:uniqueId val="{00000000-F22C-41FE-AAD7-AE81B61FF4D3}"/>
            </c:ext>
          </c:extLst>
        </c:ser>
        <c:ser>
          <c:idx val="1"/>
          <c:order val="1"/>
          <c:tx>
            <c:strRef>
              <c:f>List1!$C$1</c:f>
              <c:strCache>
                <c:ptCount val="1"/>
                <c:pt idx="0">
                  <c:v>Zprávy z Evropy</c:v>
                </c:pt>
              </c:strCache>
            </c:strRef>
          </c:tx>
          <c:spPr>
            <a:solidFill>
              <a:srgbClr val="C0504D"/>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0.21834886789968747</c:v>
                </c:pt>
                <c:pt idx="1">
                  <c:v>0.19512210627965029</c:v>
                </c:pt>
                <c:pt idx="2">
                  <c:v>0.18</c:v>
                </c:pt>
              </c:numCache>
            </c:numRef>
          </c:val>
          <c:extLst xmlns:c16r2="http://schemas.microsoft.com/office/drawing/2015/06/chart">
            <c:ext xmlns:c16="http://schemas.microsoft.com/office/drawing/2014/chart" uri="{C3380CC4-5D6E-409C-BE32-E72D297353CC}">
              <c16:uniqueId val="{00000001-F22C-41FE-AAD7-AE81B61FF4D3}"/>
            </c:ext>
          </c:extLst>
        </c:ser>
        <c:ser>
          <c:idx val="2"/>
          <c:order val="2"/>
          <c:tx>
            <c:strRef>
              <c:f>List1!$D$1</c:f>
              <c:strCache>
                <c:ptCount val="1"/>
                <c:pt idx="0">
                  <c:v>Zprávy ze světa</c:v>
                </c:pt>
              </c:strCache>
            </c:strRef>
          </c:tx>
          <c:spPr>
            <a:solidFill>
              <a:srgbClr val="9BBB59"/>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0%</c:formatCode>
                <c:ptCount val="3"/>
                <c:pt idx="0">
                  <c:v>0.10858529634030029</c:v>
                </c:pt>
                <c:pt idx="1">
                  <c:v>0.12107119244365523</c:v>
                </c:pt>
                <c:pt idx="2">
                  <c:v>0.12</c:v>
                </c:pt>
              </c:numCache>
            </c:numRef>
          </c:val>
          <c:extLst xmlns:c16r2="http://schemas.microsoft.com/office/drawing/2015/06/chart">
            <c:ext xmlns:c16="http://schemas.microsoft.com/office/drawing/2014/chart" uri="{C3380CC4-5D6E-409C-BE32-E72D297353CC}">
              <c16:uniqueId val="{00000002-F22C-41FE-AAD7-AE81B61FF4D3}"/>
            </c:ext>
          </c:extLst>
        </c:ser>
        <c:dLbls>
          <c:showLegendKey val="0"/>
          <c:showVal val="0"/>
          <c:showCatName val="0"/>
          <c:showSerName val="0"/>
          <c:showPercent val="0"/>
          <c:showBubbleSize val="0"/>
        </c:dLbls>
        <c:gapWidth val="65"/>
        <c:overlap val="100"/>
        <c:axId val="284973312"/>
        <c:axId val="285001216"/>
      </c:barChart>
      <c:catAx>
        <c:axId val="284973312"/>
        <c:scaling>
          <c:orientation val="maxMin"/>
        </c:scaling>
        <c:delete val="0"/>
        <c:axPos val="l"/>
        <c:numFmt formatCode="General" sourceLinked="0"/>
        <c:majorTickMark val="out"/>
        <c:minorTickMark val="none"/>
        <c:tickLblPos val="nextTo"/>
        <c:txPr>
          <a:bodyPr/>
          <a:lstStyle/>
          <a:p>
            <a:pPr>
              <a:defRPr sz="1400" b="1"/>
            </a:pPr>
            <a:endParaRPr lang="cs-CZ"/>
          </a:p>
        </c:txPr>
        <c:crossAx val="285001216"/>
        <c:crosses val="autoZero"/>
        <c:auto val="1"/>
        <c:lblAlgn val="ctr"/>
        <c:lblOffset val="100"/>
        <c:noMultiLvlLbl val="0"/>
      </c:catAx>
      <c:valAx>
        <c:axId val="285001216"/>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84973312"/>
        <c:crosses val="autoZero"/>
        <c:crossBetween val="between"/>
      </c:valAx>
      <c:spPr>
        <a:ln>
          <a:solidFill>
            <a:schemeClr val="bg1">
              <a:lumMod val="50000"/>
            </a:schemeClr>
          </a:solidFill>
        </a:ln>
      </c:spPr>
    </c:plotArea>
    <c:legend>
      <c:legendPos val="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Zprávy z domova</c:v>
                </c:pt>
              </c:strCache>
            </c:strRef>
          </c:tx>
          <c:spPr>
            <a:solidFill>
              <a:srgbClr val="4F81BD"/>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0.5551934085847503</c:v>
                </c:pt>
                <c:pt idx="1">
                  <c:v>0.56977670527725266</c:v>
                </c:pt>
                <c:pt idx="2">
                  <c:v>0.61</c:v>
                </c:pt>
              </c:numCache>
            </c:numRef>
          </c:val>
          <c:extLst xmlns:c16r2="http://schemas.microsoft.com/office/drawing/2015/06/chart">
            <c:ext xmlns:c16="http://schemas.microsoft.com/office/drawing/2014/chart" uri="{C3380CC4-5D6E-409C-BE32-E72D297353CC}">
              <c16:uniqueId val="{00000000-9F11-4729-91F4-81C02147E68E}"/>
            </c:ext>
          </c:extLst>
        </c:ser>
        <c:ser>
          <c:idx val="1"/>
          <c:order val="1"/>
          <c:tx>
            <c:strRef>
              <c:f>List1!$C$1</c:f>
              <c:strCache>
                <c:ptCount val="1"/>
                <c:pt idx="0">
                  <c:v>Zprávy z Evropy</c:v>
                </c:pt>
              </c:strCache>
            </c:strRef>
          </c:tx>
          <c:spPr>
            <a:solidFill>
              <a:srgbClr val="C0504D"/>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0.2950869959861207</c:v>
                </c:pt>
                <c:pt idx="1">
                  <c:v>0.26413125419063688</c:v>
                </c:pt>
                <c:pt idx="2">
                  <c:v>0.23</c:v>
                </c:pt>
              </c:numCache>
            </c:numRef>
          </c:val>
          <c:extLst xmlns:c16r2="http://schemas.microsoft.com/office/drawing/2015/06/chart">
            <c:ext xmlns:c16="http://schemas.microsoft.com/office/drawing/2014/chart" uri="{C3380CC4-5D6E-409C-BE32-E72D297353CC}">
              <c16:uniqueId val="{00000001-9F11-4729-91F4-81C02147E68E}"/>
            </c:ext>
          </c:extLst>
        </c:ser>
        <c:ser>
          <c:idx val="2"/>
          <c:order val="2"/>
          <c:tx>
            <c:strRef>
              <c:f>List1!$D$1</c:f>
              <c:strCache>
                <c:ptCount val="1"/>
                <c:pt idx="0">
                  <c:v>Zprávy ze světa</c:v>
                </c:pt>
              </c:strCache>
            </c:strRef>
          </c:tx>
          <c:spPr>
            <a:solidFill>
              <a:srgbClr val="9BBB59"/>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0%</c:formatCode>
                <c:ptCount val="3"/>
                <c:pt idx="0">
                  <c:v>0.14971959542912897</c:v>
                </c:pt>
                <c:pt idx="1">
                  <c:v>0.16609204053211055</c:v>
                </c:pt>
                <c:pt idx="2">
                  <c:v>0.16</c:v>
                </c:pt>
              </c:numCache>
            </c:numRef>
          </c:val>
          <c:extLst xmlns:c16r2="http://schemas.microsoft.com/office/drawing/2015/06/chart">
            <c:ext xmlns:c16="http://schemas.microsoft.com/office/drawing/2014/chart" uri="{C3380CC4-5D6E-409C-BE32-E72D297353CC}">
              <c16:uniqueId val="{00000002-9F11-4729-91F4-81C02147E68E}"/>
            </c:ext>
          </c:extLst>
        </c:ser>
        <c:dLbls>
          <c:showLegendKey val="0"/>
          <c:showVal val="0"/>
          <c:showCatName val="0"/>
          <c:showSerName val="0"/>
          <c:showPercent val="0"/>
          <c:showBubbleSize val="0"/>
        </c:dLbls>
        <c:gapWidth val="65"/>
        <c:overlap val="100"/>
        <c:axId val="284883968"/>
        <c:axId val="284979968"/>
      </c:barChart>
      <c:catAx>
        <c:axId val="284883968"/>
        <c:scaling>
          <c:orientation val="maxMin"/>
        </c:scaling>
        <c:delete val="0"/>
        <c:axPos val="l"/>
        <c:numFmt formatCode="General" sourceLinked="0"/>
        <c:majorTickMark val="out"/>
        <c:minorTickMark val="none"/>
        <c:tickLblPos val="nextTo"/>
        <c:txPr>
          <a:bodyPr/>
          <a:lstStyle/>
          <a:p>
            <a:pPr>
              <a:defRPr sz="1400" b="1"/>
            </a:pPr>
            <a:endParaRPr lang="cs-CZ"/>
          </a:p>
        </c:txPr>
        <c:crossAx val="284979968"/>
        <c:crosses val="autoZero"/>
        <c:auto val="1"/>
        <c:lblAlgn val="ctr"/>
        <c:lblOffset val="100"/>
        <c:noMultiLvlLbl val="0"/>
      </c:catAx>
      <c:valAx>
        <c:axId val="284979968"/>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84883968"/>
        <c:crosses val="autoZero"/>
        <c:crossBetween val="between"/>
      </c:valAx>
      <c:spPr>
        <a:ln>
          <a:solidFill>
            <a:schemeClr val="bg1">
              <a:lumMod val="50000"/>
            </a:schemeClr>
          </a:solidFill>
        </a:ln>
      </c:spPr>
    </c:plotArea>
    <c:legend>
      <c:legendPos val="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List1!$B$2:$B$4</c:f>
              <c:numCache>
                <c:formatCode>0%</c:formatCode>
                <c:ptCount val="3"/>
                <c:pt idx="0">
                  <c:v>0.56999999999999995</c:v>
                </c:pt>
                <c:pt idx="1">
                  <c:v>0.61</c:v>
                </c:pt>
                <c:pt idx="2">
                  <c:v>0.72</c:v>
                </c:pt>
              </c:numCache>
            </c:numRef>
          </c:val>
          <c:extLst xmlns:c16r2="http://schemas.microsoft.com/office/drawing/2015/06/chart">
            <c:ext xmlns:c16="http://schemas.microsoft.com/office/drawing/2014/chart" uri="{C3380CC4-5D6E-409C-BE32-E72D297353CC}">
              <c16:uniqueId val="{00000000-C9F3-4C22-B946-11ADE16CBC05}"/>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List1!$C$2:$C$4</c:f>
              <c:numCache>
                <c:formatCode>0%</c:formatCode>
                <c:ptCount val="3"/>
                <c:pt idx="0">
                  <c:v>0.59</c:v>
                </c:pt>
                <c:pt idx="1">
                  <c:v>0.64</c:v>
                </c:pt>
                <c:pt idx="2">
                  <c:v>0.74</c:v>
                </c:pt>
              </c:numCache>
            </c:numRef>
          </c:val>
          <c:extLst xmlns:c16r2="http://schemas.microsoft.com/office/drawing/2015/06/chart">
            <c:ext xmlns:c16="http://schemas.microsoft.com/office/drawing/2014/chart" uri="{C3380CC4-5D6E-409C-BE32-E72D297353CC}">
              <c16:uniqueId val="{00000001-C9F3-4C22-B946-11ADE16CBC05}"/>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Vnímání vedoucího postavení ČT při zavádění nových technologií pro sledování programu (TRA)</c:v>
                </c:pt>
                <c:pt idx="1">
                  <c:v>Vnímání ČT jako poskytovatele zábavného nebo užitečného obsahu prostřednictvím internetových stránek a mobilních aplikací (TRA)</c:v>
                </c:pt>
                <c:pt idx="2">
                  <c:v>Vnímání ČT jako poskytovatele zábavného nebo užitečného obsahu prostřednictvím internetového archivu iVysílání (TRA)</c:v>
                </c:pt>
              </c:strCache>
            </c:strRef>
          </c:cat>
          <c:val>
            <c:numRef>
              <c:f>List1!$D$2:$D$4</c:f>
              <c:numCache>
                <c:formatCode>0%</c:formatCode>
                <c:ptCount val="3"/>
                <c:pt idx="0">
                  <c:v>0.59</c:v>
                </c:pt>
                <c:pt idx="1">
                  <c:v>0.62</c:v>
                </c:pt>
                <c:pt idx="2">
                  <c:v>0.72</c:v>
                </c:pt>
              </c:numCache>
            </c:numRef>
          </c:val>
          <c:extLst xmlns:c16r2="http://schemas.microsoft.com/office/drawing/2015/06/chart">
            <c:ext xmlns:c16="http://schemas.microsoft.com/office/drawing/2014/chart" uri="{C3380CC4-5D6E-409C-BE32-E72D297353CC}">
              <c16:uniqueId val="{00000002-C9F3-4C22-B946-11ADE16CBC05}"/>
            </c:ext>
          </c:extLst>
        </c:ser>
        <c:dLbls>
          <c:showLegendKey val="0"/>
          <c:showVal val="0"/>
          <c:showCatName val="0"/>
          <c:showSerName val="0"/>
          <c:showPercent val="0"/>
          <c:showBubbleSize val="0"/>
        </c:dLbls>
        <c:gapWidth val="65"/>
        <c:overlap val="-20"/>
        <c:axId val="279369216"/>
        <c:axId val="279663360"/>
      </c:barChart>
      <c:catAx>
        <c:axId val="279369216"/>
        <c:scaling>
          <c:orientation val="maxMin"/>
        </c:scaling>
        <c:delete val="0"/>
        <c:axPos val="l"/>
        <c:numFmt formatCode="#,##0.00" sourceLinked="0"/>
        <c:majorTickMark val="out"/>
        <c:minorTickMark val="none"/>
        <c:tickLblPos val="nextTo"/>
        <c:txPr>
          <a:bodyPr/>
          <a:lstStyle/>
          <a:p>
            <a:pPr>
              <a:defRPr sz="1200" b="1"/>
            </a:pPr>
            <a:endParaRPr lang="cs-CZ"/>
          </a:p>
        </c:txPr>
        <c:crossAx val="279663360"/>
        <c:crosses val="autoZero"/>
        <c:auto val="1"/>
        <c:lblAlgn val="ctr"/>
        <c:lblOffset val="100"/>
        <c:tickLblSkip val="1"/>
        <c:noMultiLvlLbl val="0"/>
      </c:catAx>
      <c:valAx>
        <c:axId val="279663360"/>
        <c:scaling>
          <c:orientation val="minMax"/>
          <c:max val="1"/>
        </c:scaling>
        <c:delete val="0"/>
        <c:axPos val="t"/>
        <c:majorGridlines>
          <c:spPr>
            <a:ln>
              <a:solidFill>
                <a:schemeClr val="bg1">
                  <a:lumMod val="65000"/>
                </a:schemeClr>
              </a:solidFill>
              <a:prstDash val="sysDot"/>
            </a:ln>
          </c:spPr>
        </c:majorGridlines>
        <c:numFmt formatCode="0%" sourceLinked="0"/>
        <c:majorTickMark val="out"/>
        <c:minorTickMark val="none"/>
        <c:tickLblPos val="nextTo"/>
        <c:txPr>
          <a:bodyPr/>
          <a:lstStyle/>
          <a:p>
            <a:pPr>
              <a:defRPr sz="1099"/>
            </a:pPr>
            <a:endParaRPr lang="cs-CZ"/>
          </a:p>
        </c:txPr>
        <c:crossAx val="279369216"/>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List1!$A$2:$A$6</c:f>
              <c:strCache>
                <c:ptCount val="5"/>
                <c:pt idx="0">
                  <c:v>www.ceskatelevize.cz</c:v>
                </c:pt>
                <c:pt idx="1">
                  <c:v>www.ivysilani.cz</c:v>
                </c:pt>
                <c:pt idx="2">
                  <c:v>www.ct24.cz</c:v>
                </c:pt>
                <c:pt idx="3">
                  <c:v>www.ctsport.cz</c:v>
                </c:pt>
                <c:pt idx="4">
                  <c:v>decko.ceskatelevize.cz</c:v>
                </c:pt>
              </c:strCache>
            </c:strRef>
          </c:cat>
          <c:val>
            <c:numRef>
              <c:f>List1!$B$2:$B$6</c:f>
              <c:numCache>
                <c:formatCode>#,##0</c:formatCode>
                <c:ptCount val="5"/>
                <c:pt idx="0">
                  <c:v>1668046</c:v>
                </c:pt>
                <c:pt idx="1">
                  <c:v>556325</c:v>
                </c:pt>
                <c:pt idx="2">
                  <c:v>573391</c:v>
                </c:pt>
                <c:pt idx="3">
                  <c:v>376771</c:v>
                </c:pt>
                <c:pt idx="4">
                  <c:v>179599</c:v>
                </c:pt>
              </c:numCache>
            </c:numRef>
          </c:val>
          <c:extLst xmlns:c16r2="http://schemas.microsoft.com/office/drawing/2015/06/chart">
            <c:ext xmlns:c16="http://schemas.microsoft.com/office/drawing/2014/chart" uri="{C3380CC4-5D6E-409C-BE32-E72D297353CC}">
              <c16:uniqueId val="{00000000-B617-4B6C-93DB-AD54EACBF48B}"/>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List1!$A$2:$A$6</c:f>
              <c:strCache>
                <c:ptCount val="5"/>
                <c:pt idx="0">
                  <c:v>www.ceskatelevize.cz</c:v>
                </c:pt>
                <c:pt idx="1">
                  <c:v>www.ivysilani.cz</c:v>
                </c:pt>
                <c:pt idx="2">
                  <c:v>www.ct24.cz</c:v>
                </c:pt>
                <c:pt idx="3">
                  <c:v>www.ctsport.cz</c:v>
                </c:pt>
                <c:pt idx="4">
                  <c:v>decko.ceskatelevize.cz</c:v>
                </c:pt>
              </c:strCache>
            </c:strRef>
          </c:cat>
          <c:val>
            <c:numRef>
              <c:f>List1!$C$2:$C$6</c:f>
              <c:numCache>
                <c:formatCode>#,##0</c:formatCode>
                <c:ptCount val="5"/>
                <c:pt idx="0">
                  <c:v>1752327.8333333333</c:v>
                </c:pt>
                <c:pt idx="1">
                  <c:v>404916.91666666669</c:v>
                </c:pt>
                <c:pt idx="2">
                  <c:v>557385.5</c:v>
                </c:pt>
                <c:pt idx="3">
                  <c:v>488491.91666666669</c:v>
                </c:pt>
                <c:pt idx="4">
                  <c:v>182122.25</c:v>
                </c:pt>
              </c:numCache>
            </c:numRef>
          </c:val>
          <c:extLst xmlns:c16r2="http://schemas.microsoft.com/office/drawing/2015/06/chart">
            <c:ext xmlns:c16="http://schemas.microsoft.com/office/drawing/2014/chart" uri="{C3380CC4-5D6E-409C-BE32-E72D297353CC}">
              <c16:uniqueId val="{00000001-B617-4B6C-93DB-AD54EACBF48B}"/>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List1!$A$2:$A$6</c:f>
              <c:strCache>
                <c:ptCount val="5"/>
                <c:pt idx="0">
                  <c:v>www.ceskatelevize.cz</c:v>
                </c:pt>
                <c:pt idx="1">
                  <c:v>www.ivysilani.cz</c:v>
                </c:pt>
                <c:pt idx="2">
                  <c:v>www.ct24.cz</c:v>
                </c:pt>
                <c:pt idx="3">
                  <c:v>www.ctsport.cz</c:v>
                </c:pt>
                <c:pt idx="4">
                  <c:v>decko.ceskatelevize.cz</c:v>
                </c:pt>
              </c:strCache>
            </c:strRef>
          </c:cat>
          <c:val>
            <c:numRef>
              <c:f>List1!$D$2:$D$6</c:f>
              <c:numCache>
                <c:formatCode>#,##0</c:formatCode>
                <c:ptCount val="5"/>
                <c:pt idx="0">
                  <c:v>2187419</c:v>
                </c:pt>
                <c:pt idx="1">
                  <c:v>467111</c:v>
                </c:pt>
                <c:pt idx="2">
                  <c:v>816677</c:v>
                </c:pt>
                <c:pt idx="3">
                  <c:v>538553</c:v>
                </c:pt>
                <c:pt idx="4">
                  <c:v>221751</c:v>
                </c:pt>
              </c:numCache>
            </c:numRef>
          </c:val>
          <c:extLst xmlns:c16r2="http://schemas.microsoft.com/office/drawing/2015/06/chart">
            <c:ext xmlns:c16="http://schemas.microsoft.com/office/drawing/2014/chart" uri="{C3380CC4-5D6E-409C-BE32-E72D297353CC}">
              <c16:uniqueId val="{00000002-B617-4B6C-93DB-AD54EACBF48B}"/>
            </c:ext>
          </c:extLst>
        </c:ser>
        <c:dLbls>
          <c:showLegendKey val="0"/>
          <c:showVal val="0"/>
          <c:showCatName val="0"/>
          <c:showSerName val="0"/>
          <c:showPercent val="0"/>
          <c:showBubbleSize val="0"/>
        </c:dLbls>
        <c:gapWidth val="65"/>
        <c:overlap val="-20"/>
        <c:axId val="247885184"/>
        <c:axId val="247907456"/>
      </c:barChart>
      <c:catAx>
        <c:axId val="247885184"/>
        <c:scaling>
          <c:orientation val="maxMin"/>
        </c:scaling>
        <c:delete val="0"/>
        <c:axPos val="l"/>
        <c:numFmt formatCode="#,##0.00" sourceLinked="0"/>
        <c:majorTickMark val="out"/>
        <c:minorTickMark val="none"/>
        <c:tickLblPos val="nextTo"/>
        <c:txPr>
          <a:bodyPr/>
          <a:lstStyle/>
          <a:p>
            <a:pPr>
              <a:defRPr sz="1200" b="1"/>
            </a:pPr>
            <a:endParaRPr lang="cs-CZ"/>
          </a:p>
        </c:txPr>
        <c:crossAx val="247907456"/>
        <c:crosses val="autoZero"/>
        <c:auto val="1"/>
        <c:lblAlgn val="ctr"/>
        <c:lblOffset val="100"/>
        <c:tickLblSkip val="1"/>
        <c:noMultiLvlLbl val="0"/>
      </c:catAx>
      <c:valAx>
        <c:axId val="247907456"/>
        <c:scaling>
          <c:orientation val="minMax"/>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47885184"/>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305050588993"/>
          <c:y val="9.3986070786744771E-2"/>
          <c:w val="0.84446870658346052"/>
          <c:h val="0.54292138851988569"/>
        </c:manualLayout>
      </c:layout>
      <c:lineChart>
        <c:grouping val="standard"/>
        <c:varyColors val="0"/>
        <c:ser>
          <c:idx val="0"/>
          <c:order val="0"/>
          <c:tx>
            <c:strRef>
              <c:f>Sheet1!$B$1</c:f>
              <c:strCache>
                <c:ptCount val="1"/>
                <c:pt idx="0">
                  <c:v>ČT1</c:v>
                </c:pt>
              </c:strCache>
            </c:strRef>
          </c:tx>
          <c:spPr>
            <a:ln>
              <a:solidFill>
                <a:srgbClr val="FF0000"/>
              </a:solidFill>
            </a:ln>
          </c:spPr>
          <c:marker>
            <c:symbol val="none"/>
          </c:marker>
          <c:dLbls>
            <c:dLbl>
              <c:idx val="0"/>
              <c:layout>
                <c:manualLayout>
                  <c:x val="-2.8579026566270274E-2"/>
                  <c:y val="-1.83543528328232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3B-4DF6-80DB-974E4772BAFA}"/>
                </c:ext>
              </c:extLst>
            </c:dLbl>
            <c:dLbl>
              <c:idx val="1"/>
              <c:layout>
                <c:manualLayout>
                  <c:x val="-2.7071299464875652E-2"/>
                  <c:y val="-1.83543528328232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72-443F-AAD1-AAF2214ACB31}"/>
                </c:ext>
              </c:extLst>
            </c:dLbl>
            <c:dLbl>
              <c:idx val="2"/>
              <c:layout>
                <c:manualLayout>
                  <c:x val="-3.0086753667665004E-2"/>
                  <c:y val="1.923155464191876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C6B-4F45-A7AC-2ECA574B327C}"/>
                </c:ext>
              </c:extLst>
            </c:dLbl>
            <c:dLbl>
              <c:idx val="3"/>
              <c:layout>
                <c:manualLayout>
                  <c:x val="-2.7071299464875707E-2"/>
                  <c:y val="1.672582747693596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6B-4F45-A7AC-2ECA574B327C}"/>
                </c:ext>
              </c:extLst>
            </c:dLbl>
            <c:numFmt formatCode="0%" sourceLinked="0"/>
            <c:spPr>
              <a:noFill/>
              <a:ln>
                <a:noFill/>
              </a:ln>
              <a:effectLst/>
            </c:spPr>
            <c:txPr>
              <a:bodyPr/>
              <a:lstStyle/>
              <a:p>
                <a:pPr>
                  <a:defRPr sz="1200" b="1">
                    <a:solidFill>
                      <a:srgbClr val="FF0000"/>
                    </a:solidFill>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0.61</c:v>
                </c:pt>
                <c:pt idx="1">
                  <c:v>0.62</c:v>
                </c:pt>
                <c:pt idx="2">
                  <c:v>0.64</c:v>
                </c:pt>
                <c:pt idx="3">
                  <c:v>0.54</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ČT2</c:v>
                </c:pt>
              </c:strCache>
            </c:strRef>
          </c:tx>
          <c:spPr>
            <a:ln>
              <a:solidFill>
                <a:srgbClr val="FFFF00"/>
              </a:solidFill>
            </a:ln>
            <a:effectLst>
              <a:outerShdw blurRad="50800" dist="38100" dir="2700000" algn="tl" rotWithShape="0">
                <a:prstClr val="black">
                  <a:alpha val="40000"/>
                </a:prstClr>
              </a:outerShdw>
            </a:effectLst>
          </c:spPr>
          <c:marker>
            <c:symbol val="none"/>
          </c:marker>
          <c:dLbls>
            <c:dLbl>
              <c:idx val="0"/>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2E-4337-80A3-E1395D6EB099}"/>
                </c:ext>
              </c:extLst>
            </c:dLbl>
            <c:dLbl>
              <c:idx val="2"/>
              <c:layout>
                <c:manualLayout>
                  <c:x val="-3.1594480769059539E-2"/>
                  <c:y val="-1.83543528328232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A3B-4DF6-80DB-974E4772BAFA}"/>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FF00"/>
                    </a:solidFill>
                    <a:effectLst>
                      <a:outerShdw blurRad="50800" dist="38100" dir="2700000" algn="tl" rotWithShape="0">
                        <a:prstClr val="black">
                          <a:alpha val="68000"/>
                        </a:prstClr>
                      </a:outerShdw>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0.73</c:v>
                </c:pt>
                <c:pt idx="1">
                  <c:v>0.73</c:v>
                </c:pt>
                <c:pt idx="2">
                  <c:v>0.77</c:v>
                </c:pt>
                <c:pt idx="3">
                  <c:v>0.69</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ČT24</c:v>
                </c:pt>
              </c:strCache>
            </c:strRef>
          </c:tx>
          <c:spPr>
            <a:ln>
              <a:solidFill>
                <a:srgbClr val="FFC600"/>
              </a:solidFill>
            </a:ln>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FFC000"/>
                    </a:solidFill>
                    <a:effectLst>
                      <a:outerShdw blurRad="50800" dist="38100" dir="2700000" algn="tl" rotWithShape="0">
                        <a:prstClr val="black">
                          <a:alpha val="68000"/>
                        </a:prstClr>
                      </a:outerShdw>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0.53</c:v>
                </c:pt>
                <c:pt idx="1">
                  <c:v>0.5</c:v>
                </c:pt>
                <c:pt idx="2">
                  <c:v>0.57999999999999996</c:v>
                </c:pt>
                <c:pt idx="3">
                  <c:v>0.51</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ČT sport</c:v>
                </c:pt>
              </c:strCache>
            </c:strRef>
          </c:tx>
          <c:spPr>
            <a:ln>
              <a:solidFill>
                <a:srgbClr val="004000"/>
              </a:solidFill>
            </a:ln>
          </c:spPr>
          <c:marker>
            <c:symbol val="none"/>
          </c:marker>
          <c:dLbls>
            <c:dLbl>
              <c:idx val="2"/>
              <c:layout>
                <c:manualLayout>
                  <c:x val="-3.1594480769059539E-2"/>
                  <c:y val="-2.17370845055499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172-443F-AAD1-AAF2214ACB31}"/>
                </c:ext>
              </c:extLst>
            </c:dLbl>
            <c:dLbl>
              <c:idx val="3"/>
              <c:layout>
                <c:manualLayout>
                  <c:x val="-3.0086753667665004E-2"/>
                  <c:y val="-3.42657203304640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C6B-4F45-A7AC-2ECA574B327C}"/>
                </c:ext>
              </c:extLst>
            </c:dLbl>
            <c:dLbl>
              <c:idx val="6"/>
              <c:layout>
                <c:manualLayout>
                  <c:x val="-2.2487809076635869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02E-4337-80A3-E1395D6EB099}"/>
                </c:ext>
              </c:extLst>
            </c:dLbl>
            <c:dLbl>
              <c:idx val="7"/>
              <c:layout>
                <c:manualLayout>
                  <c:x val="-2.3995536178030626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02E-4337-80A3-E1395D6EB099}"/>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004000"/>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0.6</c:v>
                </c:pt>
                <c:pt idx="1">
                  <c:v>0.61</c:v>
                </c:pt>
                <c:pt idx="2">
                  <c:v>0.65</c:v>
                </c:pt>
                <c:pt idx="3">
                  <c:v>0.55000000000000004</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ČT :D</c:v>
                </c:pt>
              </c:strCache>
            </c:strRef>
          </c:tx>
          <c:spPr>
            <a:ln>
              <a:solidFill>
                <a:srgbClr val="FF66FF"/>
              </a:solidFill>
            </a:ln>
          </c:spPr>
          <c:marker>
            <c:symbol val="none"/>
          </c:marker>
          <c:dLbls>
            <c:dLbl>
              <c:idx val="2"/>
              <c:layout>
                <c:manualLayout>
                  <c:x val="-2.8579026566270246E-2"/>
                  <c:y val="2.6748736136867159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rgbClr val="FF66FF"/>
                      </a:solidFill>
                      <a:latin typeface="+mn-lt"/>
                      <a:ea typeface="+mn-ea"/>
                      <a:cs typeface="+mn-cs"/>
                    </a:defRPr>
                  </a:pPr>
                  <a:endParaRPr lang="cs-CZ"/>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C4-48AF-941B-4AA7607EA53E}"/>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0.64</c:v>
                </c:pt>
                <c:pt idx="1">
                  <c:v>0.64</c:v>
                </c:pt>
                <c:pt idx="2">
                  <c:v>0.62</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ČT art</c:v>
                </c:pt>
              </c:strCache>
            </c:strRef>
          </c:tx>
          <c:spPr>
            <a:ln>
              <a:solidFill>
                <a:srgbClr val="000000"/>
              </a:solidFill>
            </a:ln>
          </c:spPr>
          <c:marker>
            <c:symbol val="none"/>
          </c:marker>
          <c:dLbls>
            <c:dLbl>
              <c:idx val="0"/>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9DC4-48AF-941B-4AA7607EA53E}"/>
                </c:ext>
              </c:extLst>
            </c:dLbl>
            <c:spPr>
              <a:noFill/>
              <a:ln>
                <a:noFill/>
              </a:ln>
              <a:effectLst/>
            </c:spPr>
            <c:txPr>
              <a:bodyPr wrap="square" lIns="38100" tIns="19050" rIns="38100" bIns="19050" anchor="ctr" anchorCtr="0">
                <a:spAutoFit/>
              </a:bodyPr>
              <a:lstStyle/>
              <a:p>
                <a:pPr algn="ctr" rtl="0">
                  <a:defRPr lang="en-GB" sz="1200" b="1" i="0" u="none" strike="noStrike" kern="1200" baseline="0">
                    <a:solidFill>
                      <a:srgbClr val="000000"/>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0.75</c:v>
                </c:pt>
                <c:pt idx="1">
                  <c:v>0.72</c:v>
                </c:pt>
                <c:pt idx="2">
                  <c:v>0.72</c:v>
                </c:pt>
                <c:pt idx="3">
                  <c:v>0.67</c:v>
                </c:pt>
              </c:numCache>
            </c:numRef>
          </c:val>
          <c:smooth val="0"/>
          <c:extLst xmlns:c16r2="http://schemas.microsoft.com/office/drawing/2015/06/chart">
            <c:ext xmlns:c16="http://schemas.microsoft.com/office/drawing/2014/chart" uri="{C3380CC4-5D6E-409C-BE32-E72D297353CC}">
              <c16:uniqueId val="{00000001-9DC4-48AF-941B-4AA7607EA53E}"/>
            </c:ext>
          </c:extLst>
        </c:ser>
        <c:dLbls>
          <c:showLegendKey val="0"/>
          <c:showVal val="0"/>
          <c:showCatName val="0"/>
          <c:showSerName val="0"/>
          <c:showPercent val="0"/>
          <c:showBubbleSize val="0"/>
        </c:dLbls>
        <c:marker val="1"/>
        <c:smooth val="0"/>
        <c:axId val="239275392"/>
        <c:axId val="239297664"/>
      </c:lineChart>
      <c:catAx>
        <c:axId val="239275392"/>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239297664"/>
        <c:crossesAt val="0"/>
        <c:auto val="1"/>
        <c:lblAlgn val="ctr"/>
        <c:lblOffset val="100"/>
        <c:noMultiLvlLbl val="0"/>
      </c:catAx>
      <c:valAx>
        <c:axId val="239297664"/>
        <c:scaling>
          <c:orientation val="minMax"/>
          <c:min val="0.4"/>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239275392"/>
        <c:crossesAt val="1"/>
        <c:crossBetween val="between"/>
        <c:majorUnit val="0.1"/>
      </c:valAx>
      <c:dTable>
        <c:showHorzBorder val="1"/>
        <c:showVertBorder val="1"/>
        <c:showOutline val="1"/>
        <c:showKeys val="1"/>
        <c:txPr>
          <a:bodyPr/>
          <a:lstStyle/>
          <a:p>
            <a:pPr rtl="0">
              <a:defRPr sz="1200" b="1">
                <a:solidFill>
                  <a:schemeClr val="tx1"/>
                </a:solidFill>
              </a:defRPr>
            </a:pPr>
            <a:endParaRPr lang="cs-CZ"/>
          </a:p>
        </c:txPr>
      </c:dTable>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cs-CZ"/>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641422346581542E-2"/>
          <c:y val="0.11110554343218325"/>
          <c:w val="0.95030842736502708"/>
          <c:h val="0.78215511677771565"/>
        </c:manualLayout>
      </c:layout>
      <c:lineChart>
        <c:grouping val="standard"/>
        <c:varyColors val="1"/>
        <c:ser>
          <c:idx val="0"/>
          <c:order val="0"/>
          <c:tx>
            <c:strRef>
              <c:f>List1!$B$1</c:f>
              <c:strCache>
                <c:ptCount val="1"/>
                <c:pt idx="0">
                  <c:v>www.ivysilani.cz</c:v>
                </c:pt>
              </c:strCache>
            </c:strRef>
          </c:tx>
          <c:spPr>
            <a:ln w="38100" cap="rnd" cmpd="sng">
              <a:solidFill>
                <a:srgbClr val="FF0000"/>
              </a:solidFill>
              <a:prstDash val="solid"/>
              <a:round/>
            </a:ln>
          </c:spPr>
          <c:marker>
            <c:symbol val="none"/>
          </c:marker>
          <c:dPt>
            <c:idx val="1"/>
            <c:bubble3D val="0"/>
            <c:extLst xmlns:c16r2="http://schemas.microsoft.com/office/drawing/2015/06/chart">
              <c:ext xmlns:c16="http://schemas.microsoft.com/office/drawing/2014/chart" uri="{C3380CC4-5D6E-409C-BE32-E72D297353CC}">
                <c16:uniqueId val="{00000020-8B2E-4EC9-8298-68E72CE628B7}"/>
              </c:ext>
            </c:extLst>
          </c:dPt>
          <c:dPt>
            <c:idx val="2"/>
            <c:bubble3D val="0"/>
            <c:extLst xmlns:c16r2="http://schemas.microsoft.com/office/drawing/2015/06/chart">
              <c:ext xmlns:c16="http://schemas.microsoft.com/office/drawing/2014/chart" uri="{C3380CC4-5D6E-409C-BE32-E72D297353CC}">
                <c16:uniqueId val="{0000000A-8B2E-4EC9-8298-68E72CE628B7}"/>
              </c:ext>
            </c:extLst>
          </c:dPt>
          <c:dPt>
            <c:idx val="3"/>
            <c:bubble3D val="0"/>
            <c:extLst xmlns:c16r2="http://schemas.microsoft.com/office/drawing/2015/06/chart">
              <c:ext xmlns:c16="http://schemas.microsoft.com/office/drawing/2014/chart" uri="{C3380CC4-5D6E-409C-BE32-E72D297353CC}">
                <c16:uniqueId val="{0000001D-8B2E-4EC9-8298-68E72CE628B7}"/>
              </c:ext>
            </c:extLst>
          </c:dPt>
          <c:dPt>
            <c:idx val="4"/>
            <c:bubble3D val="0"/>
            <c:extLst xmlns:c16r2="http://schemas.microsoft.com/office/drawing/2015/06/chart">
              <c:ext xmlns:c16="http://schemas.microsoft.com/office/drawing/2014/chart" uri="{C3380CC4-5D6E-409C-BE32-E72D297353CC}">
                <c16:uniqueId val="{00000023-8B2E-4EC9-8298-68E72CE628B7}"/>
              </c:ext>
            </c:extLst>
          </c:dPt>
          <c:dLbls>
            <c:spPr>
              <a:noFill/>
              <a:ln>
                <a:noFill/>
              </a:ln>
              <a:effectLst/>
            </c:spPr>
            <c:txPr>
              <a:bodyPr wrap="square" lIns="38100" tIns="19050" rIns="38100" bIns="19050" anchor="ctr" anchorCtr="0">
                <a:spAutoFit/>
              </a:bodyPr>
              <a:lstStyle/>
              <a:p>
                <a:pPr algn="ctr">
                  <a:defRPr lang="en-GB" sz="1100" b="1" i="0" u="none" strike="noStrike" kern="1200" baseline="0">
                    <a:solidFill>
                      <a:srgbClr val="FF0000"/>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List1!$A$2:$A$5</c:f>
              <c:strCache>
                <c:ptCount val="4"/>
                <c:pt idx="0">
                  <c:v>2014</c:v>
                </c:pt>
                <c:pt idx="1">
                  <c:v>2015</c:v>
                </c:pt>
                <c:pt idx="2">
                  <c:v>2016</c:v>
                </c:pt>
                <c:pt idx="3">
                  <c:v>2017</c:v>
                </c:pt>
              </c:strCache>
            </c:strRef>
          </c:cat>
          <c:val>
            <c:numRef>
              <c:f>List1!$B$2:$B$5</c:f>
              <c:numCache>
                <c:formatCode>#,##0</c:formatCode>
                <c:ptCount val="4"/>
                <c:pt idx="0">
                  <c:v>657332</c:v>
                </c:pt>
                <c:pt idx="1">
                  <c:v>812437</c:v>
                </c:pt>
                <c:pt idx="2">
                  <c:v>953354</c:v>
                </c:pt>
                <c:pt idx="3">
                  <c:v>1056821</c:v>
                </c:pt>
              </c:numCache>
            </c:numRef>
          </c:val>
          <c:smooth val="1"/>
          <c:extLst xmlns:c16r2="http://schemas.microsoft.com/office/drawing/2015/06/chart">
            <c:ext xmlns:c16="http://schemas.microsoft.com/office/drawing/2014/chart" uri="{C3380CC4-5D6E-409C-BE32-E72D297353CC}">
              <c16:uniqueId val="{00000000-A86D-4402-ABA7-FED73C31E90F}"/>
            </c:ext>
          </c:extLst>
        </c:ser>
        <c:ser>
          <c:idx val="1"/>
          <c:order val="1"/>
          <c:tx>
            <c:strRef>
              <c:f>List1!$C$1</c:f>
              <c:strCache>
                <c:ptCount val="1"/>
                <c:pt idx="0">
                  <c:v>www.ct24.cz</c:v>
                </c:pt>
              </c:strCache>
            </c:strRef>
          </c:tx>
          <c:spPr>
            <a:ln w="38100">
              <a:solidFill>
                <a:srgbClr val="FF8000"/>
              </a:solidFill>
              <a:prstDash val="solid"/>
            </a:ln>
          </c:spPr>
          <c:marker>
            <c:symbol val="none"/>
          </c:marker>
          <c:dPt>
            <c:idx val="1"/>
            <c:bubble3D val="0"/>
            <c:extLst xmlns:c16r2="http://schemas.microsoft.com/office/drawing/2015/06/chart">
              <c:ext xmlns:c16="http://schemas.microsoft.com/office/drawing/2014/chart" uri="{C3380CC4-5D6E-409C-BE32-E72D297353CC}">
                <c16:uniqueId val="{00000022-8B2E-4EC9-8298-68E72CE628B7}"/>
              </c:ext>
            </c:extLst>
          </c:dPt>
          <c:dPt>
            <c:idx val="2"/>
            <c:bubble3D val="0"/>
            <c:extLst xmlns:c16r2="http://schemas.microsoft.com/office/drawing/2015/06/chart">
              <c:ext xmlns:c16="http://schemas.microsoft.com/office/drawing/2014/chart" uri="{C3380CC4-5D6E-409C-BE32-E72D297353CC}">
                <c16:uniqueId val="{0000000D-8B2E-4EC9-8298-68E72CE628B7}"/>
              </c:ext>
            </c:extLst>
          </c:dPt>
          <c:dPt>
            <c:idx val="3"/>
            <c:bubble3D val="0"/>
            <c:extLst xmlns:c16r2="http://schemas.microsoft.com/office/drawing/2015/06/chart">
              <c:ext xmlns:c16="http://schemas.microsoft.com/office/drawing/2014/chart" uri="{C3380CC4-5D6E-409C-BE32-E72D297353CC}">
                <c16:uniqueId val="{0000001F-8B2E-4EC9-8298-68E72CE628B7}"/>
              </c:ext>
            </c:extLst>
          </c:dPt>
          <c:dPt>
            <c:idx val="4"/>
            <c:bubble3D val="0"/>
            <c:extLst xmlns:c16r2="http://schemas.microsoft.com/office/drawing/2015/06/chart">
              <c:ext xmlns:c16="http://schemas.microsoft.com/office/drawing/2014/chart" uri="{C3380CC4-5D6E-409C-BE32-E72D297353CC}">
                <c16:uniqueId val="{00000025-8B2E-4EC9-8298-68E72CE628B7}"/>
              </c:ext>
            </c:extLst>
          </c:dPt>
          <c:dLbls>
            <c:spPr>
              <a:noFill/>
              <a:ln>
                <a:noFill/>
              </a:ln>
              <a:effectLst/>
            </c:spPr>
            <c:txPr>
              <a:bodyPr wrap="square" lIns="38100" tIns="19050" rIns="38100" bIns="19050" anchor="ctr" anchorCtr="0">
                <a:spAutoFit/>
              </a:bodyPr>
              <a:lstStyle/>
              <a:p>
                <a:pPr algn="ctr">
                  <a:defRPr lang="en-GB" sz="1100" b="1" i="0" u="none" strike="noStrike" kern="1200" baseline="0">
                    <a:solidFill>
                      <a:srgbClr val="FF8000"/>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List1!$A$2:$A$5</c:f>
              <c:strCache>
                <c:ptCount val="4"/>
                <c:pt idx="0">
                  <c:v>2014</c:v>
                </c:pt>
                <c:pt idx="1">
                  <c:v>2015</c:v>
                </c:pt>
                <c:pt idx="2">
                  <c:v>2016</c:v>
                </c:pt>
                <c:pt idx="3">
                  <c:v>2017</c:v>
                </c:pt>
              </c:strCache>
            </c:strRef>
          </c:cat>
          <c:val>
            <c:numRef>
              <c:f>List1!$C$2:$C$5</c:f>
              <c:numCache>
                <c:formatCode>#,##0</c:formatCode>
                <c:ptCount val="4"/>
                <c:pt idx="0">
                  <c:v>272430</c:v>
                </c:pt>
                <c:pt idx="1">
                  <c:v>301846</c:v>
                </c:pt>
                <c:pt idx="2">
                  <c:v>328408</c:v>
                </c:pt>
                <c:pt idx="3">
                  <c:v>352330</c:v>
                </c:pt>
              </c:numCache>
            </c:numRef>
          </c:val>
          <c:smooth val="1"/>
          <c:extLst xmlns:c16r2="http://schemas.microsoft.com/office/drawing/2015/06/chart">
            <c:ext xmlns:c16="http://schemas.microsoft.com/office/drawing/2014/chart" uri="{C3380CC4-5D6E-409C-BE32-E72D297353CC}">
              <c16:uniqueId val="{00000001-A86D-4402-ABA7-FED73C31E90F}"/>
            </c:ext>
          </c:extLst>
        </c:ser>
        <c:ser>
          <c:idx val="2"/>
          <c:order val="2"/>
          <c:tx>
            <c:strRef>
              <c:f>List1!$D$1</c:f>
              <c:strCache>
                <c:ptCount val="1"/>
                <c:pt idx="0">
                  <c:v>www.ctsport.cz</c:v>
                </c:pt>
              </c:strCache>
            </c:strRef>
          </c:tx>
          <c:spPr>
            <a:ln w="38100">
              <a:solidFill>
                <a:srgbClr val="004000"/>
              </a:solidFill>
              <a:prstDash val="solid"/>
            </a:ln>
          </c:spPr>
          <c:marker>
            <c:symbol val="none"/>
          </c:marker>
          <c:dPt>
            <c:idx val="1"/>
            <c:bubble3D val="0"/>
            <c:extLst xmlns:c16r2="http://schemas.microsoft.com/office/drawing/2015/06/chart">
              <c:ext xmlns:c16="http://schemas.microsoft.com/office/drawing/2014/chart" uri="{C3380CC4-5D6E-409C-BE32-E72D297353CC}">
                <c16:uniqueId val="{00000021-8B2E-4EC9-8298-68E72CE628B7}"/>
              </c:ext>
            </c:extLst>
          </c:dPt>
          <c:dPt>
            <c:idx val="2"/>
            <c:bubble3D val="0"/>
            <c:extLst xmlns:c16r2="http://schemas.microsoft.com/office/drawing/2015/06/chart">
              <c:ext xmlns:c16="http://schemas.microsoft.com/office/drawing/2014/chart" uri="{C3380CC4-5D6E-409C-BE32-E72D297353CC}">
                <c16:uniqueId val="{00000017-8B2E-4EC9-8298-68E72CE628B7}"/>
              </c:ext>
            </c:extLst>
          </c:dPt>
          <c:dPt>
            <c:idx val="3"/>
            <c:bubble3D val="0"/>
            <c:extLst xmlns:c16r2="http://schemas.microsoft.com/office/drawing/2015/06/chart">
              <c:ext xmlns:c16="http://schemas.microsoft.com/office/drawing/2014/chart" uri="{C3380CC4-5D6E-409C-BE32-E72D297353CC}">
                <c16:uniqueId val="{0000001E-8B2E-4EC9-8298-68E72CE628B7}"/>
              </c:ext>
            </c:extLst>
          </c:dPt>
          <c:dPt>
            <c:idx val="4"/>
            <c:bubble3D val="0"/>
            <c:extLst xmlns:c16r2="http://schemas.microsoft.com/office/drawing/2015/06/chart">
              <c:ext xmlns:c16="http://schemas.microsoft.com/office/drawing/2014/chart" uri="{C3380CC4-5D6E-409C-BE32-E72D297353CC}">
                <c16:uniqueId val="{00000024-8B2E-4EC9-8298-68E72CE628B7}"/>
              </c:ext>
            </c:extLst>
          </c:dPt>
          <c:dLbls>
            <c:spPr>
              <a:noFill/>
              <a:ln>
                <a:noFill/>
              </a:ln>
              <a:effectLst/>
            </c:spPr>
            <c:txPr>
              <a:bodyPr wrap="square" lIns="38100" tIns="19050" rIns="38100" bIns="19050" anchor="ctr" anchorCtr="0">
                <a:spAutoFit/>
              </a:bodyPr>
              <a:lstStyle/>
              <a:p>
                <a:pPr algn="ctr">
                  <a:defRPr lang="en-GB" sz="1100" b="1" i="0" u="none" strike="noStrike" kern="1200" baseline="0">
                    <a:solidFill>
                      <a:srgbClr val="004000"/>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List1!$A$2:$A$5</c:f>
              <c:strCache>
                <c:ptCount val="4"/>
                <c:pt idx="0">
                  <c:v>2014</c:v>
                </c:pt>
                <c:pt idx="1">
                  <c:v>2015</c:v>
                </c:pt>
                <c:pt idx="2">
                  <c:v>2016</c:v>
                </c:pt>
                <c:pt idx="3">
                  <c:v>2017</c:v>
                </c:pt>
              </c:strCache>
            </c:strRef>
          </c:cat>
          <c:val>
            <c:numRef>
              <c:f>List1!$D$2:$D$5</c:f>
              <c:numCache>
                <c:formatCode>#,##0</c:formatCode>
                <c:ptCount val="4"/>
                <c:pt idx="0">
                  <c:v>530683</c:v>
                </c:pt>
                <c:pt idx="1">
                  <c:v>662630</c:v>
                </c:pt>
                <c:pt idx="2">
                  <c:v>802057</c:v>
                </c:pt>
                <c:pt idx="3">
                  <c:v>882096</c:v>
                </c:pt>
              </c:numCache>
            </c:numRef>
          </c:val>
          <c:smooth val="1"/>
          <c:extLst xmlns:c16r2="http://schemas.microsoft.com/office/drawing/2015/06/chart">
            <c:ext xmlns:c16="http://schemas.microsoft.com/office/drawing/2014/chart" uri="{C3380CC4-5D6E-409C-BE32-E72D297353CC}">
              <c16:uniqueId val="{00000000-8B2E-4EC9-8298-68E72CE628B7}"/>
            </c:ext>
          </c:extLst>
        </c:ser>
        <c:dLbls>
          <c:showLegendKey val="0"/>
          <c:showVal val="0"/>
          <c:showCatName val="0"/>
          <c:showSerName val="0"/>
          <c:showPercent val="0"/>
          <c:showBubbleSize val="0"/>
        </c:dLbls>
        <c:marker val="1"/>
        <c:smooth val="0"/>
        <c:axId val="284514176"/>
        <c:axId val="284515712"/>
      </c:lineChart>
      <c:catAx>
        <c:axId val="284514176"/>
        <c:scaling>
          <c:orientation val="minMax"/>
        </c:scaling>
        <c:delete val="0"/>
        <c:axPos val="b"/>
        <c:numFmt formatCode="General" sourceLinked="1"/>
        <c:majorTickMark val="out"/>
        <c:minorTickMark val="none"/>
        <c:tickLblPos val="nextTo"/>
        <c:spPr>
          <a:ln>
            <a:solidFill>
              <a:schemeClr val="bg1">
                <a:lumMod val="65000"/>
              </a:schemeClr>
            </a:solidFill>
          </a:ln>
        </c:spPr>
        <c:txPr>
          <a:bodyPr rot="0" vert="horz"/>
          <a:lstStyle/>
          <a:p>
            <a:pPr>
              <a:defRPr lang="en-GB" sz="1300" b="1">
                <a:latin typeface="Calibri" panose="020F0502020204030204" pitchFamily="34" charset="0"/>
              </a:defRPr>
            </a:pPr>
            <a:endParaRPr lang="cs-CZ"/>
          </a:p>
        </c:txPr>
        <c:crossAx val="284515712"/>
        <c:crosses val="autoZero"/>
        <c:auto val="1"/>
        <c:lblAlgn val="ctr"/>
        <c:lblOffset val="50"/>
        <c:noMultiLvlLbl val="1"/>
      </c:catAx>
      <c:valAx>
        <c:axId val="284515712"/>
        <c:scaling>
          <c:orientation val="minMax"/>
        </c:scaling>
        <c:delete val="0"/>
        <c:axPos val="l"/>
        <c:majorGridlines>
          <c:spPr>
            <a:ln w="6350">
              <a:prstDash val="sysDot"/>
            </a:ln>
          </c:spPr>
        </c:majorGridlines>
        <c:numFmt formatCode="#,##0" sourceLinked="0"/>
        <c:majorTickMark val="out"/>
        <c:minorTickMark val="none"/>
        <c:tickLblPos val="nextTo"/>
        <c:txPr>
          <a:bodyPr/>
          <a:lstStyle/>
          <a:p>
            <a:pPr>
              <a:defRPr sz="1200"/>
            </a:pPr>
            <a:endParaRPr lang="cs-CZ"/>
          </a:p>
        </c:txPr>
        <c:crossAx val="284514176"/>
        <c:crosses val="autoZero"/>
        <c:crossBetween val="between"/>
      </c:valAx>
      <c:spPr>
        <a:noFill/>
        <a:ln w="24153">
          <a:noFill/>
        </a:ln>
      </c:spPr>
    </c:plotArea>
    <c:legend>
      <c:legendPos val="t"/>
      <c:layout/>
      <c:overlay val="0"/>
      <c:txPr>
        <a:bodyPr/>
        <a:lstStyle/>
        <a:p>
          <a:pPr>
            <a:defRPr sz="1300" b="0"/>
          </a:pPr>
          <a:endParaRPr lang="cs-CZ"/>
        </a:p>
      </c:txPr>
    </c:legend>
    <c:plotVisOnly val="1"/>
    <c:dispBlanksAs val="gap"/>
    <c:showDLblsOverMax val="1"/>
  </c:chart>
  <c:spPr>
    <a:noFill/>
    <a:ln>
      <a:noFill/>
    </a:ln>
  </c:spPr>
  <c:txPr>
    <a:bodyPr/>
    <a:lstStyle/>
    <a:p>
      <a:pPr>
        <a:defRPr sz="1712"/>
      </a:pPr>
      <a:endParaRPr lang="cs-CZ"/>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Průměrný čas strávený sledováním internetového archivu iVysílání ČT</c:v>
                </c:pt>
                <c:pt idx="1">
                  <c:v>Průměrný čas strávený celkem sledováním živého vysílání ČT na internetu</c:v>
                </c:pt>
                <c:pt idx="2">
                  <c:v>Průměrný čas strávený sledováním živého vysílání ČT24 na internetu</c:v>
                </c:pt>
                <c:pt idx="3">
                  <c:v>Průměrný čas strávený sledováním živého vysílání ČT sport na internetu</c:v>
                </c:pt>
              </c:strCache>
            </c:strRef>
          </c:cat>
          <c:val>
            <c:numRef>
              <c:f>List1!$B$2:$B$5</c:f>
              <c:numCache>
                <c:formatCode>0.00</c:formatCode>
                <c:ptCount val="4"/>
                <c:pt idx="0">
                  <c:v>12.76</c:v>
                </c:pt>
                <c:pt idx="1">
                  <c:v>7.7299999999999995</c:v>
                </c:pt>
                <c:pt idx="2">
                  <c:v>3.37</c:v>
                </c:pt>
                <c:pt idx="3">
                  <c:v>4.04</c:v>
                </c:pt>
              </c:numCache>
            </c:numRef>
          </c:val>
          <c:extLst xmlns:c16r2="http://schemas.microsoft.com/office/drawing/2015/06/chart">
            <c:ext xmlns:c16="http://schemas.microsoft.com/office/drawing/2014/chart" uri="{C3380CC4-5D6E-409C-BE32-E72D297353CC}">
              <c16:uniqueId val="{00000000-84C3-4EF2-A6DA-92335E929186}"/>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Průměrný čas strávený sledováním internetového archivu iVysílání ČT</c:v>
                </c:pt>
                <c:pt idx="1">
                  <c:v>Průměrný čas strávený celkem sledováním živého vysílání ČT na internetu</c:v>
                </c:pt>
                <c:pt idx="2">
                  <c:v>Průměrný čas strávený sledováním živého vysílání ČT24 na internetu</c:v>
                </c:pt>
                <c:pt idx="3">
                  <c:v>Průměrný čas strávený sledováním živého vysílání ČT sport na internetu</c:v>
                </c:pt>
              </c:strCache>
            </c:strRef>
          </c:cat>
          <c:val>
            <c:numRef>
              <c:f>List1!$C$2:$C$5</c:f>
              <c:numCache>
                <c:formatCode>#,##0.00</c:formatCode>
                <c:ptCount val="4"/>
                <c:pt idx="0">
                  <c:v>13.14</c:v>
                </c:pt>
                <c:pt idx="1">
                  <c:v>8.11</c:v>
                </c:pt>
                <c:pt idx="2">
                  <c:v>2.59</c:v>
                </c:pt>
                <c:pt idx="3">
                  <c:v>4.6900000000000004</c:v>
                </c:pt>
              </c:numCache>
            </c:numRef>
          </c:val>
          <c:extLst xmlns:c16r2="http://schemas.microsoft.com/office/drawing/2015/06/chart">
            <c:ext xmlns:c16="http://schemas.microsoft.com/office/drawing/2014/chart" uri="{C3380CC4-5D6E-409C-BE32-E72D297353CC}">
              <c16:uniqueId val="{00000001-84C3-4EF2-A6DA-92335E929186}"/>
            </c:ext>
          </c:extLst>
        </c:ser>
        <c:ser>
          <c:idx val="2"/>
          <c:order val="2"/>
          <c:tx>
            <c:strRef>
              <c:f>List1!$D$1</c:f>
              <c:strCache>
                <c:ptCount val="1"/>
                <c:pt idx="0">
                  <c:v>2017</c:v>
                </c:pt>
              </c:strCache>
            </c:strRef>
          </c:tx>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List1!$A$2:$A$5</c:f>
              <c:strCache>
                <c:ptCount val="4"/>
                <c:pt idx="0">
                  <c:v>Průměrný čas strávený sledováním internetového archivu iVysílání ČT</c:v>
                </c:pt>
                <c:pt idx="1">
                  <c:v>Průměrný čas strávený celkem sledováním živého vysílání ČT na internetu</c:v>
                </c:pt>
                <c:pt idx="2">
                  <c:v>Průměrný čas strávený sledováním živého vysílání ČT24 na internetu</c:v>
                </c:pt>
                <c:pt idx="3">
                  <c:v>Průměrný čas strávený sledováním živého vysílání ČT sport na internetu</c:v>
                </c:pt>
              </c:strCache>
            </c:strRef>
          </c:cat>
          <c:val>
            <c:numRef>
              <c:f>List1!$D$2:$D$5</c:f>
              <c:numCache>
                <c:formatCode>#,##0.00</c:formatCode>
                <c:ptCount val="4"/>
                <c:pt idx="0">
                  <c:v>14.33</c:v>
                </c:pt>
                <c:pt idx="1">
                  <c:v>7.55</c:v>
                </c:pt>
                <c:pt idx="2">
                  <c:v>3.1</c:v>
                </c:pt>
                <c:pt idx="3">
                  <c:v>3.69</c:v>
                </c:pt>
              </c:numCache>
            </c:numRef>
          </c:val>
          <c:extLst xmlns:c16r2="http://schemas.microsoft.com/office/drawing/2015/06/chart">
            <c:ext xmlns:c16="http://schemas.microsoft.com/office/drawing/2014/chart" uri="{C3380CC4-5D6E-409C-BE32-E72D297353CC}">
              <c16:uniqueId val="{00000002-84C3-4EF2-A6DA-92335E929186}"/>
            </c:ext>
          </c:extLst>
        </c:ser>
        <c:dLbls>
          <c:showLegendKey val="0"/>
          <c:showVal val="0"/>
          <c:showCatName val="0"/>
          <c:showSerName val="0"/>
          <c:showPercent val="0"/>
          <c:showBubbleSize val="0"/>
        </c:dLbls>
        <c:gapWidth val="65"/>
        <c:overlap val="-20"/>
        <c:axId val="280333696"/>
        <c:axId val="280343680"/>
      </c:barChart>
      <c:catAx>
        <c:axId val="280333696"/>
        <c:scaling>
          <c:orientation val="maxMin"/>
        </c:scaling>
        <c:delete val="0"/>
        <c:axPos val="l"/>
        <c:numFmt formatCode="#,##0.00" sourceLinked="0"/>
        <c:majorTickMark val="out"/>
        <c:minorTickMark val="none"/>
        <c:tickLblPos val="nextTo"/>
        <c:txPr>
          <a:bodyPr/>
          <a:lstStyle/>
          <a:p>
            <a:pPr>
              <a:defRPr sz="1200" b="1"/>
            </a:pPr>
            <a:endParaRPr lang="cs-CZ"/>
          </a:p>
        </c:txPr>
        <c:crossAx val="280343680"/>
        <c:crosses val="autoZero"/>
        <c:auto val="1"/>
        <c:lblAlgn val="ctr"/>
        <c:lblOffset val="100"/>
        <c:tickLblSkip val="1"/>
        <c:noMultiLvlLbl val="0"/>
      </c:catAx>
      <c:valAx>
        <c:axId val="280343680"/>
        <c:scaling>
          <c:orientation val="minMax"/>
        </c:scaling>
        <c:delete val="0"/>
        <c:axPos val="t"/>
        <c:majorGridlines>
          <c:spPr>
            <a:ln>
              <a:solidFill>
                <a:schemeClr val="bg1">
                  <a:lumMod val="65000"/>
                </a:schemeClr>
              </a:solidFill>
              <a:prstDash val="sysDot"/>
            </a:ln>
          </c:spPr>
        </c:majorGridlines>
        <c:numFmt formatCode="0.00" sourceLinked="1"/>
        <c:majorTickMark val="out"/>
        <c:minorTickMark val="none"/>
        <c:tickLblPos val="nextTo"/>
        <c:txPr>
          <a:bodyPr/>
          <a:lstStyle/>
          <a:p>
            <a:pPr>
              <a:defRPr sz="1099"/>
            </a:pPr>
            <a:endParaRPr lang="cs-CZ"/>
          </a:p>
        </c:txPr>
        <c:crossAx val="280333696"/>
        <c:crosses val="autoZero"/>
        <c:crossBetween val="between"/>
      </c:valAx>
      <c:spPr>
        <a:ln>
          <a:solidFill>
            <a:schemeClr val="bg1">
              <a:lumMod val="50000"/>
            </a:schemeClr>
          </a:solidFill>
        </a:ln>
      </c:spPr>
    </c:plotArea>
    <c:legend>
      <c:legendPos val="b"/>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List1!$B$2:$B$4</c:f>
              <c:numCache>
                <c:formatCode>0%</c:formatCode>
                <c:ptCount val="3"/>
                <c:pt idx="0">
                  <c:v>0.78</c:v>
                </c:pt>
                <c:pt idx="1">
                  <c:v>0.69</c:v>
                </c:pt>
                <c:pt idx="2">
                  <c:v>0.75</c:v>
                </c:pt>
              </c:numCache>
            </c:numRef>
          </c:val>
          <c:extLst xmlns:c16r2="http://schemas.microsoft.com/office/drawing/2015/06/chart">
            <c:ext xmlns:c16="http://schemas.microsoft.com/office/drawing/2014/chart" uri="{C3380CC4-5D6E-409C-BE32-E72D297353CC}">
              <c16:uniqueId val="{00000000-5F5D-49B6-AAC4-848F81070C55}"/>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List1!$C$2:$C$4</c:f>
              <c:numCache>
                <c:formatCode>0%</c:formatCode>
                <c:ptCount val="3"/>
                <c:pt idx="0">
                  <c:v>0.79</c:v>
                </c:pt>
                <c:pt idx="1">
                  <c:v>0.74</c:v>
                </c:pt>
                <c:pt idx="2">
                  <c:v>0.77</c:v>
                </c:pt>
              </c:numCache>
            </c:numRef>
          </c:val>
          <c:extLst xmlns:c16r2="http://schemas.microsoft.com/office/drawing/2015/06/chart">
            <c:ext xmlns:c16="http://schemas.microsoft.com/office/drawing/2014/chart" uri="{C3380CC4-5D6E-409C-BE32-E72D297353CC}">
              <c16:uniqueId val="{00000001-5F5D-49B6-AAC4-848F81070C55}"/>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List1!$D$2:$D$4</c:f>
              <c:numCache>
                <c:formatCode>0%</c:formatCode>
                <c:ptCount val="3"/>
                <c:pt idx="0">
                  <c:v>0.78</c:v>
                </c:pt>
                <c:pt idx="1">
                  <c:v>0.77</c:v>
                </c:pt>
                <c:pt idx="2">
                  <c:v>0.76</c:v>
                </c:pt>
              </c:numCache>
            </c:numRef>
          </c:val>
          <c:extLst xmlns:c16r2="http://schemas.microsoft.com/office/drawing/2015/06/chart">
            <c:ext xmlns:c16="http://schemas.microsoft.com/office/drawing/2014/chart" uri="{C3380CC4-5D6E-409C-BE32-E72D297353CC}">
              <c16:uniqueId val="{00000002-5F5D-49B6-AAC4-848F81070C55}"/>
            </c:ext>
          </c:extLst>
        </c:ser>
        <c:dLbls>
          <c:showLegendKey val="0"/>
          <c:showVal val="0"/>
          <c:showCatName val="0"/>
          <c:showSerName val="0"/>
          <c:showPercent val="0"/>
          <c:showBubbleSize val="0"/>
        </c:dLbls>
        <c:gapWidth val="65"/>
        <c:overlap val="-20"/>
        <c:axId val="286001024"/>
        <c:axId val="286002560"/>
      </c:barChart>
      <c:catAx>
        <c:axId val="286001024"/>
        <c:scaling>
          <c:orientation val="maxMin"/>
        </c:scaling>
        <c:delete val="0"/>
        <c:axPos val="l"/>
        <c:numFmt formatCode="#,##0.00" sourceLinked="0"/>
        <c:majorTickMark val="out"/>
        <c:minorTickMark val="none"/>
        <c:tickLblPos val="nextTo"/>
        <c:txPr>
          <a:bodyPr/>
          <a:lstStyle/>
          <a:p>
            <a:pPr>
              <a:defRPr sz="1200" b="1"/>
            </a:pPr>
            <a:endParaRPr lang="cs-CZ"/>
          </a:p>
        </c:txPr>
        <c:crossAx val="286002560"/>
        <c:crosses val="autoZero"/>
        <c:auto val="1"/>
        <c:lblAlgn val="ctr"/>
        <c:lblOffset val="100"/>
        <c:tickLblSkip val="1"/>
        <c:noMultiLvlLbl val="0"/>
      </c:catAx>
      <c:valAx>
        <c:axId val="286002560"/>
        <c:scaling>
          <c:orientation val="minMax"/>
          <c:max val="1"/>
        </c:scaling>
        <c:delete val="0"/>
        <c:axPos val="t"/>
        <c:majorGridlines>
          <c:spPr>
            <a:ln>
              <a:solidFill>
                <a:schemeClr val="bg1">
                  <a:lumMod val="65000"/>
                </a:schemeClr>
              </a:solidFill>
              <a:prstDash val="sysDot"/>
            </a:ln>
          </c:spPr>
        </c:majorGridlines>
        <c:numFmt formatCode="0%" sourceLinked="0"/>
        <c:majorTickMark val="out"/>
        <c:minorTickMark val="none"/>
        <c:tickLblPos val="nextTo"/>
        <c:txPr>
          <a:bodyPr/>
          <a:lstStyle/>
          <a:p>
            <a:pPr>
              <a:defRPr sz="1099"/>
            </a:pPr>
            <a:endParaRPr lang="cs-CZ"/>
          </a:p>
        </c:txPr>
        <c:crossAx val="286001024"/>
        <c:crosses val="autoZero"/>
        <c:crossBetween val="between"/>
      </c:valAx>
      <c:spPr>
        <a:ln>
          <a:solidFill>
            <a:schemeClr val="bg1">
              <a:lumMod val="50000"/>
            </a:schemeClr>
          </a:solid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www.ivysilani.cz</c:v>
                </c:pt>
              </c:strCache>
            </c:strRef>
          </c:tx>
          <c:spPr>
            <a:solidFill>
              <a:srgbClr val="FF0000"/>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Informační hodnota stránky</c:v>
                </c:pt>
                <c:pt idx="1">
                  <c:v>Grafické provedení stránky</c:v>
                </c:pt>
                <c:pt idx="2">
                  <c:v>Přehlednost stránky, orientace na stránce</c:v>
                </c:pt>
              </c:strCache>
            </c:strRef>
          </c:cat>
          <c:val>
            <c:numRef>
              <c:f>List1!$B$2:$B$4</c:f>
              <c:numCache>
                <c:formatCode>0%</c:formatCode>
                <c:ptCount val="3"/>
                <c:pt idx="0">
                  <c:v>0.8</c:v>
                </c:pt>
                <c:pt idx="1">
                  <c:v>0.8</c:v>
                </c:pt>
                <c:pt idx="2">
                  <c:v>0.81</c:v>
                </c:pt>
              </c:numCache>
            </c:numRef>
          </c:val>
          <c:extLst xmlns:c16r2="http://schemas.microsoft.com/office/drawing/2015/06/chart">
            <c:ext xmlns:c16="http://schemas.microsoft.com/office/drawing/2014/chart" uri="{C3380CC4-5D6E-409C-BE32-E72D297353CC}">
              <c16:uniqueId val="{00000000-B0D2-4C10-A914-27B9DCBF82BB}"/>
            </c:ext>
          </c:extLst>
        </c:ser>
        <c:ser>
          <c:idx val="1"/>
          <c:order val="1"/>
          <c:tx>
            <c:strRef>
              <c:f>List1!$C$1</c:f>
              <c:strCache>
                <c:ptCount val="1"/>
                <c:pt idx="0">
                  <c:v>www.ct24.cz</c:v>
                </c:pt>
              </c:strCache>
            </c:strRef>
          </c:tx>
          <c:spPr>
            <a:solidFill>
              <a:srgbClr val="FF8000"/>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Informační hodnota stránky</c:v>
                </c:pt>
                <c:pt idx="1">
                  <c:v>Grafické provedení stránky</c:v>
                </c:pt>
                <c:pt idx="2">
                  <c:v>Přehlednost stránky, orientace na stránce</c:v>
                </c:pt>
              </c:strCache>
            </c:strRef>
          </c:cat>
          <c:val>
            <c:numRef>
              <c:f>List1!$C$2:$C$4</c:f>
              <c:numCache>
                <c:formatCode>0%</c:formatCode>
                <c:ptCount val="3"/>
                <c:pt idx="0">
                  <c:v>0.78</c:v>
                </c:pt>
                <c:pt idx="1">
                  <c:v>0.77</c:v>
                </c:pt>
                <c:pt idx="2">
                  <c:v>0.78</c:v>
                </c:pt>
              </c:numCache>
            </c:numRef>
          </c:val>
          <c:extLst xmlns:c16r2="http://schemas.microsoft.com/office/drawing/2015/06/chart">
            <c:ext xmlns:c16="http://schemas.microsoft.com/office/drawing/2014/chart" uri="{C3380CC4-5D6E-409C-BE32-E72D297353CC}">
              <c16:uniqueId val="{00000001-B0D2-4C10-A914-27B9DCBF82BB}"/>
            </c:ext>
          </c:extLst>
        </c:ser>
        <c:ser>
          <c:idx val="2"/>
          <c:order val="2"/>
          <c:tx>
            <c:strRef>
              <c:f>List1!$D$1</c:f>
              <c:strCache>
                <c:ptCount val="1"/>
                <c:pt idx="0">
                  <c:v>www.ctsport.cz</c:v>
                </c:pt>
              </c:strCache>
            </c:strRef>
          </c:tx>
          <c:spPr>
            <a:solidFill>
              <a:srgbClr val="004000"/>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Informační hodnota stránky</c:v>
                </c:pt>
                <c:pt idx="1">
                  <c:v>Grafické provedení stránky</c:v>
                </c:pt>
                <c:pt idx="2">
                  <c:v>Přehlednost stránky, orientace na stránce</c:v>
                </c:pt>
              </c:strCache>
            </c:strRef>
          </c:cat>
          <c:val>
            <c:numRef>
              <c:f>List1!$D$2:$D$4</c:f>
              <c:numCache>
                <c:formatCode>0%</c:formatCode>
                <c:ptCount val="3"/>
                <c:pt idx="0">
                  <c:v>0.81</c:v>
                </c:pt>
                <c:pt idx="1">
                  <c:v>0.77</c:v>
                </c:pt>
                <c:pt idx="2">
                  <c:v>0.79</c:v>
                </c:pt>
              </c:numCache>
            </c:numRef>
          </c:val>
          <c:extLst xmlns:c16r2="http://schemas.microsoft.com/office/drawing/2015/06/chart">
            <c:ext xmlns:c16="http://schemas.microsoft.com/office/drawing/2014/chart" uri="{C3380CC4-5D6E-409C-BE32-E72D297353CC}">
              <c16:uniqueId val="{00000002-B0D2-4C10-A914-27B9DCBF82BB}"/>
            </c:ext>
          </c:extLst>
        </c:ser>
        <c:dLbls>
          <c:showLegendKey val="0"/>
          <c:showVal val="0"/>
          <c:showCatName val="0"/>
          <c:showSerName val="0"/>
          <c:showPercent val="0"/>
          <c:showBubbleSize val="0"/>
        </c:dLbls>
        <c:gapWidth val="65"/>
        <c:overlap val="-20"/>
        <c:axId val="287558656"/>
        <c:axId val="287560448"/>
      </c:barChart>
      <c:catAx>
        <c:axId val="287558656"/>
        <c:scaling>
          <c:orientation val="maxMin"/>
        </c:scaling>
        <c:delete val="0"/>
        <c:axPos val="l"/>
        <c:numFmt formatCode="#,##0.00" sourceLinked="0"/>
        <c:majorTickMark val="out"/>
        <c:minorTickMark val="none"/>
        <c:tickLblPos val="nextTo"/>
        <c:txPr>
          <a:bodyPr/>
          <a:lstStyle/>
          <a:p>
            <a:pPr>
              <a:defRPr sz="1200" b="1"/>
            </a:pPr>
            <a:endParaRPr lang="cs-CZ"/>
          </a:p>
        </c:txPr>
        <c:crossAx val="287560448"/>
        <c:crosses val="autoZero"/>
        <c:auto val="1"/>
        <c:lblAlgn val="ctr"/>
        <c:lblOffset val="100"/>
        <c:tickLblSkip val="1"/>
        <c:noMultiLvlLbl val="0"/>
      </c:catAx>
      <c:valAx>
        <c:axId val="287560448"/>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87558656"/>
        <c:crosses val="autoZero"/>
        <c:crossBetween val="between"/>
      </c:valAx>
      <c:spPr>
        <a:ln>
          <a:solidFill>
            <a:schemeClr val="bg1">
              <a:lumMod val="50000"/>
            </a:schemeClr>
          </a:solid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List1!$B$2:$B$4</c:f>
              <c:numCache>
                <c:formatCode>#,##0</c:formatCode>
                <c:ptCount val="3"/>
                <c:pt idx="0">
                  <c:v>61</c:v>
                </c:pt>
                <c:pt idx="1">
                  <c:v>28</c:v>
                </c:pt>
                <c:pt idx="2">
                  <c:v>43</c:v>
                </c:pt>
              </c:numCache>
            </c:numRef>
          </c:val>
          <c:extLst xmlns:c16r2="http://schemas.microsoft.com/office/drawing/2015/06/chart">
            <c:ext xmlns:c16="http://schemas.microsoft.com/office/drawing/2014/chart" uri="{C3380CC4-5D6E-409C-BE32-E72D297353CC}">
              <c16:uniqueId val="{00000000-76CB-45A2-8F80-D87EE90D8E59}"/>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List1!$C$2:$C$4</c:f>
              <c:numCache>
                <c:formatCode>0</c:formatCode>
                <c:ptCount val="3"/>
                <c:pt idx="0">
                  <c:v>66</c:v>
                </c:pt>
                <c:pt idx="1">
                  <c:v>40</c:v>
                </c:pt>
                <c:pt idx="2">
                  <c:v>51</c:v>
                </c:pt>
              </c:numCache>
            </c:numRef>
          </c:val>
          <c:extLst xmlns:c16r2="http://schemas.microsoft.com/office/drawing/2015/06/chart">
            <c:ext xmlns:c16="http://schemas.microsoft.com/office/drawing/2014/chart" uri="{C3380CC4-5D6E-409C-BE32-E72D297353CC}">
              <c16:uniqueId val="{00000001-76CB-45A2-8F80-D87EE90D8E59}"/>
            </c:ext>
          </c:extLst>
        </c:ser>
        <c:ser>
          <c:idx val="2"/>
          <c:order val="2"/>
          <c:tx>
            <c:strRef>
              <c:f>List1!$D$1</c:f>
              <c:strCache>
                <c:ptCount val="1"/>
                <c:pt idx="0">
                  <c:v>2017</c:v>
                </c:pt>
              </c:strCache>
            </c:strRef>
          </c:tx>
          <c:spPr>
            <a:solidFill>
              <a:schemeClr val="accent3">
                <a:lumMod val="75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www.ivysilani.cz</c:v>
                </c:pt>
                <c:pt idx="1">
                  <c:v>www.ct24.cz</c:v>
                </c:pt>
                <c:pt idx="2">
                  <c:v>www.ctsport.cz</c:v>
                </c:pt>
              </c:strCache>
            </c:strRef>
          </c:cat>
          <c:val>
            <c:numRef>
              <c:f>List1!$D$2:$D$4</c:f>
              <c:numCache>
                <c:formatCode>0</c:formatCode>
                <c:ptCount val="3"/>
                <c:pt idx="0">
                  <c:v>63</c:v>
                </c:pt>
                <c:pt idx="1">
                  <c:v>44</c:v>
                </c:pt>
                <c:pt idx="2">
                  <c:v>53</c:v>
                </c:pt>
              </c:numCache>
            </c:numRef>
          </c:val>
          <c:extLst xmlns:c16r2="http://schemas.microsoft.com/office/drawing/2015/06/chart">
            <c:ext xmlns:c16="http://schemas.microsoft.com/office/drawing/2014/chart" uri="{C3380CC4-5D6E-409C-BE32-E72D297353CC}">
              <c16:uniqueId val="{00000002-76CB-45A2-8F80-D87EE90D8E59}"/>
            </c:ext>
          </c:extLst>
        </c:ser>
        <c:dLbls>
          <c:showLegendKey val="0"/>
          <c:showVal val="0"/>
          <c:showCatName val="0"/>
          <c:showSerName val="0"/>
          <c:showPercent val="0"/>
          <c:showBubbleSize val="0"/>
        </c:dLbls>
        <c:gapWidth val="65"/>
        <c:overlap val="-20"/>
        <c:axId val="287244288"/>
        <c:axId val="287245824"/>
      </c:barChart>
      <c:catAx>
        <c:axId val="287244288"/>
        <c:scaling>
          <c:orientation val="maxMin"/>
        </c:scaling>
        <c:delete val="0"/>
        <c:axPos val="l"/>
        <c:numFmt formatCode="#,##0.00" sourceLinked="0"/>
        <c:majorTickMark val="out"/>
        <c:minorTickMark val="none"/>
        <c:tickLblPos val="low"/>
        <c:txPr>
          <a:bodyPr/>
          <a:lstStyle/>
          <a:p>
            <a:pPr>
              <a:defRPr sz="1200" b="1"/>
            </a:pPr>
            <a:endParaRPr lang="cs-CZ"/>
          </a:p>
        </c:txPr>
        <c:crossAx val="287245824"/>
        <c:crosses val="autoZero"/>
        <c:auto val="1"/>
        <c:lblAlgn val="ctr"/>
        <c:lblOffset val="100"/>
        <c:tickLblSkip val="1"/>
        <c:noMultiLvlLbl val="0"/>
      </c:catAx>
      <c:valAx>
        <c:axId val="287245824"/>
        <c:scaling>
          <c:orientation val="minMax"/>
          <c:max val="100"/>
          <c:min val="-100"/>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87244288"/>
        <c:crosses val="autoZero"/>
        <c:crossBetween val="between"/>
        <c:majorUnit val="20"/>
      </c:valAx>
      <c:spPr>
        <a:ln>
          <a:solidFill>
            <a:schemeClr val="bg1">
              <a:lumMod val="50000"/>
            </a:schemeClr>
          </a:solid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CS 15+</c:v>
                </c:pt>
              </c:strCache>
            </c:strRef>
          </c:tx>
          <c:spPr>
            <a:solidFill>
              <a:schemeClr val="accent3">
                <a:alpha val="33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List1!$B$2:$B$4</c:f>
              <c:numCache>
                <c:formatCode>0%</c:formatCode>
                <c:ptCount val="3"/>
                <c:pt idx="0">
                  <c:v>0.75</c:v>
                </c:pt>
                <c:pt idx="1">
                  <c:v>0.31</c:v>
                </c:pt>
                <c:pt idx="2">
                  <c:v>0.13</c:v>
                </c:pt>
              </c:numCache>
            </c:numRef>
          </c:val>
          <c:extLst xmlns:c16r2="http://schemas.microsoft.com/office/drawing/2015/06/chart">
            <c:ext xmlns:c16="http://schemas.microsoft.com/office/drawing/2014/chart" uri="{C3380CC4-5D6E-409C-BE32-E72D297353CC}">
              <c16:uniqueId val="{00000000-C90E-421B-B357-9E231FA9E228}"/>
            </c:ext>
          </c:extLst>
        </c:ser>
        <c:ser>
          <c:idx val="1"/>
          <c:order val="1"/>
          <c:tx>
            <c:strRef>
              <c:f>List1!$C$1</c:f>
              <c:strCache>
                <c:ptCount val="1"/>
                <c:pt idx="0">
                  <c:v>CS 4-9 let</c:v>
                </c:pt>
              </c:strCache>
            </c:strRef>
          </c:tx>
          <c:spPr>
            <a:solidFill>
              <a:schemeClr val="accent3">
                <a:alpha val="66000"/>
              </a:schemeClr>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List1!$C$2:$C$4</c:f>
              <c:numCache>
                <c:formatCode>0%</c:formatCode>
                <c:ptCount val="3"/>
                <c:pt idx="0">
                  <c:v>0.73</c:v>
                </c:pt>
                <c:pt idx="1">
                  <c:v>0.62</c:v>
                </c:pt>
                <c:pt idx="2">
                  <c:v>0.61</c:v>
                </c:pt>
              </c:numCache>
            </c:numRef>
          </c:val>
          <c:extLst xmlns:c16r2="http://schemas.microsoft.com/office/drawing/2015/06/chart">
            <c:ext xmlns:c16="http://schemas.microsoft.com/office/drawing/2014/chart" uri="{C3380CC4-5D6E-409C-BE32-E72D297353CC}">
              <c16:uniqueId val="{00000001-C90E-421B-B357-9E231FA9E228}"/>
            </c:ext>
          </c:extLst>
        </c:ser>
        <c:ser>
          <c:idx val="2"/>
          <c:order val="2"/>
          <c:tx>
            <c:strRef>
              <c:f>List1!$D$1</c:f>
              <c:strCache>
                <c:ptCount val="1"/>
                <c:pt idx="0">
                  <c:v>CS 4-12 let</c:v>
                </c:pt>
              </c:strCache>
            </c:strRef>
          </c:tx>
          <c:spPr>
            <a:solidFill>
              <a:schemeClr val="accent3"/>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List1!$A$2:$A$4</c:f>
              <c:strCache>
                <c:ptCount val="3"/>
                <c:pt idx="0">
                  <c:v>Zásah CELÉ ČT (ATO)</c:v>
                </c:pt>
                <c:pt idx="1">
                  <c:v>Zásah DĚTSKÝCH POŘADŮ (ATO)</c:v>
                </c:pt>
                <c:pt idx="2">
                  <c:v>Zásah ČT :D (ATO)</c:v>
                </c:pt>
              </c:strCache>
            </c:strRef>
          </c:cat>
          <c:val>
            <c:numRef>
              <c:f>List1!$D$2:$D$4</c:f>
              <c:numCache>
                <c:formatCode>0%</c:formatCode>
                <c:ptCount val="3"/>
                <c:pt idx="0">
                  <c:v>0.66</c:v>
                </c:pt>
                <c:pt idx="1">
                  <c:v>0.53</c:v>
                </c:pt>
                <c:pt idx="2">
                  <c:v>0.51</c:v>
                </c:pt>
              </c:numCache>
            </c:numRef>
          </c:val>
          <c:extLst xmlns:c16r2="http://schemas.microsoft.com/office/drawing/2015/06/chart">
            <c:ext xmlns:c16="http://schemas.microsoft.com/office/drawing/2014/chart" uri="{C3380CC4-5D6E-409C-BE32-E72D297353CC}">
              <c16:uniqueId val="{00000002-C90E-421B-B357-9E231FA9E228}"/>
            </c:ext>
          </c:extLst>
        </c:ser>
        <c:dLbls>
          <c:showLegendKey val="0"/>
          <c:showVal val="0"/>
          <c:showCatName val="0"/>
          <c:showSerName val="0"/>
          <c:showPercent val="0"/>
          <c:showBubbleSize val="0"/>
        </c:dLbls>
        <c:gapWidth val="65"/>
        <c:overlap val="-20"/>
        <c:axId val="288354304"/>
        <c:axId val="288355840"/>
      </c:barChart>
      <c:catAx>
        <c:axId val="288354304"/>
        <c:scaling>
          <c:orientation val="maxMin"/>
        </c:scaling>
        <c:delete val="0"/>
        <c:axPos val="l"/>
        <c:numFmt formatCode="#,##0.00" sourceLinked="0"/>
        <c:majorTickMark val="out"/>
        <c:minorTickMark val="none"/>
        <c:tickLblPos val="nextTo"/>
        <c:txPr>
          <a:bodyPr/>
          <a:lstStyle/>
          <a:p>
            <a:pPr>
              <a:defRPr sz="1200" b="1"/>
            </a:pPr>
            <a:endParaRPr lang="cs-CZ"/>
          </a:p>
        </c:txPr>
        <c:crossAx val="288355840"/>
        <c:crosses val="autoZero"/>
        <c:auto val="1"/>
        <c:lblAlgn val="ctr"/>
        <c:lblOffset val="100"/>
        <c:tickLblSkip val="1"/>
        <c:noMultiLvlLbl val="0"/>
      </c:catAx>
      <c:valAx>
        <c:axId val="288355840"/>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88354304"/>
        <c:crosses val="autoZero"/>
        <c:crossBetween val="between"/>
      </c:valAx>
      <c:spPr>
        <a:ln>
          <a:solidFill>
            <a:schemeClr val="bg1">
              <a:lumMod val="50000"/>
            </a:schemeClr>
          </a:solidFill>
        </a:ln>
      </c:spPr>
    </c:plotArea>
    <c:legend>
      <c:legendPos val="b"/>
      <c:layout>
        <c:manualLayout>
          <c:xMode val="edge"/>
          <c:yMode val="edge"/>
          <c:x val="0.31912373750115003"/>
          <c:y val="0.91199168971086519"/>
          <c:w val="0.36175240627903044"/>
          <c:h val="6.9748678453155175E-2"/>
        </c:manualLayou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2015</c:v>
                </c:pt>
              </c:strCache>
            </c:strRef>
          </c:tx>
          <c:spPr>
            <a:solidFill>
              <a:schemeClr val="accent2"/>
            </a:solidFill>
          </c:spPr>
          <c:invertIfNegative val="0"/>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List1!$B$2</c:f>
              <c:numCache>
                <c:formatCode>0%</c:formatCode>
                <c:ptCount val="1"/>
                <c:pt idx="0">
                  <c:v>0.69</c:v>
                </c:pt>
              </c:numCache>
            </c:numRef>
          </c:val>
          <c:extLst xmlns:c16r2="http://schemas.microsoft.com/office/drawing/2015/06/chart">
            <c:ext xmlns:c16="http://schemas.microsoft.com/office/drawing/2014/chart" uri="{C3380CC4-5D6E-409C-BE32-E72D297353CC}">
              <c16:uniqueId val="{00000000-0EAD-453E-923F-D62329EE1FEC}"/>
            </c:ext>
          </c:extLst>
        </c:ser>
        <c:ser>
          <c:idx val="1"/>
          <c:order val="1"/>
          <c:tx>
            <c:strRef>
              <c:f>List1!$C$1</c:f>
              <c:strCache>
                <c:ptCount val="1"/>
                <c:pt idx="0">
                  <c:v>2016</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List1!$C$2</c:f>
              <c:numCache>
                <c:formatCode>0%</c:formatCode>
                <c:ptCount val="1"/>
                <c:pt idx="0">
                  <c:v>0.72</c:v>
                </c:pt>
              </c:numCache>
            </c:numRef>
          </c:val>
          <c:extLst xmlns:c16r2="http://schemas.microsoft.com/office/drawing/2015/06/chart">
            <c:ext xmlns:c16="http://schemas.microsoft.com/office/drawing/2014/chart" uri="{C3380CC4-5D6E-409C-BE32-E72D297353CC}">
              <c16:uniqueId val="{00000001-0EAD-453E-923F-D62329EE1FEC}"/>
            </c:ext>
          </c:extLst>
        </c:ser>
        <c:ser>
          <c:idx val="2"/>
          <c:order val="2"/>
          <c:tx>
            <c:strRef>
              <c:f>List1!$D$1</c:f>
              <c:strCache>
                <c:ptCount val="1"/>
                <c:pt idx="0">
                  <c:v>2017</c:v>
                </c:pt>
              </c:strCache>
            </c:strRef>
          </c:tx>
          <c:invertIfNegative val="0"/>
          <c:dLbls>
            <c:spPr>
              <a:noFill/>
              <a:ln>
                <a:noFill/>
              </a:ln>
              <a:effectLst/>
            </c:spPr>
            <c:txPr>
              <a:bodyPr/>
              <a:lstStyle/>
              <a:p>
                <a:pPr algn="ctr">
                  <a:defRPr lang="cs-CZ" sz="1200" b="1" i="0" u="none" strike="noStrike" kern="1200" baseline="0">
                    <a:solidFill>
                      <a:prstClr val="black"/>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c:f>
              <c:strCache>
                <c:ptCount val="1"/>
                <c:pt idx="0">
                  <c:v>Vnímání ČT jako televize prezentující ve vysílání pro děti hodnoty slušnosti, vzdělanosti, úcty k národnostním menšinám a k životnímu prostředí. (TRA)</c:v>
                </c:pt>
              </c:strCache>
            </c:strRef>
          </c:cat>
          <c:val>
            <c:numRef>
              <c:f>List1!$D$2</c:f>
              <c:numCache>
                <c:formatCode>0%</c:formatCode>
                <c:ptCount val="1"/>
                <c:pt idx="0">
                  <c:v>0.7</c:v>
                </c:pt>
              </c:numCache>
            </c:numRef>
          </c:val>
          <c:extLst xmlns:c16r2="http://schemas.microsoft.com/office/drawing/2015/06/chart">
            <c:ext xmlns:c16="http://schemas.microsoft.com/office/drawing/2014/chart" uri="{C3380CC4-5D6E-409C-BE32-E72D297353CC}">
              <c16:uniqueId val="{00000002-0EAD-453E-923F-D62329EE1FEC}"/>
            </c:ext>
          </c:extLst>
        </c:ser>
        <c:dLbls>
          <c:showLegendKey val="0"/>
          <c:showVal val="0"/>
          <c:showCatName val="0"/>
          <c:showSerName val="0"/>
          <c:showPercent val="0"/>
          <c:showBubbleSize val="0"/>
        </c:dLbls>
        <c:gapWidth val="65"/>
        <c:overlap val="-20"/>
        <c:axId val="288019200"/>
        <c:axId val="288020736"/>
      </c:barChart>
      <c:catAx>
        <c:axId val="288019200"/>
        <c:scaling>
          <c:orientation val="maxMin"/>
        </c:scaling>
        <c:delete val="0"/>
        <c:axPos val="l"/>
        <c:numFmt formatCode="#,##0.00" sourceLinked="0"/>
        <c:majorTickMark val="out"/>
        <c:minorTickMark val="none"/>
        <c:tickLblPos val="nextTo"/>
        <c:txPr>
          <a:bodyPr/>
          <a:lstStyle/>
          <a:p>
            <a:pPr>
              <a:defRPr sz="1200" b="1"/>
            </a:pPr>
            <a:endParaRPr lang="cs-CZ"/>
          </a:p>
        </c:txPr>
        <c:crossAx val="288020736"/>
        <c:crosses val="autoZero"/>
        <c:auto val="1"/>
        <c:lblAlgn val="ctr"/>
        <c:lblOffset val="100"/>
        <c:tickLblSkip val="1"/>
        <c:noMultiLvlLbl val="0"/>
      </c:catAx>
      <c:valAx>
        <c:axId val="288020736"/>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88019200"/>
        <c:crosses val="autoZero"/>
        <c:crossBetween val="between"/>
      </c:valAx>
      <c:spPr>
        <a:ln>
          <a:solidFill>
            <a:schemeClr val="bg1">
              <a:lumMod val="50000"/>
            </a:schemeClr>
          </a:solidFill>
        </a:ln>
      </c:spPr>
    </c:plotArea>
    <c:legend>
      <c:legendPos val="b"/>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51178431192163E-2"/>
          <c:y val="0.23550209467659214"/>
          <c:w val="0.9355488215688077"/>
          <c:h val="0.74197350617708746"/>
        </c:manualLayout>
      </c:layout>
      <c:barChart>
        <c:barDir val="bar"/>
        <c:grouping val="stacked"/>
        <c:varyColors val="0"/>
        <c:ser>
          <c:idx val="0"/>
          <c:order val="0"/>
          <c:tx>
            <c:strRef>
              <c:f>List1!$B$1</c:f>
              <c:strCache>
                <c:ptCount val="1"/>
                <c:pt idx="0">
                  <c:v>Domácí tvorba</c:v>
                </c:pt>
              </c:strCache>
            </c:strRef>
          </c:tx>
          <c:spPr>
            <a:ln>
              <a:noFill/>
            </a:ln>
          </c:spPr>
          <c:invertIfNegative val="0"/>
          <c:dLbls>
            <c:spPr>
              <a:noFill/>
              <a:ln>
                <a:noFill/>
              </a:ln>
              <a:effectLst/>
            </c:spPr>
            <c:txPr>
              <a:bodyPr/>
              <a:lstStyle/>
              <a:p>
                <a:pPr algn="ctr">
                  <a:defRPr lang="en-GB"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0.38</c:v>
                </c:pt>
                <c:pt idx="1">
                  <c:v>0.38</c:v>
                </c:pt>
                <c:pt idx="2">
                  <c:v>0.38</c:v>
                </c:pt>
              </c:numCache>
            </c:numRef>
          </c:val>
          <c:extLst xmlns:c16r2="http://schemas.microsoft.com/office/drawing/2015/06/chart">
            <c:ext xmlns:c16="http://schemas.microsoft.com/office/drawing/2014/chart" uri="{C3380CC4-5D6E-409C-BE32-E72D297353CC}">
              <c16:uniqueId val="{00000000-F600-477A-A6A1-E8B22651512A}"/>
            </c:ext>
          </c:extLst>
        </c:ser>
        <c:ser>
          <c:idx val="1"/>
          <c:order val="1"/>
          <c:tx>
            <c:strRef>
              <c:f>List1!$C$1</c:f>
              <c:strCache>
                <c:ptCount val="1"/>
                <c:pt idx="0">
                  <c:v>Evropská tvorba</c:v>
                </c:pt>
              </c:strCache>
            </c:strRef>
          </c:tx>
          <c:spPr>
            <a:ln>
              <a:noFill/>
            </a:ln>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List1!$A$2:$A$4</c:f>
              <c:numCache>
                <c:formatCode>General</c:formatCode>
                <c:ptCount val="3"/>
                <c:pt idx="0">
                  <c:v>2015</c:v>
                </c:pt>
                <c:pt idx="1">
                  <c:v>2016</c:v>
                </c:pt>
                <c:pt idx="2">
                  <c:v>2017</c:v>
                </c:pt>
              </c:numCache>
            </c:numRef>
          </c:cat>
          <c:val>
            <c:numRef>
              <c:f>List1!$C$2:$C$4</c:f>
              <c:numCache>
                <c:formatCode>0%</c:formatCode>
                <c:ptCount val="3"/>
                <c:pt idx="0">
                  <c:v>0.33</c:v>
                </c:pt>
                <c:pt idx="1">
                  <c:v>0.36</c:v>
                </c:pt>
                <c:pt idx="2">
                  <c:v>0.28000000000000003</c:v>
                </c:pt>
              </c:numCache>
            </c:numRef>
          </c:val>
          <c:extLst xmlns:c16r2="http://schemas.microsoft.com/office/drawing/2015/06/chart">
            <c:ext xmlns:c16="http://schemas.microsoft.com/office/drawing/2014/chart" uri="{C3380CC4-5D6E-409C-BE32-E72D297353CC}">
              <c16:uniqueId val="{00000004-F600-477A-A6A1-E8B22651512A}"/>
            </c:ext>
          </c:extLst>
        </c:ser>
        <c:ser>
          <c:idx val="2"/>
          <c:order val="2"/>
          <c:tx>
            <c:strRef>
              <c:f>List1!$D$1</c:f>
              <c:strCache>
                <c:ptCount val="1"/>
                <c:pt idx="0">
                  <c:v>Mimoevropská tvorba</c:v>
                </c:pt>
              </c:strCache>
            </c:strRef>
          </c:tx>
          <c:spPr>
            <a:ln>
              <a:noFill/>
            </a:ln>
          </c:spPr>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schemeClr val="bg1"/>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List1!$A$2:$A$4</c:f>
              <c:numCache>
                <c:formatCode>General</c:formatCode>
                <c:ptCount val="3"/>
                <c:pt idx="0">
                  <c:v>2015</c:v>
                </c:pt>
                <c:pt idx="1">
                  <c:v>2016</c:v>
                </c:pt>
                <c:pt idx="2">
                  <c:v>2017</c:v>
                </c:pt>
              </c:numCache>
            </c:numRef>
          </c:cat>
          <c:val>
            <c:numRef>
              <c:f>List1!$D$2:$D$4</c:f>
              <c:numCache>
                <c:formatCode>0%</c:formatCode>
                <c:ptCount val="3"/>
                <c:pt idx="0">
                  <c:v>0.28000000000000003</c:v>
                </c:pt>
                <c:pt idx="1">
                  <c:v>0.26</c:v>
                </c:pt>
                <c:pt idx="2">
                  <c:v>0.34</c:v>
                </c:pt>
              </c:numCache>
            </c:numRef>
          </c:val>
          <c:extLst xmlns:c16r2="http://schemas.microsoft.com/office/drawing/2015/06/chart">
            <c:ext xmlns:c16="http://schemas.microsoft.com/office/drawing/2014/chart" uri="{C3380CC4-5D6E-409C-BE32-E72D297353CC}">
              <c16:uniqueId val="{00000009-F600-477A-A6A1-E8B22651512A}"/>
            </c:ext>
          </c:extLst>
        </c:ser>
        <c:dLbls>
          <c:showLegendKey val="0"/>
          <c:showVal val="1"/>
          <c:showCatName val="0"/>
          <c:showSerName val="0"/>
          <c:showPercent val="0"/>
          <c:showBubbleSize val="0"/>
        </c:dLbls>
        <c:gapWidth val="46"/>
        <c:overlap val="100"/>
        <c:axId val="288184192"/>
        <c:axId val="288185728"/>
      </c:barChart>
      <c:catAx>
        <c:axId val="288184192"/>
        <c:scaling>
          <c:orientation val="maxMin"/>
        </c:scaling>
        <c:delete val="0"/>
        <c:axPos val="l"/>
        <c:numFmt formatCode="General" sourceLinked="1"/>
        <c:majorTickMark val="none"/>
        <c:minorTickMark val="none"/>
        <c:tickLblPos val="nextTo"/>
        <c:txPr>
          <a:bodyPr/>
          <a:lstStyle/>
          <a:p>
            <a:pPr>
              <a:defRPr sz="1300"/>
            </a:pPr>
            <a:endParaRPr lang="cs-CZ"/>
          </a:p>
        </c:txPr>
        <c:crossAx val="288185728"/>
        <c:crosses val="autoZero"/>
        <c:auto val="1"/>
        <c:lblAlgn val="ctr"/>
        <c:lblOffset val="100"/>
        <c:noMultiLvlLbl val="0"/>
      </c:catAx>
      <c:valAx>
        <c:axId val="288185728"/>
        <c:scaling>
          <c:orientation val="minMax"/>
          <c:max val="1"/>
        </c:scaling>
        <c:delete val="1"/>
        <c:axPos val="t"/>
        <c:numFmt formatCode="0%" sourceLinked="1"/>
        <c:majorTickMark val="out"/>
        <c:minorTickMark val="none"/>
        <c:tickLblPos val="nextTo"/>
        <c:crossAx val="288184192"/>
        <c:crosses val="autoZero"/>
        <c:crossBetween val="between"/>
      </c:valAx>
    </c:plotArea>
    <c:legend>
      <c:legendPos val="t"/>
      <c:layout>
        <c:manualLayout>
          <c:xMode val="edge"/>
          <c:yMode val="edge"/>
          <c:x val="9.2056711908372932E-2"/>
          <c:y val="5.4703374265933261E-2"/>
          <c:w val="0.86046020358138398"/>
          <c:h val="0.1901644289600912"/>
        </c:manualLayout>
      </c:layout>
      <c:overlay val="0"/>
      <c:txPr>
        <a:bodyPr/>
        <a:lstStyle/>
        <a:p>
          <a:pPr>
            <a:defRPr sz="1300" b="0"/>
          </a:pPr>
          <a:endParaRPr lang="cs-CZ"/>
        </a:p>
      </c:txPr>
    </c:legend>
    <c:plotVisOnly val="1"/>
    <c:dispBlanksAs val="gap"/>
    <c:showDLblsOverMax val="0"/>
  </c:chart>
  <c:txPr>
    <a:bodyPr/>
    <a:lstStyle/>
    <a:p>
      <a:pPr>
        <a:defRPr sz="1800"/>
      </a:pPr>
      <a:endParaRPr lang="cs-CZ"/>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0.68</c:v>
                </c:pt>
                <c:pt idx="1">
                  <c:v>0.73</c:v>
                </c:pt>
                <c:pt idx="2">
                  <c:v>0.72</c:v>
                </c:pt>
              </c:numCache>
            </c:numRef>
          </c:val>
          <c:extLst xmlns:c16r2="http://schemas.microsoft.com/office/drawing/2015/06/chart">
            <c:ext xmlns:c16="http://schemas.microsoft.com/office/drawing/2014/chart" uri="{C3380CC4-5D6E-409C-BE32-E72D297353CC}">
              <c16:uniqueId val="{00000000-ACC9-49A0-8F76-0E72ECA7288E}"/>
            </c:ext>
          </c:extLst>
        </c:ser>
        <c:ser>
          <c:idx val="1"/>
          <c:order val="1"/>
          <c:tx>
            <c:strRef>
              <c:f>List1!$C$1</c:f>
              <c:strCache>
                <c:ptCount val="1"/>
                <c:pt idx="0">
                  <c:v>Vzdělávací</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0.11</c:v>
                </c:pt>
                <c:pt idx="1">
                  <c:v>0.12</c:v>
                </c:pt>
                <c:pt idx="2">
                  <c:v>0.14000000000000001</c:v>
                </c:pt>
              </c:numCache>
            </c:numRef>
          </c:val>
          <c:extLst xmlns:c16r2="http://schemas.microsoft.com/office/drawing/2015/06/chart">
            <c:ext xmlns:c16="http://schemas.microsoft.com/office/drawing/2014/chart" uri="{C3380CC4-5D6E-409C-BE32-E72D297353CC}">
              <c16:uniqueId val="{00000001-ACC9-49A0-8F76-0E72ECA7288E}"/>
            </c:ext>
          </c:extLst>
        </c:ser>
        <c:ser>
          <c:idx val="2"/>
          <c:order val="2"/>
          <c:tx>
            <c:strRef>
              <c:f>List1!$D$1</c:f>
              <c:strCache>
                <c:ptCount val="1"/>
                <c:pt idx="0">
                  <c:v>Dokumentární</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0%</c:formatCode>
                <c:ptCount val="3"/>
                <c:pt idx="0">
                  <c:v>0.09</c:v>
                </c:pt>
                <c:pt idx="1">
                  <c:v>0.06</c:v>
                </c:pt>
                <c:pt idx="2">
                  <c:v>0.05</c:v>
                </c:pt>
              </c:numCache>
            </c:numRef>
          </c:val>
          <c:extLst xmlns:c16r2="http://schemas.microsoft.com/office/drawing/2015/06/chart">
            <c:ext xmlns:c16="http://schemas.microsoft.com/office/drawing/2014/chart" uri="{C3380CC4-5D6E-409C-BE32-E72D297353CC}">
              <c16:uniqueId val="{00000002-ACC9-49A0-8F76-0E72ECA7288E}"/>
            </c:ext>
          </c:extLst>
        </c:ser>
        <c:ser>
          <c:idx val="3"/>
          <c:order val="3"/>
          <c:tx>
            <c:strRef>
              <c:f>List1!$E$1</c:f>
              <c:strCache>
                <c:ptCount val="1"/>
                <c:pt idx="0">
                  <c:v>Zábavné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List1!$E$2:$E$4</c:f>
              <c:numCache>
                <c:formatCode>0%</c:formatCode>
                <c:ptCount val="3"/>
                <c:pt idx="0">
                  <c:v>0.06</c:v>
                </c:pt>
                <c:pt idx="1">
                  <c:v>0.06</c:v>
                </c:pt>
                <c:pt idx="2">
                  <c:v>0.05</c:v>
                </c:pt>
              </c:numCache>
            </c:numRef>
          </c:val>
          <c:extLst xmlns:c16r2="http://schemas.microsoft.com/office/drawing/2015/06/chart">
            <c:ext xmlns:c16="http://schemas.microsoft.com/office/drawing/2014/chart" uri="{C3380CC4-5D6E-409C-BE32-E72D297353CC}">
              <c16:uniqueId val="{00000003-ACC9-49A0-8F76-0E72ECA7288E}"/>
            </c:ext>
          </c:extLst>
        </c:ser>
        <c:ser>
          <c:idx val="4"/>
          <c:order val="4"/>
          <c:tx>
            <c:strRef>
              <c:f>List1!$F$1</c:f>
              <c:strCache>
                <c:ptCount val="1"/>
                <c:pt idx="0">
                  <c:v>Publicistický</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List1!$F$2:$F$4</c:f>
              <c:numCache>
                <c:formatCode>0%</c:formatCode>
                <c:ptCount val="3"/>
                <c:pt idx="0">
                  <c:v>0.03</c:v>
                </c:pt>
                <c:pt idx="1">
                  <c:v>0.02</c:v>
                </c:pt>
                <c:pt idx="2">
                  <c:v>0.02</c:v>
                </c:pt>
              </c:numCache>
            </c:numRef>
          </c:val>
          <c:extLst xmlns:c16r2="http://schemas.microsoft.com/office/drawing/2015/06/chart">
            <c:ext xmlns:c16="http://schemas.microsoft.com/office/drawing/2014/chart" uri="{C3380CC4-5D6E-409C-BE32-E72D297353CC}">
              <c16:uniqueId val="{00000004-ACC9-49A0-8F76-0E72ECA7288E}"/>
            </c:ext>
          </c:extLst>
        </c:ser>
        <c:ser>
          <c:idx val="5"/>
          <c:order val="5"/>
          <c:tx>
            <c:strRef>
              <c:f>List1!$G$1</c:f>
              <c:strCache>
                <c:ptCount val="1"/>
                <c:pt idx="0">
                  <c:v>Hudební</c:v>
                </c:pt>
              </c:strCache>
            </c:strRef>
          </c:tx>
          <c:invertIfNegative val="0"/>
          <c:cat>
            <c:numRef>
              <c:f>List1!$A$2:$A$4</c:f>
              <c:numCache>
                <c:formatCode>General</c:formatCode>
                <c:ptCount val="3"/>
                <c:pt idx="0">
                  <c:v>2015</c:v>
                </c:pt>
                <c:pt idx="1">
                  <c:v>2016</c:v>
                </c:pt>
                <c:pt idx="2">
                  <c:v>2017</c:v>
                </c:pt>
              </c:numCache>
            </c:numRef>
          </c:cat>
          <c:val>
            <c:numRef>
              <c:f>List1!$G$2:$G$4</c:f>
              <c:numCache>
                <c:formatCode>General</c:formatCode>
                <c:ptCount val="3"/>
                <c:pt idx="0" formatCode="0%">
                  <c:v>0.01</c:v>
                </c:pt>
                <c:pt idx="2" formatCode="0%">
                  <c:v>0</c:v>
                </c:pt>
              </c:numCache>
            </c:numRef>
          </c:val>
          <c:extLst xmlns:c16r2="http://schemas.microsoft.com/office/drawing/2015/06/chart">
            <c:ext xmlns:c16="http://schemas.microsoft.com/office/drawing/2014/chart" uri="{C3380CC4-5D6E-409C-BE32-E72D297353CC}">
              <c16:uniqueId val="{00000005-ACC9-49A0-8F76-0E72ECA7288E}"/>
            </c:ext>
          </c:extLst>
        </c:ser>
        <c:ser>
          <c:idx val="6"/>
          <c:order val="6"/>
          <c:tx>
            <c:strRef>
              <c:f>List1!$H$1</c:f>
              <c:strCache>
                <c:ptCount val="1"/>
                <c:pt idx="0">
                  <c:v>Sportovní</c:v>
                </c:pt>
              </c:strCache>
            </c:strRef>
          </c:tx>
          <c:invertIfNegative val="0"/>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E1F-4902-958E-455207406277}"/>
                </c:ext>
              </c:extLst>
            </c:dLbl>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List1!$H$2:$H$4</c:f>
              <c:numCache>
                <c:formatCode>0%</c:formatCode>
                <c:ptCount val="3"/>
                <c:pt idx="0">
                  <c:v>0.02</c:v>
                </c:pt>
                <c:pt idx="1">
                  <c:v>0.01</c:v>
                </c:pt>
                <c:pt idx="2">
                  <c:v>0.01</c:v>
                </c:pt>
              </c:numCache>
            </c:numRef>
          </c:val>
          <c:extLst xmlns:c16r2="http://schemas.microsoft.com/office/drawing/2015/06/chart">
            <c:ext xmlns:c16="http://schemas.microsoft.com/office/drawing/2014/chart" uri="{C3380CC4-5D6E-409C-BE32-E72D297353CC}">
              <c16:uniqueId val="{00000006-ACC9-49A0-8F76-0E72ECA7288E}"/>
            </c:ext>
          </c:extLst>
        </c:ser>
        <c:dLbls>
          <c:showLegendKey val="0"/>
          <c:showVal val="0"/>
          <c:showCatName val="0"/>
          <c:showSerName val="0"/>
          <c:showPercent val="0"/>
          <c:showBubbleSize val="0"/>
        </c:dLbls>
        <c:gapWidth val="65"/>
        <c:overlap val="100"/>
        <c:axId val="288139136"/>
        <c:axId val="288140672"/>
      </c:barChart>
      <c:catAx>
        <c:axId val="288139136"/>
        <c:scaling>
          <c:orientation val="maxMin"/>
        </c:scaling>
        <c:delete val="0"/>
        <c:axPos val="l"/>
        <c:numFmt formatCode="General" sourceLinked="0"/>
        <c:majorTickMark val="out"/>
        <c:minorTickMark val="none"/>
        <c:tickLblPos val="nextTo"/>
        <c:txPr>
          <a:bodyPr/>
          <a:lstStyle/>
          <a:p>
            <a:pPr>
              <a:defRPr sz="1400" b="1"/>
            </a:pPr>
            <a:endParaRPr lang="cs-CZ"/>
          </a:p>
        </c:txPr>
        <c:crossAx val="288140672"/>
        <c:crosses val="autoZero"/>
        <c:auto val="1"/>
        <c:lblAlgn val="ctr"/>
        <c:lblOffset val="100"/>
        <c:noMultiLvlLbl val="0"/>
      </c:catAx>
      <c:valAx>
        <c:axId val="288140672"/>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88139136"/>
        <c:crosses val="autoZero"/>
        <c:crossBetween val="between"/>
      </c:valAx>
      <c:spPr>
        <a:ln>
          <a:solidFill>
            <a:schemeClr val="bg1">
              <a:lumMod val="50000"/>
            </a:schemeClr>
          </a:solidFill>
        </a:ln>
      </c:spPr>
    </c:plotArea>
    <c:legend>
      <c:legendPos val="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305050588993"/>
          <c:y val="9.3986070786744771E-2"/>
          <c:w val="0.84446870658346052"/>
          <c:h val="0.54292138851988569"/>
        </c:manualLayout>
      </c:layout>
      <c:lineChart>
        <c:grouping val="standard"/>
        <c:varyColors val="0"/>
        <c:ser>
          <c:idx val="0"/>
          <c:order val="0"/>
          <c:tx>
            <c:strRef>
              <c:f>Sheet1!$B$1</c:f>
              <c:strCache>
                <c:ptCount val="1"/>
                <c:pt idx="0">
                  <c:v>ČT1</c:v>
                </c:pt>
              </c:strCache>
            </c:strRef>
          </c:tx>
          <c:spPr>
            <a:ln>
              <a:solidFill>
                <a:srgbClr val="FF0000"/>
              </a:solidFill>
            </a:ln>
          </c:spPr>
          <c:marker>
            <c:symbol val="none"/>
          </c:marker>
          <c:dLbls>
            <c:dLbl>
              <c:idx val="0"/>
              <c:layout>
                <c:manualLayout>
                  <c:x val="-2.8579026566270274E-2"/>
                  <c:y val="-1.83543528328232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A3B-4DF6-80DB-974E4772BAFA}"/>
                </c:ext>
              </c:extLst>
            </c:dLbl>
            <c:dLbl>
              <c:idx val="1"/>
              <c:layout>
                <c:manualLayout>
                  <c:x val="-2.7071299464875652E-2"/>
                  <c:y val="-1.83543528328232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172-443F-AAD1-AAF2214ACB31}"/>
                </c:ext>
              </c:extLst>
            </c:dLbl>
            <c:numFmt formatCode="0%" sourceLinked="0"/>
            <c:spPr>
              <a:noFill/>
              <a:ln>
                <a:noFill/>
              </a:ln>
              <a:effectLst/>
            </c:spPr>
            <c:txPr>
              <a:bodyPr/>
              <a:lstStyle/>
              <a:p>
                <a:pPr>
                  <a:defRPr sz="1200" b="1">
                    <a:solidFill>
                      <a:srgbClr val="FF0000"/>
                    </a:solidFill>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Sheet1!$B$2:$B$5</c:f>
              <c:numCache>
                <c:formatCode>0%</c:formatCode>
                <c:ptCount val="4"/>
                <c:pt idx="0">
                  <c:v>0.69</c:v>
                </c:pt>
                <c:pt idx="1">
                  <c:v>0.67</c:v>
                </c:pt>
                <c:pt idx="2">
                  <c:v>0.67</c:v>
                </c:pt>
                <c:pt idx="3">
                  <c:v>0.64</c:v>
                </c:pt>
              </c:numCache>
            </c:numRef>
          </c:val>
          <c:smooth val="0"/>
          <c:extLst xmlns:c16r2="http://schemas.microsoft.com/office/drawing/2015/06/chart">
            <c:ext xmlns:c16="http://schemas.microsoft.com/office/drawing/2014/chart" uri="{C3380CC4-5D6E-409C-BE32-E72D297353CC}">
              <c16:uniqueId val="{00000000-302E-4337-80A3-E1395D6EB099}"/>
            </c:ext>
          </c:extLst>
        </c:ser>
        <c:ser>
          <c:idx val="1"/>
          <c:order val="1"/>
          <c:tx>
            <c:strRef>
              <c:f>Sheet1!$C$1</c:f>
              <c:strCache>
                <c:ptCount val="1"/>
                <c:pt idx="0">
                  <c:v>ČT2</c:v>
                </c:pt>
              </c:strCache>
            </c:strRef>
          </c:tx>
          <c:spPr>
            <a:ln>
              <a:solidFill>
                <a:srgbClr val="FFFF00"/>
              </a:solidFill>
            </a:ln>
            <a:effectLst>
              <a:outerShdw blurRad="50800" dist="38100" dir="2700000" algn="tl" rotWithShape="0">
                <a:prstClr val="black">
                  <a:alpha val="40000"/>
                </a:prstClr>
              </a:outerShdw>
            </a:effectLst>
          </c:spPr>
          <c:marker>
            <c:symbol val="none"/>
          </c:marker>
          <c:dLbls>
            <c:spPr>
              <a:noFill/>
              <a:ln>
                <a:noFill/>
              </a:ln>
              <a:effectLst/>
            </c:spPr>
            <c:txPr>
              <a:bodyPr wrap="square" lIns="38100" tIns="19050" rIns="38100" bIns="19050" anchor="ctr" anchorCtr="0">
                <a:spAutoFit/>
              </a:bodyPr>
              <a:lstStyle/>
              <a:p>
                <a:pPr algn="ctr">
                  <a:defRPr lang="en-GB" sz="1200" b="1" i="0" u="none" strike="noStrike" kern="1200" baseline="0">
                    <a:solidFill>
                      <a:srgbClr val="FFFF00"/>
                    </a:solidFill>
                    <a:effectLst>
                      <a:outerShdw blurRad="50800" dist="38100" dir="2700000" algn="tl" rotWithShape="0">
                        <a:prstClr val="black">
                          <a:alpha val="68000"/>
                        </a:prstClr>
                      </a:outerShdw>
                    </a:effectLst>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Sheet1!$A$2:$A$5</c:f>
              <c:numCache>
                <c:formatCode>General</c:formatCode>
                <c:ptCount val="4"/>
                <c:pt idx="0">
                  <c:v>2014</c:v>
                </c:pt>
                <c:pt idx="1">
                  <c:v>2015</c:v>
                </c:pt>
                <c:pt idx="2">
                  <c:v>2016</c:v>
                </c:pt>
                <c:pt idx="3">
                  <c:v>2017</c:v>
                </c:pt>
              </c:numCache>
            </c:numRef>
          </c:cat>
          <c:val>
            <c:numRef>
              <c:f>Sheet1!$C$2:$C$5</c:f>
              <c:numCache>
                <c:formatCode>0%</c:formatCode>
                <c:ptCount val="4"/>
                <c:pt idx="0">
                  <c:v>0.78100000000000003</c:v>
                </c:pt>
                <c:pt idx="1">
                  <c:v>0.76100000000000001</c:v>
                </c:pt>
                <c:pt idx="2">
                  <c:v>0.79</c:v>
                </c:pt>
                <c:pt idx="3">
                  <c:v>0.79</c:v>
                </c:pt>
              </c:numCache>
            </c:numRef>
          </c:val>
          <c:smooth val="0"/>
          <c:extLst xmlns:c16r2="http://schemas.microsoft.com/office/drawing/2015/06/chart">
            <c:ext xmlns:c16="http://schemas.microsoft.com/office/drawing/2014/chart" uri="{C3380CC4-5D6E-409C-BE32-E72D297353CC}">
              <c16:uniqueId val="{00000003-302E-4337-80A3-E1395D6EB099}"/>
            </c:ext>
          </c:extLst>
        </c:ser>
        <c:ser>
          <c:idx val="2"/>
          <c:order val="2"/>
          <c:tx>
            <c:strRef>
              <c:f>Sheet1!$D$1</c:f>
              <c:strCache>
                <c:ptCount val="1"/>
                <c:pt idx="0">
                  <c:v>ČT24</c:v>
                </c:pt>
              </c:strCache>
            </c:strRef>
          </c:tx>
          <c:spPr>
            <a:ln>
              <a:solidFill>
                <a:srgbClr val="FFC600"/>
              </a:solidFill>
            </a:ln>
          </c:spPr>
          <c:marker>
            <c:symbol val="none"/>
          </c:marker>
          <c:dLbls>
            <c:dLbl>
              <c:idx val="3"/>
              <c:layout>
                <c:manualLayout>
                  <c:x val="-2.8579026566270357E-2"/>
                  <c:y val="3.589464028905436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3F4-4FFB-8137-A4C6918C33A7}"/>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C000"/>
                    </a:solidFill>
                    <a:effectLst>
                      <a:outerShdw blurRad="50800" dist="38100" dir="2700000" algn="tl" rotWithShape="0">
                        <a:prstClr val="black">
                          <a:alpha val="68000"/>
                        </a:prstClr>
                      </a:outerShdw>
                    </a:effectLst>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Sheet1!$D$2:$D$5</c:f>
              <c:numCache>
                <c:formatCode>0%</c:formatCode>
                <c:ptCount val="4"/>
                <c:pt idx="0">
                  <c:v>0.61</c:v>
                </c:pt>
                <c:pt idx="1">
                  <c:v>0.56999999999999995</c:v>
                </c:pt>
                <c:pt idx="2">
                  <c:v>0.63</c:v>
                </c:pt>
                <c:pt idx="3">
                  <c:v>0.64</c:v>
                </c:pt>
              </c:numCache>
            </c:numRef>
          </c:val>
          <c:smooth val="0"/>
          <c:extLst xmlns:c16r2="http://schemas.microsoft.com/office/drawing/2015/06/chart">
            <c:ext xmlns:c16="http://schemas.microsoft.com/office/drawing/2014/chart" uri="{C3380CC4-5D6E-409C-BE32-E72D297353CC}">
              <c16:uniqueId val="{00000006-302E-4337-80A3-E1395D6EB099}"/>
            </c:ext>
          </c:extLst>
        </c:ser>
        <c:ser>
          <c:idx val="3"/>
          <c:order val="3"/>
          <c:tx>
            <c:strRef>
              <c:f>Sheet1!$E$1</c:f>
              <c:strCache>
                <c:ptCount val="1"/>
                <c:pt idx="0">
                  <c:v>ČT sport</c:v>
                </c:pt>
              </c:strCache>
            </c:strRef>
          </c:tx>
          <c:spPr>
            <a:ln>
              <a:solidFill>
                <a:srgbClr val="004000"/>
              </a:solidFill>
            </a:ln>
          </c:spPr>
          <c:marker>
            <c:symbol val="none"/>
          </c:marker>
          <c:dLbls>
            <c:dLbl>
              <c:idx val="2"/>
              <c:layout/>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172-443F-AAD1-AAF2214ACB31}"/>
                </c:ext>
              </c:extLst>
            </c:dLbl>
            <c:dLbl>
              <c:idx val="3"/>
              <c:layout>
                <c:manualLayout>
                  <c:x val="-2.7071299464875707E-2"/>
                  <c:y val="8.35034564237275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3F4-4FFB-8137-A4C6918C33A7}"/>
                </c:ext>
              </c:extLst>
            </c:dLbl>
            <c:dLbl>
              <c:idx val="6"/>
              <c:layout>
                <c:manualLayout>
                  <c:x val="-2.2487809076635869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02E-4337-80A3-E1395D6EB099}"/>
                </c:ext>
              </c:extLst>
            </c:dLbl>
            <c:dLbl>
              <c:idx val="7"/>
              <c:layout>
                <c:manualLayout>
                  <c:x val="-2.3995536178030626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02E-4337-80A3-E1395D6EB099}"/>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004000"/>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Sheet1!$E$2:$E$5</c:f>
              <c:numCache>
                <c:formatCode>0%</c:formatCode>
                <c:ptCount val="4"/>
                <c:pt idx="0">
                  <c:v>0.67</c:v>
                </c:pt>
                <c:pt idx="1">
                  <c:v>0.66</c:v>
                </c:pt>
                <c:pt idx="2">
                  <c:v>0.64</c:v>
                </c:pt>
                <c:pt idx="3">
                  <c:v>0.64</c:v>
                </c:pt>
              </c:numCache>
            </c:numRef>
          </c:val>
          <c:smooth val="0"/>
          <c:extLst xmlns:c16r2="http://schemas.microsoft.com/office/drawing/2015/06/chart">
            <c:ext xmlns:c16="http://schemas.microsoft.com/office/drawing/2014/chart" uri="{C3380CC4-5D6E-409C-BE32-E72D297353CC}">
              <c16:uniqueId val="{00000009-302E-4337-80A3-E1395D6EB099}"/>
            </c:ext>
          </c:extLst>
        </c:ser>
        <c:ser>
          <c:idx val="4"/>
          <c:order val="4"/>
          <c:tx>
            <c:strRef>
              <c:f>Sheet1!$F$1</c:f>
              <c:strCache>
                <c:ptCount val="1"/>
                <c:pt idx="0">
                  <c:v>ČT :D</c:v>
                </c:pt>
              </c:strCache>
            </c:strRef>
          </c:tx>
          <c:spPr>
            <a:ln>
              <a:solidFill>
                <a:srgbClr val="FF66FF"/>
              </a:solidFill>
            </a:ln>
          </c:spPr>
          <c:marker>
            <c:symbol val="none"/>
          </c:marker>
          <c:dLbls>
            <c:dLbl>
              <c:idx val="1"/>
              <c:layout/>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9DC4-48AF-941B-4AA7607EA53E}"/>
                </c:ext>
              </c:extLst>
            </c:dLbl>
            <c:dLbl>
              <c:idx val="2"/>
              <c:layout>
                <c:manualLayout>
                  <c:x val="-2.8579026566270246E-2"/>
                  <c:y val="2.6748736136867159E-2"/>
                </c:manualLayout>
              </c:layout>
              <c:spPr>
                <a:noFill/>
                <a:ln>
                  <a:noFill/>
                </a:ln>
                <a:effectLst/>
              </c:spPr>
              <c:txPr>
                <a:bodyPr wrap="square" lIns="38100" tIns="19050" rIns="38100" bIns="19050" anchor="ctr" anchorCtr="0">
                  <a:spAutoFit/>
                </a:bodyPr>
                <a:lstStyle/>
                <a:p>
                  <a:pPr algn="ctr">
                    <a:defRPr lang="en-US" sz="1200" b="1" i="0" u="none" strike="noStrike" kern="1200" baseline="0">
                      <a:solidFill>
                        <a:srgbClr val="FF66FF"/>
                      </a:solidFill>
                      <a:latin typeface="+mn-lt"/>
                      <a:ea typeface="+mn-ea"/>
                      <a:cs typeface="+mn-cs"/>
                    </a:defRPr>
                  </a:pPr>
                  <a:endParaRPr lang="cs-CZ"/>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DC4-48AF-941B-4AA7607EA53E}"/>
                </c:ext>
              </c:extLst>
            </c:dLbl>
            <c:spPr>
              <a:noFill/>
              <a:ln>
                <a:noFill/>
              </a:ln>
              <a:effectLst/>
            </c:spPr>
            <c:txPr>
              <a:bodyPr wrap="square" lIns="38100" tIns="19050" rIns="38100" bIns="19050" anchor="ctr" anchorCtr="0">
                <a:spAutoFit/>
              </a:bodyPr>
              <a:lstStyle/>
              <a:p>
                <a:pPr algn="ctr">
                  <a:defRPr lang="en-GB" sz="1200" b="1" i="0" u="none" strike="noStrike" kern="1200" baseline="0">
                    <a:solidFill>
                      <a:srgbClr val="FF66FF"/>
                    </a:solidFill>
                    <a:latin typeface="+mn-lt"/>
                    <a:ea typeface="+mn-ea"/>
                    <a:cs typeface="+mn-cs"/>
                  </a:defRPr>
                </a:pPr>
                <a:endParaRPr lang="cs-CZ"/>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Sheet1!$F$2:$F$5</c:f>
              <c:numCache>
                <c:formatCode>0%</c:formatCode>
                <c:ptCount val="4"/>
                <c:pt idx="0">
                  <c:v>0.7</c:v>
                </c:pt>
                <c:pt idx="1">
                  <c:v>0.61</c:v>
                </c:pt>
                <c:pt idx="2">
                  <c:v>0.64</c:v>
                </c:pt>
              </c:numCache>
            </c:numRef>
          </c:val>
          <c:smooth val="0"/>
          <c:extLst xmlns:c16r2="http://schemas.microsoft.com/office/drawing/2015/06/chart">
            <c:ext xmlns:c16="http://schemas.microsoft.com/office/drawing/2014/chart" uri="{C3380CC4-5D6E-409C-BE32-E72D297353CC}">
              <c16:uniqueId val="{00000000-9DC4-48AF-941B-4AA7607EA53E}"/>
            </c:ext>
          </c:extLst>
        </c:ser>
        <c:ser>
          <c:idx val="5"/>
          <c:order val="5"/>
          <c:tx>
            <c:strRef>
              <c:f>Sheet1!$G$1</c:f>
              <c:strCache>
                <c:ptCount val="1"/>
                <c:pt idx="0">
                  <c:v>ČT art</c:v>
                </c:pt>
              </c:strCache>
            </c:strRef>
          </c:tx>
          <c:spPr>
            <a:ln>
              <a:solidFill>
                <a:srgbClr val="000000"/>
              </a:solidFill>
            </a:ln>
          </c:spPr>
          <c:marker>
            <c:symbol val="none"/>
          </c:marker>
          <c:dLbls>
            <c:spPr>
              <a:noFill/>
              <a:ln>
                <a:noFill/>
              </a:ln>
              <a:effectLst/>
            </c:spPr>
            <c:txPr>
              <a:bodyPr wrap="square" lIns="38100" tIns="19050" rIns="38100" bIns="19050" anchor="ctr" anchorCtr="0">
                <a:spAutoFit/>
              </a:bodyPr>
              <a:lstStyle/>
              <a:p>
                <a:pPr algn="ctr" rtl="0">
                  <a:defRPr lang="en-GB" sz="1200" b="1" i="0" u="none" strike="noStrike" kern="1200" baseline="0">
                    <a:solidFill>
                      <a:srgbClr val="000000"/>
                    </a:solidFill>
                    <a:latin typeface="+mn-lt"/>
                    <a:ea typeface="+mn-ea"/>
                    <a:cs typeface="+mn-cs"/>
                  </a:defRPr>
                </a:pPr>
                <a:endParaRPr lang="cs-CZ"/>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2014</c:v>
                </c:pt>
                <c:pt idx="1">
                  <c:v>2015</c:v>
                </c:pt>
                <c:pt idx="2">
                  <c:v>2016</c:v>
                </c:pt>
                <c:pt idx="3">
                  <c:v>2017</c:v>
                </c:pt>
              </c:numCache>
            </c:numRef>
          </c:cat>
          <c:val>
            <c:numRef>
              <c:f>Sheet1!$G$2:$G$5</c:f>
              <c:numCache>
                <c:formatCode>0%</c:formatCode>
                <c:ptCount val="4"/>
                <c:pt idx="0">
                  <c:v>0.78</c:v>
                </c:pt>
                <c:pt idx="1">
                  <c:v>0.76</c:v>
                </c:pt>
                <c:pt idx="2">
                  <c:v>0.76</c:v>
                </c:pt>
                <c:pt idx="3">
                  <c:v>0.78</c:v>
                </c:pt>
              </c:numCache>
            </c:numRef>
          </c:val>
          <c:smooth val="0"/>
          <c:extLst xmlns:c16r2="http://schemas.microsoft.com/office/drawing/2015/06/chart">
            <c:ext xmlns:c16="http://schemas.microsoft.com/office/drawing/2014/chart" uri="{C3380CC4-5D6E-409C-BE32-E72D297353CC}">
              <c16:uniqueId val="{00000001-9DC4-48AF-941B-4AA7607EA53E}"/>
            </c:ext>
          </c:extLst>
        </c:ser>
        <c:dLbls>
          <c:showLegendKey val="0"/>
          <c:showVal val="0"/>
          <c:showCatName val="0"/>
          <c:showSerName val="0"/>
          <c:showPercent val="0"/>
          <c:showBubbleSize val="0"/>
        </c:dLbls>
        <c:marker val="1"/>
        <c:smooth val="0"/>
        <c:axId val="239569536"/>
        <c:axId val="239595904"/>
      </c:lineChart>
      <c:catAx>
        <c:axId val="239569536"/>
        <c:scaling>
          <c:orientation val="minMax"/>
        </c:scaling>
        <c:delete val="0"/>
        <c:axPos val="b"/>
        <c:numFmt formatCode="General" sourceLinked="0"/>
        <c:majorTickMark val="none"/>
        <c:minorTickMark val="none"/>
        <c:tickLblPos val="nextTo"/>
        <c:spPr>
          <a:ln>
            <a:noFill/>
          </a:ln>
        </c:spPr>
        <c:txPr>
          <a:bodyPr/>
          <a:lstStyle/>
          <a:p>
            <a:pPr>
              <a:defRPr sz="1200" b="1">
                <a:solidFill>
                  <a:schemeClr val="tx1"/>
                </a:solidFill>
              </a:defRPr>
            </a:pPr>
            <a:endParaRPr lang="cs-CZ"/>
          </a:p>
        </c:txPr>
        <c:crossAx val="239595904"/>
        <c:crossesAt val="0"/>
        <c:auto val="1"/>
        <c:lblAlgn val="ctr"/>
        <c:lblOffset val="100"/>
        <c:noMultiLvlLbl val="0"/>
      </c:catAx>
      <c:valAx>
        <c:axId val="239595904"/>
        <c:scaling>
          <c:orientation val="minMax"/>
          <c:max val="0.85000000000000009"/>
          <c:min val="0.5"/>
        </c:scaling>
        <c:delete val="0"/>
        <c:axPos val="l"/>
        <c:majorGridlines>
          <c:spPr>
            <a:ln>
              <a:solidFill>
                <a:schemeClr val="bg1">
                  <a:lumMod val="75000"/>
                </a:schemeClr>
              </a:solidFill>
            </a:ln>
          </c:spPr>
        </c:majorGridlines>
        <c:numFmt formatCode="0%" sourceLinked="1"/>
        <c:majorTickMark val="none"/>
        <c:minorTickMark val="none"/>
        <c:tickLblPos val="nextTo"/>
        <c:spPr>
          <a:ln>
            <a:solidFill>
              <a:schemeClr val="bg1">
                <a:lumMod val="75000"/>
              </a:schemeClr>
            </a:solidFill>
          </a:ln>
        </c:spPr>
        <c:txPr>
          <a:bodyPr/>
          <a:lstStyle/>
          <a:p>
            <a:pPr>
              <a:defRPr sz="1100" b="0">
                <a:solidFill>
                  <a:schemeClr val="tx1"/>
                </a:solidFill>
              </a:defRPr>
            </a:pPr>
            <a:endParaRPr lang="cs-CZ"/>
          </a:p>
        </c:txPr>
        <c:crossAx val="239569536"/>
        <c:crossesAt val="1"/>
        <c:crossBetween val="between"/>
        <c:majorUnit val="0.1"/>
      </c:valAx>
      <c:dTable>
        <c:showHorzBorder val="1"/>
        <c:showVertBorder val="1"/>
        <c:showOutline val="1"/>
        <c:showKeys val="1"/>
        <c:txPr>
          <a:bodyPr/>
          <a:lstStyle/>
          <a:p>
            <a:pPr rtl="0">
              <a:defRPr sz="1200" b="1">
                <a:solidFill>
                  <a:schemeClr val="tx1"/>
                </a:solidFill>
              </a:defRPr>
            </a:pPr>
            <a:endParaRPr lang="cs-CZ"/>
          </a:p>
        </c:txPr>
      </c:dTable>
      <c:spPr>
        <a:noFill/>
        <a:ln w="9525">
          <a:solidFill>
            <a:schemeClr val="bg1">
              <a:lumMod val="75000"/>
            </a:schemeClr>
          </a:solidFill>
        </a:ln>
      </c:spPr>
    </c:plotArea>
    <c:legend>
      <c:legendPos val="t"/>
      <c:layout/>
      <c:overlay val="0"/>
      <c:txPr>
        <a:bodyPr/>
        <a:lstStyle/>
        <a:p>
          <a:pPr>
            <a:defRPr sz="1400" b="1">
              <a:solidFill>
                <a:schemeClr val="tx1"/>
              </a:solidFill>
            </a:defRPr>
          </a:pPr>
          <a:endParaRPr lang="cs-CZ"/>
        </a:p>
      </c:txPr>
    </c:legend>
    <c:plotVisOnly val="1"/>
    <c:dispBlanksAs val="gap"/>
    <c:showDLblsOverMax val="0"/>
  </c:chart>
  <c:spPr>
    <a:noFill/>
  </c:spPr>
  <c:txPr>
    <a:bodyPr/>
    <a:lstStyle/>
    <a:p>
      <a:pPr>
        <a:defRPr sz="900">
          <a:solidFill>
            <a:schemeClr val="tx1">
              <a:lumMod val="65000"/>
              <a:lumOff val="35000"/>
            </a:schemeClr>
          </a:solidFill>
        </a:defRPr>
      </a:pPr>
      <a:endParaRPr lang="cs-CZ"/>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List1!$B$1</c:f>
              <c:strCache>
                <c:ptCount val="1"/>
                <c:pt idx="0">
                  <c:v>Sloupec2</c:v>
                </c:pt>
              </c:strCache>
            </c:strRef>
          </c:tx>
          <c:spPr>
            <a:solidFill>
              <a:srgbClr val="6792C5"/>
            </a:solidFill>
          </c:spPr>
          <c:invertIfNegative val="0"/>
          <c:dPt>
            <c:idx val="0"/>
            <c:invertIfNegative val="0"/>
            <c:bubble3D val="0"/>
            <c:spPr>
              <a:solidFill>
                <a:srgbClr val="0079FF"/>
              </a:solidFill>
            </c:spPr>
            <c:extLst xmlns:c16r2="http://schemas.microsoft.com/office/drawing/2015/06/chart">
              <c:ext xmlns:c16="http://schemas.microsoft.com/office/drawing/2014/chart" uri="{C3380CC4-5D6E-409C-BE32-E72D297353CC}">
                <c16:uniqueId val="{00000003-7FC9-409E-8C55-1DEBA9FE3A72}"/>
              </c:ext>
            </c:extLst>
          </c:dPt>
          <c:dPt>
            <c:idx val="1"/>
            <c:invertIfNegative val="0"/>
            <c:bubble3D val="0"/>
            <c:spPr>
              <a:solidFill>
                <a:srgbClr val="32CC00"/>
              </a:solidFill>
            </c:spPr>
            <c:extLst xmlns:c16r2="http://schemas.microsoft.com/office/drawing/2015/06/chart">
              <c:ext xmlns:c16="http://schemas.microsoft.com/office/drawing/2014/chart" uri="{C3380CC4-5D6E-409C-BE32-E72D297353CC}">
                <c16:uniqueId val="{00000004-7FC9-409E-8C55-1DEBA9FE3A72}"/>
              </c:ext>
            </c:extLst>
          </c:dPt>
          <c:dPt>
            <c:idx val="2"/>
            <c:invertIfNegative val="0"/>
            <c:bubble3D val="0"/>
            <c:spPr>
              <a:solidFill>
                <a:srgbClr val="28A800"/>
              </a:solidFill>
            </c:spPr>
            <c:extLst xmlns:c16r2="http://schemas.microsoft.com/office/drawing/2015/06/chart">
              <c:ext xmlns:c16="http://schemas.microsoft.com/office/drawing/2014/chart" uri="{C3380CC4-5D6E-409C-BE32-E72D297353CC}">
                <c16:uniqueId val="{00000001-7FC9-409E-8C55-1DEBA9FE3A72}"/>
              </c:ext>
            </c:extLst>
          </c:dPt>
          <c:dPt>
            <c:idx val="3"/>
            <c:invertIfNegative val="0"/>
            <c:bubble3D val="0"/>
            <c:spPr>
              <a:solidFill>
                <a:srgbClr val="1C7600"/>
              </a:solidFill>
            </c:spPr>
            <c:extLst xmlns:c16r2="http://schemas.microsoft.com/office/drawing/2015/06/chart">
              <c:ext xmlns:c16="http://schemas.microsoft.com/office/drawing/2014/chart" uri="{C3380CC4-5D6E-409C-BE32-E72D297353CC}">
                <c16:uniqueId val="{00000005-7FC9-409E-8C55-1DEBA9FE3A72}"/>
              </c:ext>
            </c:extLst>
          </c:dPt>
          <c:dPt>
            <c:idx val="4"/>
            <c:invertIfNegative val="0"/>
            <c:bubble3D val="0"/>
            <c:spPr>
              <a:solidFill>
                <a:srgbClr val="155800"/>
              </a:solidFill>
            </c:spPr>
            <c:extLst xmlns:c16r2="http://schemas.microsoft.com/office/drawing/2015/06/chart">
              <c:ext xmlns:c16="http://schemas.microsoft.com/office/drawing/2014/chart" uri="{C3380CC4-5D6E-409C-BE32-E72D297353CC}">
                <c16:uniqueId val="{00000006-7FC9-409E-8C55-1DEBA9FE3A72}"/>
              </c:ext>
            </c:extLst>
          </c:dPt>
          <c:dPt>
            <c:idx val="5"/>
            <c:invertIfNegative val="0"/>
            <c:bubble3D val="0"/>
            <c:spPr>
              <a:solidFill>
                <a:srgbClr val="FF6400"/>
              </a:solidFill>
            </c:spPr>
            <c:extLst xmlns:c16r2="http://schemas.microsoft.com/office/drawing/2015/06/chart">
              <c:ext xmlns:c16="http://schemas.microsoft.com/office/drawing/2014/chart" uri="{C3380CC4-5D6E-409C-BE32-E72D297353CC}">
                <c16:uniqueId val="{00000007-7FC9-409E-8C55-1DEBA9FE3A72}"/>
              </c:ext>
            </c:extLst>
          </c:dPt>
          <c:dPt>
            <c:idx val="6"/>
            <c:invertIfNegative val="0"/>
            <c:bubble3D val="0"/>
            <c:spPr>
              <a:solidFill>
                <a:srgbClr val="ED1D26"/>
              </a:solidFill>
            </c:spPr>
            <c:extLst xmlns:c16r2="http://schemas.microsoft.com/office/drawing/2015/06/chart">
              <c:ext xmlns:c16="http://schemas.microsoft.com/office/drawing/2014/chart" uri="{C3380CC4-5D6E-409C-BE32-E72D297353CC}">
                <c16:uniqueId val="{00000008-7FC9-409E-8C55-1DEBA9FE3A72}"/>
              </c:ext>
            </c:extLst>
          </c:dPt>
          <c:dLbls>
            <c:spPr>
              <a:noFill/>
              <a:ln>
                <a:noFill/>
              </a:ln>
              <a:effectLst/>
            </c:spPr>
            <c:txPr>
              <a:bodyPr/>
              <a:lstStyle/>
              <a:p>
                <a:pPr>
                  <a:defRPr sz="1200" b="1"/>
                </a:pPr>
                <a:endParaRPr lang="cs-CZ"/>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List1!$A$2:$A$8</c:f>
              <c:strCache>
                <c:ptCount val="7"/>
                <c:pt idx="0">
                  <c:v>Rodiče a děti celkem</c:v>
                </c:pt>
                <c:pt idx="1">
                  <c:v>Děti celkem</c:v>
                </c:pt>
                <c:pt idx="2">
                  <c:v>Děti do 6 let</c:v>
                </c:pt>
                <c:pt idx="3">
                  <c:v>Děti 7-9 let</c:v>
                </c:pt>
                <c:pt idx="4">
                  <c:v>Děti 10-12 let</c:v>
                </c:pt>
                <c:pt idx="5">
                  <c:v>Matky</c:v>
                </c:pt>
                <c:pt idx="6">
                  <c:v>Otcové</c:v>
                </c:pt>
              </c:strCache>
            </c:strRef>
          </c:cat>
          <c:val>
            <c:numRef>
              <c:f>List1!$B$2:$B$8</c:f>
              <c:numCache>
                <c:formatCode>0%</c:formatCode>
                <c:ptCount val="7"/>
                <c:pt idx="0">
                  <c:v>0.82</c:v>
                </c:pt>
                <c:pt idx="1">
                  <c:v>0.86</c:v>
                </c:pt>
                <c:pt idx="2">
                  <c:v>0.89</c:v>
                </c:pt>
                <c:pt idx="3">
                  <c:v>0.88</c:v>
                </c:pt>
                <c:pt idx="4">
                  <c:v>0.81</c:v>
                </c:pt>
                <c:pt idx="5">
                  <c:v>0.79</c:v>
                </c:pt>
                <c:pt idx="6">
                  <c:v>0.74</c:v>
                </c:pt>
              </c:numCache>
            </c:numRef>
          </c:val>
          <c:extLst xmlns:c16r2="http://schemas.microsoft.com/office/drawing/2015/06/chart">
            <c:ext xmlns:c16="http://schemas.microsoft.com/office/drawing/2014/chart" uri="{C3380CC4-5D6E-409C-BE32-E72D297353CC}">
              <c16:uniqueId val="{00000002-7FC9-409E-8C55-1DEBA9FE3A72}"/>
            </c:ext>
          </c:extLst>
        </c:ser>
        <c:dLbls>
          <c:showLegendKey val="0"/>
          <c:showVal val="0"/>
          <c:showCatName val="0"/>
          <c:showSerName val="0"/>
          <c:showPercent val="0"/>
          <c:showBubbleSize val="0"/>
        </c:dLbls>
        <c:gapWidth val="65"/>
        <c:overlap val="-20"/>
        <c:axId val="239852928"/>
        <c:axId val="239854720"/>
      </c:barChart>
      <c:catAx>
        <c:axId val="239852928"/>
        <c:scaling>
          <c:orientation val="maxMin"/>
        </c:scaling>
        <c:delete val="0"/>
        <c:axPos val="l"/>
        <c:numFmt formatCode="#,##0.00" sourceLinked="0"/>
        <c:majorTickMark val="out"/>
        <c:minorTickMark val="none"/>
        <c:tickLblPos val="nextTo"/>
        <c:txPr>
          <a:bodyPr/>
          <a:lstStyle/>
          <a:p>
            <a:pPr>
              <a:defRPr sz="1200" b="1"/>
            </a:pPr>
            <a:endParaRPr lang="cs-CZ"/>
          </a:p>
        </c:txPr>
        <c:crossAx val="239854720"/>
        <c:crosses val="autoZero"/>
        <c:auto val="1"/>
        <c:lblAlgn val="ctr"/>
        <c:lblOffset val="100"/>
        <c:tickLblSkip val="1"/>
        <c:noMultiLvlLbl val="0"/>
      </c:catAx>
      <c:valAx>
        <c:axId val="239854720"/>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39852928"/>
        <c:crosses val="autoZero"/>
        <c:crossBetween val="between"/>
      </c:valAx>
      <c:spPr>
        <a:ln>
          <a:solidFill>
            <a:schemeClr val="bg1">
              <a:lumMod val="50000"/>
            </a:schemeClr>
          </a:solidFill>
        </a:ln>
      </c:spPr>
    </c:plotArea>
    <c:plotVisOnly val="1"/>
    <c:dispBlanksAs val="gap"/>
    <c:showDLblsOverMax val="0"/>
  </c:chart>
  <c:txPr>
    <a:bodyPr/>
    <a:lstStyle/>
    <a:p>
      <a:pPr>
        <a:defRPr sz="1799"/>
      </a:pPr>
      <a:endParaRPr lang="cs-CZ"/>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Dramatické</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0.37</c:v>
                </c:pt>
                <c:pt idx="1">
                  <c:v>0.38</c:v>
                </c:pt>
                <c:pt idx="2">
                  <c:v>0.37</c:v>
                </c:pt>
              </c:numCache>
            </c:numRef>
          </c:val>
          <c:extLst xmlns:c16r2="http://schemas.microsoft.com/office/drawing/2015/06/chart">
            <c:ext xmlns:c16="http://schemas.microsoft.com/office/drawing/2014/chart" uri="{C3380CC4-5D6E-409C-BE32-E72D297353CC}">
              <c16:uniqueId val="{00000000-7F2C-4C7E-BC46-DDECD0B74B46}"/>
            </c:ext>
          </c:extLst>
        </c:ser>
        <c:ser>
          <c:idx val="1"/>
          <c:order val="1"/>
          <c:tx>
            <c:strRef>
              <c:f>List1!$C$1</c:f>
              <c:strCache>
                <c:ptCount val="1"/>
                <c:pt idx="0">
                  <c:v>Zábavné</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0.18</c:v>
                </c:pt>
                <c:pt idx="1">
                  <c:v>0.19</c:v>
                </c:pt>
                <c:pt idx="2">
                  <c:v>0.19</c:v>
                </c:pt>
              </c:numCache>
            </c:numRef>
          </c:val>
          <c:extLst xmlns:c16r2="http://schemas.microsoft.com/office/drawing/2015/06/chart">
            <c:ext xmlns:c16="http://schemas.microsoft.com/office/drawing/2014/chart" uri="{C3380CC4-5D6E-409C-BE32-E72D297353CC}">
              <c16:uniqueId val="{00000001-7F2C-4C7E-BC46-DDECD0B74B46}"/>
            </c:ext>
          </c:extLst>
        </c:ser>
        <c:ser>
          <c:idx val="2"/>
          <c:order val="2"/>
          <c:tx>
            <c:strRef>
              <c:f>List1!$D$1</c:f>
              <c:strCache>
                <c:ptCount val="1"/>
                <c:pt idx="0">
                  <c:v>Hudební</c:v>
                </c:pt>
              </c:strCache>
            </c:strRef>
          </c:tx>
          <c:spPr>
            <a:solidFill>
              <a:schemeClr val="accent3">
                <a:lumMod val="75000"/>
              </a:schemeClr>
            </a:solidFill>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F2C-4C7E-BC46-DDECD0B74B46}"/>
                </c:ext>
              </c:extLst>
            </c:dLbl>
            <c:dLbl>
              <c:idx val="1"/>
              <c:layout>
                <c:manualLayout>
                  <c:x val="-8.5257548845470692E-3"/>
                  <c:y val="4.1530136343437616E-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F2C-4C7E-BC46-DDECD0B74B4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F2C-4C7E-BC46-DDECD0B74B46}"/>
                </c:ext>
              </c:extLst>
            </c:dLbl>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General</c:formatCode>
                <c:ptCount val="3"/>
                <c:pt idx="2" formatCode="0%">
                  <c:v>0</c:v>
                </c:pt>
              </c:numCache>
            </c:numRef>
          </c:val>
          <c:extLst xmlns:c16r2="http://schemas.microsoft.com/office/drawing/2015/06/chart">
            <c:ext xmlns:c16="http://schemas.microsoft.com/office/drawing/2014/chart" uri="{C3380CC4-5D6E-409C-BE32-E72D297353CC}">
              <c16:uniqueId val="{00000005-7F2C-4C7E-BC46-DDECD0B74B46}"/>
            </c:ext>
          </c:extLst>
        </c:ser>
        <c:ser>
          <c:idx val="3"/>
          <c:order val="3"/>
          <c:tx>
            <c:strRef>
              <c:f>List1!$E$1</c:f>
              <c:strCache>
                <c:ptCount val="1"/>
                <c:pt idx="0">
                  <c:v>Sportovní</c:v>
                </c:pt>
              </c:strCache>
            </c:strRef>
          </c:tx>
          <c:invertIfNegative val="0"/>
          <c:dLbls>
            <c:spPr>
              <a:noFill/>
              <a:ln>
                <a:noFill/>
              </a:ln>
              <a:effectLst/>
            </c:spPr>
            <c:txPr>
              <a:bodyPr wrap="square" lIns="38100" tIns="19050" rIns="38100" bIns="19050" anchor="ctr" anchorCtr="0">
                <a:spAutoFit/>
              </a:bodyPr>
              <a:lstStyle/>
              <a:p>
                <a:pPr algn="ctr">
                  <a:defRPr lang="en-GB"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List1!$A$2:$A$4</c:f>
              <c:numCache>
                <c:formatCode>General</c:formatCode>
                <c:ptCount val="3"/>
                <c:pt idx="0">
                  <c:v>2015</c:v>
                </c:pt>
                <c:pt idx="1">
                  <c:v>2016</c:v>
                </c:pt>
                <c:pt idx="2">
                  <c:v>2017</c:v>
                </c:pt>
              </c:numCache>
            </c:numRef>
          </c:cat>
          <c:val>
            <c:numRef>
              <c:f>List1!$E$2:$E$4</c:f>
              <c:numCache>
                <c:formatCode>0%</c:formatCode>
                <c:ptCount val="3"/>
                <c:pt idx="0">
                  <c:v>0.01</c:v>
                </c:pt>
                <c:pt idx="1">
                  <c:v>0.01</c:v>
                </c:pt>
                <c:pt idx="2">
                  <c:v>0.01</c:v>
                </c:pt>
              </c:numCache>
            </c:numRef>
          </c:val>
          <c:extLst xmlns:c16r2="http://schemas.microsoft.com/office/drawing/2015/06/chart">
            <c:ext xmlns:c16="http://schemas.microsoft.com/office/drawing/2014/chart" uri="{C3380CC4-5D6E-409C-BE32-E72D297353CC}">
              <c16:uniqueId val="{00000008-7F2C-4C7E-BC46-DDECD0B74B46}"/>
            </c:ext>
          </c:extLst>
        </c:ser>
        <c:ser>
          <c:idx val="4"/>
          <c:order val="4"/>
          <c:tx>
            <c:strRef>
              <c:f>List1!$F$1</c:f>
              <c:strCache>
                <c:ptCount val="1"/>
                <c:pt idx="0">
                  <c:v>Zpravodajské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List1!$F$2:$F$4</c:f>
              <c:numCache>
                <c:formatCode>0%</c:formatCode>
                <c:ptCount val="3"/>
                <c:pt idx="0">
                  <c:v>0.17</c:v>
                </c:pt>
                <c:pt idx="1">
                  <c:v>0.16</c:v>
                </c:pt>
                <c:pt idx="2">
                  <c:v>0.16</c:v>
                </c:pt>
              </c:numCache>
            </c:numRef>
          </c:val>
          <c:extLst xmlns:c16r2="http://schemas.microsoft.com/office/drawing/2015/06/chart">
            <c:ext xmlns:c16="http://schemas.microsoft.com/office/drawing/2014/chart" uri="{C3380CC4-5D6E-409C-BE32-E72D297353CC}">
              <c16:uniqueId val="{00000009-7F2C-4C7E-BC46-DDECD0B74B46}"/>
            </c:ext>
          </c:extLst>
        </c:ser>
        <c:ser>
          <c:idx val="5"/>
          <c:order val="5"/>
          <c:tx>
            <c:strRef>
              <c:f>List1!$G$1</c:f>
              <c:strCache>
                <c:ptCount val="1"/>
                <c:pt idx="0">
                  <c:v>Publicistické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List1!$G$2:$G$4</c:f>
              <c:numCache>
                <c:formatCode>0%</c:formatCode>
                <c:ptCount val="3"/>
                <c:pt idx="0">
                  <c:v>0.04</c:v>
                </c:pt>
                <c:pt idx="1">
                  <c:v>0.04</c:v>
                </c:pt>
                <c:pt idx="2">
                  <c:v>0.04</c:v>
                </c:pt>
              </c:numCache>
            </c:numRef>
          </c:val>
          <c:extLst xmlns:c16r2="http://schemas.microsoft.com/office/drawing/2015/06/chart">
            <c:ext xmlns:c16="http://schemas.microsoft.com/office/drawing/2014/chart" uri="{C3380CC4-5D6E-409C-BE32-E72D297353CC}">
              <c16:uniqueId val="{0000000A-7F2C-4C7E-BC46-DDECD0B74B46}"/>
            </c:ext>
          </c:extLst>
        </c:ser>
        <c:ser>
          <c:idx val="6"/>
          <c:order val="6"/>
          <c:tx>
            <c:strRef>
              <c:f>List1!$H$1</c:f>
              <c:strCache>
                <c:ptCount val="1"/>
                <c:pt idx="0">
                  <c:v>Dokumentární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List1!$H$2:$H$4</c:f>
              <c:numCache>
                <c:formatCode>0%</c:formatCode>
                <c:ptCount val="3"/>
                <c:pt idx="0">
                  <c:v>0.06</c:v>
                </c:pt>
                <c:pt idx="1">
                  <c:v>0.05</c:v>
                </c:pt>
                <c:pt idx="2">
                  <c:v>0.05</c:v>
                </c:pt>
              </c:numCache>
            </c:numRef>
          </c:val>
          <c:extLst xmlns:c16r2="http://schemas.microsoft.com/office/drawing/2015/06/chart">
            <c:ext xmlns:c16="http://schemas.microsoft.com/office/drawing/2014/chart" uri="{C3380CC4-5D6E-409C-BE32-E72D297353CC}">
              <c16:uniqueId val="{0000000B-7F2C-4C7E-BC46-DDECD0B74B46}"/>
            </c:ext>
          </c:extLst>
        </c:ser>
        <c:ser>
          <c:idx val="7"/>
          <c:order val="7"/>
          <c:tx>
            <c:strRef>
              <c:f>List1!$I$1</c:f>
              <c:strCache>
                <c:ptCount val="1"/>
                <c:pt idx="0">
                  <c:v>Náboženské</c:v>
                </c:pt>
              </c:strCache>
            </c:strRef>
          </c:tx>
          <c:invertIfNegative val="0"/>
          <c:dLbls>
            <c:delete val="1"/>
          </c:dLbls>
          <c:cat>
            <c:numRef>
              <c:f>List1!$A$2:$A$4</c:f>
              <c:numCache>
                <c:formatCode>General</c:formatCode>
                <c:ptCount val="3"/>
                <c:pt idx="0">
                  <c:v>2015</c:v>
                </c:pt>
                <c:pt idx="1">
                  <c:v>2016</c:v>
                </c:pt>
                <c:pt idx="2">
                  <c:v>2017</c:v>
                </c:pt>
              </c:numCache>
            </c:numRef>
          </c:cat>
          <c:val>
            <c:numRef>
              <c:f>List1!$I$2:$I$4</c:f>
              <c:numCache>
                <c:formatCode>General</c:formatCode>
                <c:ptCount val="3"/>
                <c:pt idx="2" formatCode="0%">
                  <c:v>0</c:v>
                </c:pt>
              </c:numCache>
            </c:numRef>
          </c:val>
          <c:extLst xmlns:c16r2="http://schemas.microsoft.com/office/drawing/2015/06/chart">
            <c:ext xmlns:c16="http://schemas.microsoft.com/office/drawing/2014/chart" uri="{C3380CC4-5D6E-409C-BE32-E72D297353CC}">
              <c16:uniqueId val="{0000000C-7F2C-4C7E-BC46-DDECD0B74B46}"/>
            </c:ext>
          </c:extLst>
        </c:ser>
        <c:ser>
          <c:idx val="8"/>
          <c:order val="8"/>
          <c:tx>
            <c:strRef>
              <c:f>List1!$J$1</c:f>
              <c:strCache>
                <c:ptCount val="1"/>
                <c:pt idx="0">
                  <c:v>Vzdělávací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List1!$J$2:$J$4</c:f>
              <c:numCache>
                <c:formatCode>0%</c:formatCode>
                <c:ptCount val="3"/>
                <c:pt idx="0">
                  <c:v>0.11</c:v>
                </c:pt>
                <c:pt idx="1">
                  <c:v>0.11</c:v>
                </c:pt>
                <c:pt idx="2">
                  <c:v>0.12</c:v>
                </c:pt>
              </c:numCache>
            </c:numRef>
          </c:val>
          <c:extLst xmlns:c16r2="http://schemas.microsoft.com/office/drawing/2015/06/chart">
            <c:ext xmlns:c16="http://schemas.microsoft.com/office/drawing/2014/chart" uri="{C3380CC4-5D6E-409C-BE32-E72D297353CC}">
              <c16:uniqueId val="{0000000D-7F2C-4C7E-BC46-DDECD0B74B46}"/>
            </c:ext>
          </c:extLst>
        </c:ser>
        <c:ser>
          <c:idx val="9"/>
          <c:order val="9"/>
          <c:tx>
            <c:strRef>
              <c:f>List1!$K$1</c:f>
              <c:strCache>
                <c:ptCount val="1"/>
                <c:pt idx="0">
                  <c:v>Ostatní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List1!$K$2:$K$4</c:f>
              <c:numCache>
                <c:formatCode>0%</c:formatCode>
                <c:ptCount val="3"/>
                <c:pt idx="0">
                  <c:v>0.06</c:v>
                </c:pt>
                <c:pt idx="1">
                  <c:v>0.06</c:v>
                </c:pt>
                <c:pt idx="2">
                  <c:v>0.06</c:v>
                </c:pt>
              </c:numCache>
            </c:numRef>
          </c:val>
          <c:extLst xmlns:c16r2="http://schemas.microsoft.com/office/drawing/2015/06/chart">
            <c:ext xmlns:c16="http://schemas.microsoft.com/office/drawing/2014/chart" uri="{C3380CC4-5D6E-409C-BE32-E72D297353CC}">
              <c16:uniqueId val="{0000000E-7F2C-4C7E-BC46-DDECD0B74B46}"/>
            </c:ext>
          </c:extLst>
        </c:ser>
        <c:dLbls>
          <c:dLblPos val="ctr"/>
          <c:showLegendKey val="0"/>
          <c:showVal val="1"/>
          <c:showCatName val="0"/>
          <c:showSerName val="0"/>
          <c:showPercent val="0"/>
          <c:showBubbleSize val="0"/>
        </c:dLbls>
        <c:gapWidth val="65"/>
        <c:overlap val="100"/>
        <c:axId val="248421760"/>
        <c:axId val="248431744"/>
      </c:barChart>
      <c:catAx>
        <c:axId val="248421760"/>
        <c:scaling>
          <c:orientation val="maxMin"/>
        </c:scaling>
        <c:delete val="0"/>
        <c:axPos val="l"/>
        <c:numFmt formatCode="General" sourceLinked="0"/>
        <c:majorTickMark val="out"/>
        <c:minorTickMark val="none"/>
        <c:tickLblPos val="nextTo"/>
        <c:txPr>
          <a:bodyPr/>
          <a:lstStyle/>
          <a:p>
            <a:pPr>
              <a:defRPr sz="1400" b="1"/>
            </a:pPr>
            <a:endParaRPr lang="cs-CZ"/>
          </a:p>
        </c:txPr>
        <c:crossAx val="248431744"/>
        <c:crosses val="autoZero"/>
        <c:auto val="1"/>
        <c:lblAlgn val="ctr"/>
        <c:lblOffset val="100"/>
        <c:noMultiLvlLbl val="0"/>
      </c:catAx>
      <c:valAx>
        <c:axId val="248431744"/>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48421760"/>
        <c:crosses val="autoZero"/>
        <c:crossBetween val="between"/>
      </c:valAx>
      <c:spPr>
        <a:ln>
          <a:solidFill>
            <a:schemeClr val="bg1">
              <a:lumMod val="50000"/>
            </a:schemeClr>
          </a:solidFill>
        </a:ln>
      </c:spPr>
    </c:plotArea>
    <c:legend>
      <c:legendPos val="t"/>
      <c:layout/>
      <c:overlay val="0"/>
      <c:txPr>
        <a:bodyPr/>
        <a:lstStyle/>
        <a:p>
          <a:pPr>
            <a:defRPr sz="1400" b="1"/>
          </a:pPr>
          <a:endParaRPr lang="cs-CZ"/>
        </a:p>
      </c:txPr>
    </c:legend>
    <c:plotVisOnly val="1"/>
    <c:dispBlanksAs val="gap"/>
    <c:showDLblsOverMax val="0"/>
  </c:chart>
  <c:txPr>
    <a:bodyPr/>
    <a:lstStyle/>
    <a:p>
      <a:pPr>
        <a:defRPr sz="1799"/>
      </a:pPr>
      <a:endParaRPr lang="cs-CZ"/>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List1!$B$1</c:f>
              <c:strCache>
                <c:ptCount val="1"/>
                <c:pt idx="0">
                  <c:v>dramatika</c:v>
                </c:pt>
              </c:strCache>
            </c:strRef>
          </c:tx>
          <c:spPr>
            <a:solidFill>
              <a:schemeClr val="accent2"/>
            </a:solidFill>
          </c:spPr>
          <c:invertIfNegative val="0"/>
          <c:dLbls>
            <c:spPr>
              <a:noFill/>
              <a:ln>
                <a:noFill/>
              </a:ln>
              <a:effectLst/>
            </c:spPr>
            <c:txPr>
              <a:bodyPr/>
              <a:lstStyle/>
              <a:p>
                <a:pPr>
                  <a:defRPr sz="1200" b="1">
                    <a:solidFill>
                      <a:schemeClr val="bg1"/>
                    </a:solidFill>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List1!$B$2:$B$4</c:f>
              <c:numCache>
                <c:formatCode>0%</c:formatCode>
                <c:ptCount val="3"/>
                <c:pt idx="0">
                  <c:v>0.2</c:v>
                </c:pt>
                <c:pt idx="1">
                  <c:v>0.23</c:v>
                </c:pt>
                <c:pt idx="2">
                  <c:v>0.21</c:v>
                </c:pt>
              </c:numCache>
            </c:numRef>
          </c:val>
          <c:extLst xmlns:c16r2="http://schemas.microsoft.com/office/drawing/2015/06/chart">
            <c:ext xmlns:c16="http://schemas.microsoft.com/office/drawing/2014/chart" uri="{C3380CC4-5D6E-409C-BE32-E72D297353CC}">
              <c16:uniqueId val="{00000000-8DE6-4EFF-8802-4129F6EB5A33}"/>
            </c:ext>
          </c:extLst>
        </c:ser>
        <c:ser>
          <c:idx val="1"/>
          <c:order val="1"/>
          <c:tx>
            <c:strRef>
              <c:f>List1!$C$1</c:f>
              <c:strCache>
                <c:ptCount val="1"/>
                <c:pt idx="0">
                  <c:v>zábava</c:v>
                </c:pt>
              </c:strCache>
            </c:strRef>
          </c:tx>
          <c:spPr>
            <a:solidFill>
              <a:schemeClr val="accent1">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List1!$C$2:$C$4</c:f>
              <c:numCache>
                <c:formatCode>0%</c:formatCode>
                <c:ptCount val="3"/>
                <c:pt idx="0">
                  <c:v>0.03</c:v>
                </c:pt>
                <c:pt idx="1">
                  <c:v>0.03</c:v>
                </c:pt>
                <c:pt idx="2">
                  <c:v>0.02</c:v>
                </c:pt>
              </c:numCache>
            </c:numRef>
          </c:val>
          <c:extLst xmlns:c16r2="http://schemas.microsoft.com/office/drawing/2015/06/chart">
            <c:ext xmlns:c16="http://schemas.microsoft.com/office/drawing/2014/chart" uri="{C3380CC4-5D6E-409C-BE32-E72D297353CC}">
              <c16:uniqueId val="{00000001-8DE6-4EFF-8802-4129F6EB5A33}"/>
            </c:ext>
          </c:extLst>
        </c:ser>
        <c:ser>
          <c:idx val="2"/>
          <c:order val="2"/>
          <c:tx>
            <c:strRef>
              <c:f>List1!$D$1</c:f>
              <c:strCache>
                <c:ptCount val="1"/>
                <c:pt idx="0">
                  <c:v>hudba</c:v>
                </c:pt>
              </c:strCache>
            </c:strRef>
          </c:tx>
          <c:spPr>
            <a:solidFill>
              <a:schemeClr val="accent3">
                <a:lumMod val="75000"/>
              </a:schemeClr>
            </a:solidFill>
          </c:spPr>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List1!$D$2:$D$4</c:f>
              <c:numCache>
                <c:formatCode>0%</c:formatCode>
                <c:ptCount val="3"/>
                <c:pt idx="0">
                  <c:v>0.03</c:v>
                </c:pt>
                <c:pt idx="1">
                  <c:v>0.02</c:v>
                </c:pt>
                <c:pt idx="2">
                  <c:v>0.02</c:v>
                </c:pt>
              </c:numCache>
            </c:numRef>
          </c:val>
          <c:extLst xmlns:c16r2="http://schemas.microsoft.com/office/drawing/2015/06/chart">
            <c:ext xmlns:c16="http://schemas.microsoft.com/office/drawing/2014/chart" uri="{C3380CC4-5D6E-409C-BE32-E72D297353CC}">
              <c16:uniqueId val="{00000002-8DE6-4EFF-8802-4129F6EB5A33}"/>
            </c:ext>
          </c:extLst>
        </c:ser>
        <c:ser>
          <c:idx val="3"/>
          <c:order val="3"/>
          <c:tx>
            <c:strRef>
              <c:f>List1!$E$1</c:f>
              <c:strCache>
                <c:ptCount val="1"/>
                <c:pt idx="0">
                  <c:v>sport</c:v>
                </c:pt>
              </c:strCache>
            </c:strRef>
          </c:tx>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DE6-4EFF-8802-4129F6EB5A33}"/>
                </c:ext>
              </c:extLst>
            </c:dLbl>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List1!$E$2:$E$4</c:f>
              <c:numCache>
                <c:formatCode>0%</c:formatCode>
                <c:ptCount val="3"/>
                <c:pt idx="0">
                  <c:v>0</c:v>
                </c:pt>
                <c:pt idx="1">
                  <c:v>0.04</c:v>
                </c:pt>
                <c:pt idx="2">
                  <c:v>0.01</c:v>
                </c:pt>
              </c:numCache>
            </c:numRef>
          </c:val>
          <c:extLst xmlns:c16r2="http://schemas.microsoft.com/office/drawing/2015/06/chart">
            <c:ext xmlns:c16="http://schemas.microsoft.com/office/drawing/2014/chart" uri="{C3380CC4-5D6E-409C-BE32-E72D297353CC}">
              <c16:uniqueId val="{00000004-8DE6-4EFF-8802-4129F6EB5A33}"/>
            </c:ext>
          </c:extLst>
        </c:ser>
        <c:ser>
          <c:idx val="4"/>
          <c:order val="4"/>
          <c:tx>
            <c:strRef>
              <c:f>List1!$F$1</c:f>
              <c:strCache>
                <c:ptCount val="1"/>
                <c:pt idx="0">
                  <c:v>zpravodajské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List1!$F$2:$F$4</c:f>
              <c:numCache>
                <c:formatCode>0%</c:formatCode>
                <c:ptCount val="3"/>
                <c:pt idx="0">
                  <c:v>0.01</c:v>
                </c:pt>
                <c:pt idx="1">
                  <c:v>0.01</c:v>
                </c:pt>
                <c:pt idx="2">
                  <c:v>0.01</c:v>
                </c:pt>
              </c:numCache>
            </c:numRef>
          </c:val>
          <c:extLst xmlns:c16r2="http://schemas.microsoft.com/office/drawing/2015/06/chart">
            <c:ext xmlns:c16="http://schemas.microsoft.com/office/drawing/2014/chart" uri="{C3380CC4-5D6E-409C-BE32-E72D297353CC}">
              <c16:uniqueId val="{00000005-8DE6-4EFF-8802-4129F6EB5A33}"/>
            </c:ext>
          </c:extLst>
        </c:ser>
        <c:ser>
          <c:idx val="5"/>
          <c:order val="5"/>
          <c:tx>
            <c:strRef>
              <c:f>List1!$G$1</c:f>
              <c:strCache>
                <c:ptCount val="1"/>
                <c:pt idx="0">
                  <c:v>publicistika</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List1!$G$2:$G$4</c:f>
              <c:numCache>
                <c:formatCode>0%</c:formatCode>
                <c:ptCount val="3"/>
                <c:pt idx="0">
                  <c:v>0.06</c:v>
                </c:pt>
                <c:pt idx="1">
                  <c:v>0.08</c:v>
                </c:pt>
                <c:pt idx="2">
                  <c:v>0.09</c:v>
                </c:pt>
              </c:numCache>
            </c:numRef>
          </c:val>
          <c:extLst xmlns:c16r2="http://schemas.microsoft.com/office/drawing/2015/06/chart">
            <c:ext xmlns:c16="http://schemas.microsoft.com/office/drawing/2014/chart" uri="{C3380CC4-5D6E-409C-BE32-E72D297353CC}">
              <c16:uniqueId val="{00000006-8DE6-4EFF-8802-4129F6EB5A33}"/>
            </c:ext>
          </c:extLst>
        </c:ser>
        <c:ser>
          <c:idx val="6"/>
          <c:order val="6"/>
          <c:tx>
            <c:strRef>
              <c:f>List1!$H$1</c:f>
              <c:strCache>
                <c:ptCount val="1"/>
                <c:pt idx="0">
                  <c:v>dokumenty2</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List1!$H$2:$H$4</c:f>
              <c:numCache>
                <c:formatCode>0%</c:formatCode>
                <c:ptCount val="3"/>
                <c:pt idx="0">
                  <c:v>0.5</c:v>
                </c:pt>
                <c:pt idx="1">
                  <c:v>0.41</c:v>
                </c:pt>
                <c:pt idx="2">
                  <c:v>0.44</c:v>
                </c:pt>
              </c:numCache>
            </c:numRef>
          </c:val>
          <c:extLst xmlns:c16r2="http://schemas.microsoft.com/office/drawing/2015/06/chart">
            <c:ext xmlns:c16="http://schemas.microsoft.com/office/drawing/2014/chart" uri="{C3380CC4-5D6E-409C-BE32-E72D297353CC}">
              <c16:uniqueId val="{00000007-8DE6-4EFF-8802-4129F6EB5A33}"/>
            </c:ext>
          </c:extLst>
        </c:ser>
        <c:ser>
          <c:idx val="7"/>
          <c:order val="7"/>
          <c:tx>
            <c:strRef>
              <c:f>List1!$I$1</c:f>
              <c:strCache>
                <c:ptCount val="1"/>
                <c:pt idx="0">
                  <c:v>náboženské</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List1!$I$2:$I$4</c:f>
              <c:numCache>
                <c:formatCode>0%</c:formatCode>
                <c:ptCount val="3"/>
                <c:pt idx="0">
                  <c:v>0.02</c:v>
                </c:pt>
                <c:pt idx="1">
                  <c:v>0.03</c:v>
                </c:pt>
                <c:pt idx="2">
                  <c:v>0.03</c:v>
                </c:pt>
              </c:numCache>
            </c:numRef>
          </c:val>
          <c:extLst xmlns:c16r2="http://schemas.microsoft.com/office/drawing/2015/06/chart">
            <c:ext xmlns:c16="http://schemas.microsoft.com/office/drawing/2014/chart" uri="{C3380CC4-5D6E-409C-BE32-E72D297353CC}">
              <c16:uniqueId val="{00000008-8DE6-4EFF-8802-4129F6EB5A33}"/>
            </c:ext>
          </c:extLst>
        </c:ser>
        <c:ser>
          <c:idx val="8"/>
          <c:order val="8"/>
          <c:tx>
            <c:strRef>
              <c:f>List1!$J$1</c:f>
              <c:strCache>
                <c:ptCount val="1"/>
                <c:pt idx="0">
                  <c:v>vzdělávací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List1!$J$2:$J$4</c:f>
              <c:numCache>
                <c:formatCode>0%</c:formatCode>
                <c:ptCount val="3"/>
                <c:pt idx="0">
                  <c:v>0.09</c:v>
                </c:pt>
                <c:pt idx="1">
                  <c:v>0.1</c:v>
                </c:pt>
                <c:pt idx="2">
                  <c:v>0.1</c:v>
                </c:pt>
              </c:numCache>
            </c:numRef>
          </c:val>
          <c:extLst xmlns:c16r2="http://schemas.microsoft.com/office/drawing/2015/06/chart">
            <c:ext xmlns:c16="http://schemas.microsoft.com/office/drawing/2014/chart" uri="{C3380CC4-5D6E-409C-BE32-E72D297353CC}">
              <c16:uniqueId val="{00000009-8DE6-4EFF-8802-4129F6EB5A33}"/>
            </c:ext>
          </c:extLst>
        </c:ser>
        <c:ser>
          <c:idx val="9"/>
          <c:order val="9"/>
          <c:tx>
            <c:strRef>
              <c:f>List1!$K$1</c:f>
              <c:strCache>
                <c:ptCount val="1"/>
                <c:pt idx="0">
                  <c:v>ostatní</c:v>
                </c:pt>
              </c:strCache>
            </c:strRef>
          </c:tx>
          <c:invertIfNegative val="0"/>
          <c:dLbls>
            <c:spPr>
              <a:noFill/>
              <a:ln>
                <a:noFill/>
              </a:ln>
              <a:effectLst/>
            </c:spPr>
            <c:txPr>
              <a:bodyPr/>
              <a:lstStyle/>
              <a:p>
                <a:pPr algn="ctr">
                  <a:defRPr lang="cs-CZ" sz="1200" b="1" i="0" u="none" strike="noStrike" kern="1200" baseline="0">
                    <a:solidFill>
                      <a:prstClr val="white"/>
                    </a:solidFill>
                    <a:latin typeface="+mn-lt"/>
                    <a:ea typeface="+mn-ea"/>
                    <a:cs typeface="+mn-cs"/>
                  </a:defRPr>
                </a:pPr>
                <a:endParaRPr lang="cs-CZ"/>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List1!$A$2:$A$4</c:f>
              <c:numCache>
                <c:formatCode>General</c:formatCode>
                <c:ptCount val="3"/>
                <c:pt idx="0">
                  <c:v>2015</c:v>
                </c:pt>
                <c:pt idx="1">
                  <c:v>2016</c:v>
                </c:pt>
                <c:pt idx="2">
                  <c:v>2017</c:v>
                </c:pt>
              </c:numCache>
            </c:numRef>
          </c:cat>
          <c:val>
            <c:numRef>
              <c:f>List1!$K$2:$K$4</c:f>
              <c:numCache>
                <c:formatCode>0%</c:formatCode>
                <c:ptCount val="3"/>
                <c:pt idx="0">
                  <c:v>0.05</c:v>
                </c:pt>
                <c:pt idx="1">
                  <c:v>0.05</c:v>
                </c:pt>
                <c:pt idx="2">
                  <c:v>7.0000000000000007E-2</c:v>
                </c:pt>
              </c:numCache>
            </c:numRef>
          </c:val>
          <c:extLst xmlns:c16r2="http://schemas.microsoft.com/office/drawing/2015/06/chart">
            <c:ext xmlns:c16="http://schemas.microsoft.com/office/drawing/2014/chart" uri="{C3380CC4-5D6E-409C-BE32-E72D297353CC}">
              <c16:uniqueId val="{0000000A-8DE6-4EFF-8802-4129F6EB5A33}"/>
            </c:ext>
          </c:extLst>
        </c:ser>
        <c:dLbls>
          <c:dLblPos val="ctr"/>
          <c:showLegendKey val="0"/>
          <c:showVal val="1"/>
          <c:showCatName val="0"/>
          <c:showSerName val="0"/>
          <c:showPercent val="0"/>
          <c:showBubbleSize val="0"/>
        </c:dLbls>
        <c:gapWidth val="65"/>
        <c:overlap val="100"/>
        <c:axId val="258818432"/>
        <c:axId val="258819968"/>
      </c:barChart>
      <c:catAx>
        <c:axId val="258818432"/>
        <c:scaling>
          <c:orientation val="maxMin"/>
        </c:scaling>
        <c:delete val="0"/>
        <c:axPos val="l"/>
        <c:numFmt formatCode="General" sourceLinked="0"/>
        <c:majorTickMark val="out"/>
        <c:minorTickMark val="none"/>
        <c:tickLblPos val="nextTo"/>
        <c:txPr>
          <a:bodyPr/>
          <a:lstStyle/>
          <a:p>
            <a:pPr>
              <a:defRPr sz="1400" b="1"/>
            </a:pPr>
            <a:endParaRPr lang="cs-CZ"/>
          </a:p>
        </c:txPr>
        <c:crossAx val="258819968"/>
        <c:crosses val="autoZero"/>
        <c:auto val="1"/>
        <c:lblAlgn val="ctr"/>
        <c:lblOffset val="100"/>
        <c:noMultiLvlLbl val="0"/>
      </c:catAx>
      <c:valAx>
        <c:axId val="258819968"/>
        <c:scaling>
          <c:orientation val="minMax"/>
          <c:max val="1"/>
        </c:scaling>
        <c:delete val="0"/>
        <c:axPos val="t"/>
        <c:majorGridlines>
          <c:spPr>
            <a:ln>
              <a:solidFill>
                <a:schemeClr val="bg1">
                  <a:lumMod val="65000"/>
                </a:schemeClr>
              </a:solidFill>
              <a:prstDash val="sysDot"/>
            </a:ln>
          </c:spPr>
        </c:majorGridlines>
        <c:numFmt formatCode="0%" sourceLinked="1"/>
        <c:majorTickMark val="out"/>
        <c:minorTickMark val="none"/>
        <c:tickLblPos val="nextTo"/>
        <c:txPr>
          <a:bodyPr/>
          <a:lstStyle/>
          <a:p>
            <a:pPr>
              <a:defRPr sz="1099"/>
            </a:pPr>
            <a:endParaRPr lang="cs-CZ"/>
          </a:p>
        </c:txPr>
        <c:crossAx val="258818432"/>
        <c:crosses val="autoZero"/>
        <c:crossBetween val="between"/>
      </c:valAx>
      <c:spPr>
        <a:ln>
          <a:solidFill>
            <a:schemeClr val="bg1">
              <a:lumMod val="50000"/>
            </a:schemeClr>
          </a:solidFill>
        </a:ln>
      </c:spPr>
    </c:plotArea>
    <c:plotVisOnly val="1"/>
    <c:dispBlanksAs val="gap"/>
    <c:showDLblsOverMax val="0"/>
  </c:chart>
  <c:txPr>
    <a:bodyPr/>
    <a:lstStyle/>
    <a:p>
      <a:pPr>
        <a:defRPr sz="1799"/>
      </a:pPr>
      <a:endParaRPr lang="cs-CZ"/>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4.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6.png"/></Relationships>
</file>

<file path=ppt/drawings/_rels/drawing6.x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cdr:x>
      <cdr:y>0</cdr:y>
    </cdr:from>
    <cdr:to>
      <cdr:x>0.0781</cdr:x>
      <cdr:y>0.1646</cdr:y>
    </cdr:to>
    <cdr:pic>
      <cdr:nvPicPr>
        <cdr:cNvPr id="4" name="Picture 6" descr="C:\Users\kj231779\Desktop\CT_loga.png">
          <a:extLst xmlns:a="http://schemas.openxmlformats.org/drawingml/2006/main">
            <a:ext uri="{FF2B5EF4-FFF2-40B4-BE49-F238E27FC236}">
              <a16:creationId xmlns:a16="http://schemas.microsoft.com/office/drawing/2014/main" xmlns="" id="{1AAEA7A0-0F9F-4B52-BF4B-913F11FE4DC8}"/>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t="11755" r="69679" b="58443"/>
        <a:stretch xmlns:a="http://schemas.openxmlformats.org/drawingml/2006/main">
          <a:fillRect/>
        </a:stretch>
      </cdr:blipFill>
      <cdr:spPr bwMode="auto">
        <a:xfrm xmlns:a="http://schemas.openxmlformats.org/drawingml/2006/main">
          <a:off x="-103187" y="-1546473"/>
          <a:ext cx="698053" cy="39635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0.07833</cdr:x>
      <cdr:y>0.17751</cdr:y>
    </cdr:to>
    <cdr:pic>
      <cdr:nvPicPr>
        <cdr:cNvPr id="4" name="Picture 5" descr="C:\Users\kj231779\Desktop\CT_loga.png">
          <a:extLst xmlns:a="http://schemas.openxmlformats.org/drawingml/2006/main">
            <a:ext uri="{FF2B5EF4-FFF2-40B4-BE49-F238E27FC236}">
              <a16:creationId xmlns:a16="http://schemas.microsoft.com/office/drawing/2014/main" xmlns="" id="{265DB822-2484-4ECD-8173-A0B5F443859D}"/>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47852" t="13348" r="22842" b="60576"/>
        <a:stretch xmlns:a="http://schemas.openxmlformats.org/drawingml/2006/main">
          <a:fillRect/>
        </a:stretch>
      </cdr:blipFill>
      <cdr:spPr bwMode="auto">
        <a:xfrm xmlns:a="http://schemas.openxmlformats.org/drawingml/2006/main">
          <a:off x="-103187" y="-4149080"/>
          <a:ext cx="700073" cy="3600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pic>
  </cdr:relSizeAnchor>
</c:userShapes>
</file>

<file path=ppt/drawings/drawing3.xml><?xml version="1.0" encoding="utf-8"?>
<c:userShapes xmlns:c="http://schemas.openxmlformats.org/drawingml/2006/chart">
  <cdr:relSizeAnchor xmlns:cdr="http://schemas.openxmlformats.org/drawingml/2006/chartDrawing">
    <cdr:from>
      <cdr:x>0</cdr:x>
      <cdr:y>0.59929</cdr:y>
    </cdr:from>
    <cdr:to>
      <cdr:x>0.20142</cdr:x>
      <cdr:y>0.73109</cdr:y>
    </cdr:to>
    <cdr:sp macro="" textlink="">
      <cdr:nvSpPr>
        <cdr:cNvPr id="2" name="TextovéPole 1"/>
        <cdr:cNvSpPr txBox="1"/>
      </cdr:nvSpPr>
      <cdr:spPr>
        <a:xfrm xmlns:a="http://schemas.openxmlformats.org/drawingml/2006/main">
          <a:off x="-107504" y="1292324"/>
          <a:ext cx="1800216" cy="2842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400" b="1" dirty="0"/>
            <a:t>Tón medializace </a:t>
          </a:r>
          <a:r>
            <a:rPr lang="cs-CZ" sz="1400" dirty="0"/>
            <a:t>(hodnoty představují rozdíl mezi podílem pozitivních a negativních výpovědí)</a:t>
          </a:r>
          <a:endParaRPr lang="cs-CZ"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0.10018</cdr:y>
    </cdr:from>
    <cdr:to>
      <cdr:x>0.30929</cdr:x>
      <cdr:y>0.23198</cdr:y>
    </cdr:to>
    <cdr:sp macro="" textlink="">
      <cdr:nvSpPr>
        <cdr:cNvPr id="2" name="TextovéPole 1"/>
        <cdr:cNvSpPr txBox="1"/>
      </cdr:nvSpPr>
      <cdr:spPr>
        <a:xfrm xmlns:a="http://schemas.openxmlformats.org/drawingml/2006/main">
          <a:off x="0" y="216024"/>
          <a:ext cx="2764284" cy="2842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400" b="1" dirty="0"/>
            <a:t>Podíl na politickém zpravodajství</a:t>
          </a: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0.02946</cdr:y>
    </cdr:from>
    <cdr:to>
      <cdr:x>0.12566</cdr:x>
      <cdr:y>0.17162</cdr:y>
    </cdr:to>
    <cdr:pic>
      <cdr:nvPicPr>
        <cdr:cNvPr id="3" name="Obrázek 2">
          <a:extLst xmlns:a="http://schemas.openxmlformats.org/drawingml/2006/main">
            <a:ext uri="{FF2B5EF4-FFF2-40B4-BE49-F238E27FC236}">
              <a16:creationId xmlns:a16="http://schemas.microsoft.com/office/drawing/2014/main" xmlns="" id="{E7C43F5B-52A4-46E9-B017-C068D5E2B94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57150"/>
          <a:ext cx="1123094" cy="275804"/>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cdr:x>
      <cdr:y>0.02823</cdr:y>
    </cdr:from>
    <cdr:to>
      <cdr:x>0.11075</cdr:x>
      <cdr:y>0.18873</cdr:y>
    </cdr:to>
    <cdr:pic>
      <cdr:nvPicPr>
        <cdr:cNvPr id="5" name="Picture 12" descr="Výsledek obrázku pro LOGO ČT24">
          <a:extLst xmlns:a="http://schemas.openxmlformats.org/drawingml/2006/main">
            <a:ext uri="{FF2B5EF4-FFF2-40B4-BE49-F238E27FC236}">
              <a16:creationId xmlns:a16="http://schemas.microsoft.com/office/drawing/2014/main" xmlns="" id="{0B502AD3-5E8A-4CF3-A3D1-F78D01107806}"/>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54772"/>
          <a:ext cx="989836" cy="31138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2945450" cy="496494"/>
          </a:xfrm>
          <a:prstGeom prst="rect">
            <a:avLst/>
          </a:prstGeom>
        </p:spPr>
        <p:txBody>
          <a:bodyPr vert="horz" lIns="90610" tIns="45305" rIns="90610" bIns="45305" rtlCol="0"/>
          <a:lstStyle>
            <a:lvl1pPr algn="l">
              <a:defRPr sz="1200"/>
            </a:lvl1pPr>
          </a:lstStyle>
          <a:p>
            <a:endParaRPr lang="cs-CZ"/>
          </a:p>
        </p:txBody>
      </p:sp>
      <p:sp>
        <p:nvSpPr>
          <p:cNvPr id="3" name="Zástupný symbol pro datum 2"/>
          <p:cNvSpPr>
            <a:spLocks noGrp="1"/>
          </p:cNvSpPr>
          <p:nvPr>
            <p:ph type="dt" sz="quarter" idx="1"/>
          </p:nvPr>
        </p:nvSpPr>
        <p:spPr>
          <a:xfrm>
            <a:off x="3850655" y="1"/>
            <a:ext cx="2945450" cy="496494"/>
          </a:xfrm>
          <a:prstGeom prst="rect">
            <a:avLst/>
          </a:prstGeom>
        </p:spPr>
        <p:txBody>
          <a:bodyPr vert="horz" lIns="90610" tIns="45305" rIns="90610" bIns="45305" rtlCol="0"/>
          <a:lstStyle>
            <a:lvl1pPr algn="r">
              <a:defRPr sz="1200"/>
            </a:lvl1pPr>
          </a:lstStyle>
          <a:p>
            <a:fld id="{D0C033C6-5AED-45EA-B3F7-56FC1A60179A}" type="datetimeFigureOut">
              <a:rPr lang="cs-CZ" smtClean="0"/>
              <a:t>23.2.2018</a:t>
            </a:fld>
            <a:endParaRPr lang="cs-CZ"/>
          </a:p>
        </p:txBody>
      </p:sp>
      <p:sp>
        <p:nvSpPr>
          <p:cNvPr id="4" name="Zástupný symbol pro zápatí 3"/>
          <p:cNvSpPr>
            <a:spLocks noGrp="1"/>
          </p:cNvSpPr>
          <p:nvPr>
            <p:ph type="ftr" sz="quarter" idx="2"/>
          </p:nvPr>
        </p:nvSpPr>
        <p:spPr>
          <a:xfrm>
            <a:off x="0" y="9428551"/>
            <a:ext cx="2945450" cy="496494"/>
          </a:xfrm>
          <a:prstGeom prst="rect">
            <a:avLst/>
          </a:prstGeom>
        </p:spPr>
        <p:txBody>
          <a:bodyPr vert="horz" lIns="90610" tIns="45305" rIns="90610" bIns="45305"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655" y="9428551"/>
            <a:ext cx="2945450" cy="496494"/>
          </a:xfrm>
          <a:prstGeom prst="rect">
            <a:avLst/>
          </a:prstGeom>
        </p:spPr>
        <p:txBody>
          <a:bodyPr vert="horz" lIns="90610" tIns="45305" rIns="90610" bIns="45305" rtlCol="0" anchor="b"/>
          <a:lstStyle>
            <a:lvl1pPr algn="r">
              <a:defRPr sz="1200"/>
            </a:lvl1pPr>
          </a:lstStyle>
          <a:p>
            <a:fld id="{A4998289-384F-4AE3-BF21-2EE6710BB7E0}" type="slidenum">
              <a:rPr lang="cs-CZ" smtClean="0"/>
              <a:t>‹#›</a:t>
            </a:fld>
            <a:endParaRPr lang="cs-CZ"/>
          </a:p>
        </p:txBody>
      </p:sp>
    </p:spTree>
    <p:extLst>
      <p:ext uri="{BB962C8B-B14F-4D97-AF65-F5344CB8AC3E}">
        <p14:creationId xmlns:p14="http://schemas.microsoft.com/office/powerpoint/2010/main" val="38920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3" y="4"/>
            <a:ext cx="2945657" cy="496330"/>
          </a:xfrm>
          <a:prstGeom prst="rect">
            <a:avLst/>
          </a:prstGeom>
        </p:spPr>
        <p:txBody>
          <a:bodyPr vert="horz" lIns="90610" tIns="45305" rIns="90610" bIns="45305"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50447" y="4"/>
            <a:ext cx="2945657" cy="496330"/>
          </a:xfrm>
          <a:prstGeom prst="rect">
            <a:avLst/>
          </a:prstGeom>
        </p:spPr>
        <p:txBody>
          <a:bodyPr vert="horz" lIns="90610" tIns="45305" rIns="90610" bIns="45305" rtlCol="0"/>
          <a:lstStyle>
            <a:lvl1pPr algn="r" fontAlgn="auto">
              <a:spcBef>
                <a:spcPts val="0"/>
              </a:spcBef>
              <a:spcAft>
                <a:spcPts val="0"/>
              </a:spcAft>
              <a:defRPr sz="1200">
                <a:latin typeface="+mn-lt"/>
              </a:defRPr>
            </a:lvl1pPr>
          </a:lstStyle>
          <a:p>
            <a:pPr>
              <a:defRPr/>
            </a:pPr>
            <a:fld id="{048E3AD0-D767-4B3A-96CC-4D928EC2D555}" type="datetimeFigureOut">
              <a:rPr lang="cs-CZ"/>
              <a:pPr>
                <a:defRPr/>
              </a:pPr>
              <a:t>23.2.2018</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10" tIns="45305" rIns="90610" bIns="45305" rtlCol="0" anchor="ctr"/>
          <a:lstStyle/>
          <a:p>
            <a:pPr lvl="0"/>
            <a:endParaRPr lang="cs-CZ" noProof="0" dirty="0"/>
          </a:p>
        </p:txBody>
      </p:sp>
      <p:sp>
        <p:nvSpPr>
          <p:cNvPr id="5" name="Zástupný symbol pro poznámky 4"/>
          <p:cNvSpPr>
            <a:spLocks noGrp="1"/>
          </p:cNvSpPr>
          <p:nvPr>
            <p:ph type="body" sz="quarter" idx="3"/>
          </p:nvPr>
        </p:nvSpPr>
        <p:spPr>
          <a:xfrm>
            <a:off x="679768" y="4715155"/>
            <a:ext cx="5438140" cy="4466989"/>
          </a:xfrm>
          <a:prstGeom prst="rect">
            <a:avLst/>
          </a:prstGeom>
        </p:spPr>
        <p:txBody>
          <a:bodyPr vert="horz" lIns="90610" tIns="45305" rIns="90610" bIns="45305"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3" y="9428587"/>
            <a:ext cx="2945657" cy="496330"/>
          </a:xfrm>
          <a:prstGeom prst="rect">
            <a:avLst/>
          </a:prstGeom>
        </p:spPr>
        <p:txBody>
          <a:bodyPr vert="horz" lIns="90610" tIns="45305" rIns="90610" bIns="45305"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50447" y="9428587"/>
            <a:ext cx="2945657" cy="496330"/>
          </a:xfrm>
          <a:prstGeom prst="rect">
            <a:avLst/>
          </a:prstGeom>
        </p:spPr>
        <p:txBody>
          <a:bodyPr vert="horz" lIns="90610" tIns="45305" rIns="90610" bIns="45305" rtlCol="0" anchor="b"/>
          <a:lstStyle>
            <a:lvl1pPr algn="r" fontAlgn="auto">
              <a:spcBef>
                <a:spcPts val="0"/>
              </a:spcBef>
              <a:spcAft>
                <a:spcPts val="0"/>
              </a:spcAft>
              <a:defRPr sz="1200">
                <a:latin typeface="+mn-lt"/>
              </a:defRPr>
            </a:lvl1pPr>
          </a:lstStyle>
          <a:p>
            <a:pPr>
              <a:defRPr/>
            </a:pPr>
            <a:fld id="{1CF8D365-5FAF-42B5-A360-8F7B2CEB5EDD}" type="slidenum">
              <a:rPr lang="cs-CZ"/>
              <a:pPr>
                <a:defRPr/>
              </a:pPr>
              <a:t>‹#›</a:t>
            </a:fld>
            <a:endParaRPr lang="cs-CZ" dirty="0"/>
          </a:p>
        </p:txBody>
      </p:sp>
    </p:spTree>
    <p:extLst>
      <p:ext uri="{BB962C8B-B14F-4D97-AF65-F5344CB8AC3E}">
        <p14:creationId xmlns:p14="http://schemas.microsoft.com/office/powerpoint/2010/main" val="243359849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xfrm>
            <a:off x="928688" y="754063"/>
            <a:ext cx="4940300" cy="3706812"/>
          </a:xfrm>
          <a:noFill/>
          <a:ln>
            <a:solidFill>
              <a:srgbClr val="000000"/>
            </a:solidFill>
            <a:miter lim="800000"/>
            <a:headEnd/>
            <a:tailEnd/>
          </a:ln>
        </p:spPr>
      </p:sp>
      <p:sp>
        <p:nvSpPr>
          <p:cNvPr id="15363" name="Rectangle 3"/>
          <p:cNvSpPr>
            <a:spLocks noGrp="1" noChangeArrowheads="1"/>
          </p:cNvSpPr>
          <p:nvPr>
            <p:ph type="body" idx="1"/>
          </p:nvPr>
        </p:nvSpPr>
        <p:spPr bwMode="auto">
          <a:xfrm>
            <a:off x="908054" y="4711520"/>
            <a:ext cx="4981575" cy="4468505"/>
          </a:xfrm>
          <a:noFill/>
        </p:spPr>
        <p:txBody>
          <a:bodyPr wrap="square" lIns="90586" tIns="45293" rIns="90586" bIns="45293" numCol="1" anchor="t" anchorCtr="0" compatLnSpc="1">
            <a:prstTxWarp prst="textNoShape">
              <a:avLst/>
            </a:prstTxWarp>
          </a:bodyPr>
          <a:lstStyle/>
          <a:p>
            <a:pPr eaLnBrk="1" hangingPunct="1">
              <a:spcBef>
                <a:spcPct val="0"/>
              </a:spcBef>
            </a:pP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174375880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100</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101</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687737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102</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687737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103</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104</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406578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105</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106</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1"/>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107</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609992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108</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3104502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109</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344562469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110</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3679141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111</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0101219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112</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113</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114</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115</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93400159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116</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9389394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117</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6448767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118</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8422625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119</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5673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cs-CZ" dirty="0"/>
              <a:t>XXX   </a:t>
            </a:r>
            <a:r>
              <a:rPr lang="cs-CZ" dirty="0">
                <a:solidFill>
                  <a:srgbClr val="FF0000"/>
                </a:solidFill>
              </a:rPr>
              <a:t>H.L. k sl. 10, k podílu vlastní tvorby: </a:t>
            </a:r>
          </a:p>
          <a:p>
            <a:pPr lvl="1"/>
            <a:r>
              <a:rPr lang="cs-CZ" dirty="0">
                <a:solidFill>
                  <a:srgbClr val="FF0000"/>
                </a:solidFill>
              </a:rPr>
              <a:t>	V roce 2017 došlo ke změně metodiky (sportovní přenosy ze zahraničí</a:t>
            </a:r>
          </a:p>
          <a:p>
            <a:pPr lvl="1"/>
            <a:r>
              <a:rPr lang="cs-CZ" dirty="0">
                <a:solidFill>
                  <a:srgbClr val="FF0000"/>
                </a:solidFill>
              </a:rPr>
              <a:t>	nyní vykazovány jako vlastní výroba)</a:t>
            </a:r>
          </a:p>
          <a:p>
            <a:pPr eaLnBrk="1" hangingPunct="1">
              <a:spcBef>
                <a:spcPct val="0"/>
              </a:spcBef>
            </a:pPr>
            <a:endParaRPr lang="en-US" dirty="0"/>
          </a:p>
        </p:txBody>
      </p:sp>
    </p:spTree>
    <p:extLst>
      <p:ext uri="{BB962C8B-B14F-4D97-AF65-F5344CB8AC3E}">
        <p14:creationId xmlns:p14="http://schemas.microsoft.com/office/powerpoint/2010/main" val="146460453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120</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1793913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121</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11429631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122</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37964459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123</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8173247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124</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82734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13</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cs-CZ" dirty="0"/>
              <a:t>XXX   </a:t>
            </a:r>
            <a:r>
              <a:rPr lang="cs-CZ" dirty="0">
                <a:solidFill>
                  <a:srgbClr val="FF0000"/>
                </a:solidFill>
              </a:rPr>
              <a:t>H.L. k sl. 10, k podílu vlastní tvorby: </a:t>
            </a:r>
          </a:p>
          <a:p>
            <a:pPr lvl="1"/>
            <a:r>
              <a:rPr lang="cs-CZ" dirty="0">
                <a:solidFill>
                  <a:srgbClr val="FF0000"/>
                </a:solidFill>
              </a:rPr>
              <a:t>	V roce 2017 došlo ke změně metodiky (sportovní přenosy ze zahraničí</a:t>
            </a:r>
          </a:p>
          <a:p>
            <a:pPr lvl="1"/>
            <a:r>
              <a:rPr lang="cs-CZ" dirty="0">
                <a:solidFill>
                  <a:srgbClr val="FF0000"/>
                </a:solidFill>
              </a:rPr>
              <a:t>	nyní vykazovány jako vlastní výroba)</a:t>
            </a:r>
          </a:p>
          <a:p>
            <a:pPr eaLnBrk="1" hangingPunct="1">
              <a:spcBef>
                <a:spcPct val="0"/>
              </a:spcBef>
            </a:pPr>
            <a:endParaRPr lang="en-US" dirty="0"/>
          </a:p>
        </p:txBody>
      </p:sp>
    </p:spTree>
    <p:extLst>
      <p:ext uri="{BB962C8B-B14F-4D97-AF65-F5344CB8AC3E}">
        <p14:creationId xmlns:p14="http://schemas.microsoft.com/office/powerpoint/2010/main" val="146460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14</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2546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15</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68419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16</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5923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17</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86392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18</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97670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19</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93843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2</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20</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cs-CZ" dirty="0"/>
              <a:t>XXX   </a:t>
            </a:r>
            <a:r>
              <a:rPr lang="cs-CZ" dirty="0">
                <a:solidFill>
                  <a:srgbClr val="FF0000"/>
                </a:solidFill>
              </a:rPr>
              <a:t>H.L. k sl. 10, k podílu vlastní tvorby: </a:t>
            </a:r>
          </a:p>
          <a:p>
            <a:pPr lvl="1"/>
            <a:r>
              <a:rPr lang="cs-CZ" dirty="0">
                <a:solidFill>
                  <a:srgbClr val="FF0000"/>
                </a:solidFill>
              </a:rPr>
              <a:t>	V roce 2017 došlo ke změně metodiky (sportovní přenosy ze zahraničí</a:t>
            </a:r>
          </a:p>
          <a:p>
            <a:pPr lvl="1"/>
            <a:r>
              <a:rPr lang="cs-CZ" dirty="0">
                <a:solidFill>
                  <a:srgbClr val="FF0000"/>
                </a:solidFill>
              </a:rPr>
              <a:t>	nyní vykazovány jako vlastní výroba)</a:t>
            </a:r>
          </a:p>
          <a:p>
            <a:pPr eaLnBrk="1" hangingPunct="1">
              <a:spcBef>
                <a:spcPct val="0"/>
              </a:spcBef>
            </a:pPr>
            <a:endParaRPr lang="en-US" dirty="0"/>
          </a:p>
        </p:txBody>
      </p:sp>
    </p:spTree>
    <p:extLst>
      <p:ext uri="{BB962C8B-B14F-4D97-AF65-F5344CB8AC3E}">
        <p14:creationId xmlns:p14="http://schemas.microsoft.com/office/powerpoint/2010/main" val="2561600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21</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a:t>Musí se </a:t>
            </a:r>
            <a:r>
              <a:rPr lang="cs-CZ" dirty="0" err="1"/>
              <a:t>dodelat</a:t>
            </a:r>
            <a:r>
              <a:rPr lang="cs-CZ" dirty="0"/>
              <a:t> ještě CT celek i u </a:t>
            </a:r>
            <a:r>
              <a:rPr lang="cs-CZ" dirty="0" err="1"/>
              <a:t>nasledujiciho</a:t>
            </a:r>
            <a:r>
              <a:rPr lang="cs-CZ" dirty="0"/>
              <a:t> </a:t>
            </a:r>
            <a:r>
              <a:rPr lang="cs-CZ" dirty="0" err="1"/>
              <a:t>slidu</a:t>
            </a:r>
            <a:r>
              <a:rPr lang="cs-CZ" dirty="0"/>
              <a:t>……..</a:t>
            </a:r>
            <a:endParaRPr lang="en-US" dirty="0"/>
          </a:p>
        </p:txBody>
      </p:sp>
    </p:spTree>
    <p:extLst>
      <p:ext uri="{BB962C8B-B14F-4D97-AF65-F5344CB8AC3E}">
        <p14:creationId xmlns:p14="http://schemas.microsoft.com/office/powerpoint/2010/main" val="263213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22</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a:t>Musí se </a:t>
            </a:r>
            <a:r>
              <a:rPr lang="cs-CZ" dirty="0" err="1"/>
              <a:t>dodelat</a:t>
            </a:r>
            <a:r>
              <a:rPr lang="cs-CZ" dirty="0"/>
              <a:t> ještě CT celek i u </a:t>
            </a:r>
            <a:r>
              <a:rPr lang="cs-CZ" dirty="0" err="1"/>
              <a:t>nasledujiciho</a:t>
            </a:r>
            <a:r>
              <a:rPr lang="cs-CZ" dirty="0"/>
              <a:t> </a:t>
            </a:r>
            <a:r>
              <a:rPr lang="cs-CZ" dirty="0" err="1"/>
              <a:t>slidu</a:t>
            </a:r>
            <a:r>
              <a:rPr lang="cs-CZ" dirty="0"/>
              <a:t>……..</a:t>
            </a:r>
            <a:endParaRPr lang="en-US" dirty="0"/>
          </a:p>
        </p:txBody>
      </p:sp>
    </p:spTree>
    <p:extLst>
      <p:ext uri="{BB962C8B-B14F-4D97-AF65-F5344CB8AC3E}">
        <p14:creationId xmlns:p14="http://schemas.microsoft.com/office/powerpoint/2010/main" val="65008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23</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22767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24</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cs-CZ" dirty="0"/>
              <a:t>Tady není </a:t>
            </a:r>
            <a:r>
              <a:rPr lang="cs-CZ" dirty="0" err="1"/>
              <a:t>videt</a:t>
            </a:r>
            <a:r>
              <a:rPr lang="cs-CZ" dirty="0"/>
              <a:t> vývoj</a:t>
            </a:r>
            <a:r>
              <a:rPr lang="cs-CZ" baseline="0" dirty="0"/>
              <a:t> po kanálech….</a:t>
            </a:r>
            <a:endParaRPr lang="en-US" dirty="0"/>
          </a:p>
        </p:txBody>
      </p:sp>
    </p:spTree>
    <p:extLst>
      <p:ext uri="{BB962C8B-B14F-4D97-AF65-F5344CB8AC3E}">
        <p14:creationId xmlns:p14="http://schemas.microsoft.com/office/powerpoint/2010/main" val="2807820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25</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cs-CZ" dirty="0"/>
              <a:t>XXX   HL ke sl. 21, nárůst </a:t>
            </a:r>
            <a:r>
              <a:rPr lang="cs-CZ" dirty="0" err="1"/>
              <a:t>ktg</a:t>
            </a:r>
            <a:r>
              <a:rPr lang="cs-CZ" dirty="0"/>
              <a:t>. „ostatní“ na ČT2:</a:t>
            </a:r>
          </a:p>
          <a:p>
            <a:pPr lvl="1"/>
            <a:r>
              <a:rPr lang="cs-CZ" dirty="0"/>
              <a:t>	Žánr „ostatní“ obsahuje kromě upoutávek a znělek také mediální a partnerské spoty nebo krátké osvětové pořady ve veřejném zájmu (Jak na internet, Obnovujeme venkov, Ocenění ekologických projektů, Minuty z přírody)</a:t>
            </a:r>
          </a:p>
          <a:p>
            <a:pPr eaLnBrk="1" hangingPunct="1">
              <a:spcBef>
                <a:spcPct val="0"/>
              </a:spcBef>
            </a:pPr>
            <a:endParaRPr lang="en-US" dirty="0"/>
          </a:p>
        </p:txBody>
      </p:sp>
    </p:spTree>
    <p:extLst>
      <p:ext uri="{BB962C8B-B14F-4D97-AF65-F5344CB8AC3E}">
        <p14:creationId xmlns:p14="http://schemas.microsoft.com/office/powerpoint/2010/main" val="821701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26</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92438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27</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92849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28</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16746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29</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3612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3</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5561284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30</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948475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31</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18285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32</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40805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33</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3726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34</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09901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35</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6541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36</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12419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37</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6658587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38</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77352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39</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40</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41</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49988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42</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366237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43</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609168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44</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extLst>
      <p:ext uri="{BB962C8B-B14F-4D97-AF65-F5344CB8AC3E}">
        <p14:creationId xmlns:p14="http://schemas.microsoft.com/office/powerpoint/2010/main" val="41671502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45</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49988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46</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47</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7" y="9497860"/>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48</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83081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49</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5475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1194379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50</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51</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4172837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52</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5929314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53</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8292309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54</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1458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55</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0124371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56</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2013786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solidFill>
                  <a:prstClr val="black"/>
                </a:solidFill>
              </a:rPr>
              <a:pPr algn="r" defTabSz="953628"/>
              <a:t>57</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156516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solidFill>
                  <a:prstClr val="black"/>
                </a:solidFill>
              </a:rPr>
              <a:pPr algn="r" defTabSz="953628"/>
              <a:t>58</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944011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59</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495397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717634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60</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9146105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61</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210400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62</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607812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63</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1537217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64</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742237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65</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28294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66</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2386649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67</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68</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69</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71232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41702658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70</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71</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72</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73</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74</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75</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8789140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76</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751281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77</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6890663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78</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79</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8488" y="9497861"/>
            <a:ext cx="2950325" cy="497514"/>
          </a:xfrm>
          <a:prstGeom prst="rect">
            <a:avLst/>
          </a:prstGeom>
          <a:noFill/>
          <a:ln w="9525">
            <a:noFill/>
            <a:miter lim="800000"/>
            <a:headEnd/>
            <a:tailEnd/>
          </a:ln>
        </p:spPr>
        <p:txBody>
          <a:bodyPr lIns="87956" tIns="43978" rIns="87956" bIns="43978" anchor="b"/>
          <a:lstStyle/>
          <a:p>
            <a:pPr algn="r" defTabSz="953628"/>
            <a:fld id="{DC84EB84-864D-47E2-ACAC-A08A7B68BC72}" type="slidenum">
              <a:rPr lang="fr-FR" sz="1100"/>
              <a:pPr algn="r" defTabSz="953628"/>
              <a:t>8</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840664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80</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3159133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81</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7641620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82</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127628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83</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076176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84</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536113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85</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0744902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86</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092285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87</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88</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89</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pPr algn="r" defTabSz="944664"/>
              <a:t>9</a:t>
            </a:fld>
            <a:endParaRPr lang="fr-FR" sz="110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551169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90</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91</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147428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92</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93</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0828090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94</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7953844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95</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0403236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96</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5613682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2"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97</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baseline="0"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30"/>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98</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92486130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51281" y="9431029"/>
            <a:ext cx="2944813" cy="494013"/>
          </a:xfrm>
          <a:prstGeom prst="rect">
            <a:avLst/>
          </a:prstGeom>
          <a:noFill/>
          <a:ln w="9525">
            <a:noFill/>
            <a:miter lim="800000"/>
            <a:headEnd/>
            <a:tailEnd/>
          </a:ln>
        </p:spPr>
        <p:txBody>
          <a:bodyPr lIns="87129" tIns="43565" rIns="87129" bIns="43565" anchor="b"/>
          <a:lstStyle/>
          <a:p>
            <a:pPr algn="r" defTabSz="944664"/>
            <a:fld id="{DC84EB84-864D-47E2-ACAC-A08A7B68BC72}" type="slidenum">
              <a:rPr lang="fr-FR" sz="1100">
                <a:solidFill>
                  <a:prstClr val="black"/>
                </a:solidFill>
              </a:rPr>
              <a:pPr algn="r" defTabSz="944664"/>
              <a:t>99</a:t>
            </a:fld>
            <a:endParaRPr lang="fr-FR" sz="1100">
              <a:solidFill>
                <a:prstClr val="black"/>
              </a:solidFill>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41804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DFCE4B66-E0FC-4F66-B6B6-9D6E3316A2E1}" type="datetime1">
              <a:rPr lang="cs-CZ" smtClean="0"/>
              <a:t>23.2.2018</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8D78AB95-5174-4D82-8364-FFE68A2F7E94}"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73DC7ED5-3F13-4E86-A41C-D4A363B3CB89}" type="datetime1">
              <a:rPr lang="cs-CZ" smtClean="0"/>
              <a:t>23.2.2018</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08F346D-FDBF-45B7-B73E-8D04E1A4434C}"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384FA5B-7979-4CEF-B88C-552E7E711F37}" type="datetime1">
              <a:rPr lang="cs-CZ" smtClean="0"/>
              <a:t>23.2.2018</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15C02DB-5D88-4A19-AE2F-B1DC13BF127C}"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lvl1pPr>
              <a:defRPr/>
            </a:lvl1pPr>
          </a:lstStyle>
          <a:p>
            <a:pPr>
              <a:defRPr/>
            </a:pPr>
            <a:fld id="{DFCE4B66-E0FC-4F66-B6B6-9D6E3316A2E1}"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lvl1pPr>
              <a:defRPr/>
            </a:lvl1pPr>
          </a:lstStyle>
          <a:p>
            <a:pPr>
              <a:defRPr/>
            </a:pPr>
            <a:fld id="{8D78AB95-5174-4D82-8364-FFE68A2F7E94}"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16578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BE4CE52-3ABE-4671-8D6D-E8E36017FF19}"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lvl1pPr>
              <a:defRPr/>
            </a:lvl1pPr>
          </a:lstStyle>
          <a:p>
            <a:pPr>
              <a:defRPr/>
            </a:pPr>
            <a:fld id="{A206C89B-F7CC-4622-B022-C86FBC6D005E}"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1100457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50116617-6139-48B0-8A9D-83758297EA78}"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lvl1pPr>
              <a:defRPr/>
            </a:lvl1pPr>
          </a:lstStyle>
          <a:p>
            <a:pPr>
              <a:defRPr/>
            </a:pPr>
            <a:fld id="{BFA50CF5-9833-42A2-8BF6-BB3859D5E68A}"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332376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F1FED7F5-E56E-424D-8595-B3DA3A88C48C}"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7" name="Zástupný symbol pro číslo snímku 5"/>
          <p:cNvSpPr>
            <a:spLocks noGrp="1"/>
          </p:cNvSpPr>
          <p:nvPr>
            <p:ph type="sldNum" sz="quarter" idx="12"/>
          </p:nvPr>
        </p:nvSpPr>
        <p:spPr/>
        <p:txBody>
          <a:bodyPr/>
          <a:lstStyle>
            <a:lvl1pPr>
              <a:defRPr/>
            </a:lvl1pPr>
          </a:lstStyle>
          <a:p>
            <a:pPr>
              <a:defRPr/>
            </a:pPr>
            <a:fld id="{9E0F1C81-87EC-46FB-A395-66A85C0AFDF9}"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1041792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31F7BAF0-A643-4AAA-80C6-CE7F1E4F8DCA}"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8"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9" name="Zástupný symbol pro číslo snímku 5"/>
          <p:cNvSpPr>
            <a:spLocks noGrp="1"/>
          </p:cNvSpPr>
          <p:nvPr>
            <p:ph type="sldNum" sz="quarter" idx="12"/>
          </p:nvPr>
        </p:nvSpPr>
        <p:spPr/>
        <p:txBody>
          <a:bodyPr/>
          <a:lstStyle>
            <a:lvl1pPr>
              <a:defRPr/>
            </a:lvl1pPr>
          </a:lstStyle>
          <a:p>
            <a:pPr>
              <a:defRPr/>
            </a:pPr>
            <a:fld id="{90F976E7-8636-4413-B52C-B8B8E8FEC1BB}"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2107215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4935EE5F-0D30-4CFC-A14F-6FDA47A956B5}"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4"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5" name="Zástupný symbol pro číslo snímku 5"/>
          <p:cNvSpPr>
            <a:spLocks noGrp="1"/>
          </p:cNvSpPr>
          <p:nvPr>
            <p:ph type="sldNum" sz="quarter" idx="12"/>
          </p:nvPr>
        </p:nvSpPr>
        <p:spPr/>
        <p:txBody>
          <a:bodyPr/>
          <a:lstStyle>
            <a:lvl1pPr>
              <a:defRPr/>
            </a:lvl1pPr>
          </a:lstStyle>
          <a:p>
            <a:pPr>
              <a:defRPr/>
            </a:pPr>
            <a:fld id="{E760E8CE-9A04-4885-A02D-6FE8259C4BF3}"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3876531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F687DEE-6AE5-4F07-9A3A-9CABA5B5272A}"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3"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4" name="Zástupný symbol pro číslo snímku 5"/>
          <p:cNvSpPr>
            <a:spLocks noGrp="1"/>
          </p:cNvSpPr>
          <p:nvPr>
            <p:ph type="sldNum" sz="quarter" idx="12"/>
          </p:nvPr>
        </p:nvSpPr>
        <p:spPr/>
        <p:txBody>
          <a:bodyPr/>
          <a:lstStyle>
            <a:lvl1pPr>
              <a:defRPr/>
            </a:lvl1pPr>
          </a:lstStyle>
          <a:p>
            <a:pPr>
              <a:defRPr/>
            </a:pPr>
            <a:fld id="{3A72E72D-F5F7-44E8-884D-F834706F38CC}"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734313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9635FEB-0F35-432E-A06B-B3EC77E96C60}"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7" name="Zástupný symbol pro číslo snímku 5"/>
          <p:cNvSpPr>
            <a:spLocks noGrp="1"/>
          </p:cNvSpPr>
          <p:nvPr>
            <p:ph type="sldNum" sz="quarter" idx="12"/>
          </p:nvPr>
        </p:nvSpPr>
        <p:spPr/>
        <p:txBody>
          <a:bodyPr/>
          <a:lstStyle>
            <a:lvl1pPr>
              <a:defRPr/>
            </a:lvl1pPr>
          </a:lstStyle>
          <a:p>
            <a:pPr>
              <a:defRPr/>
            </a:pPr>
            <a:fld id="{20B1CEB5-2A65-4079-9A20-9DE6BDBFA8E5}"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373985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FBE4CE52-3ABE-4671-8D6D-E8E36017FF19}" type="datetime1">
              <a:rPr lang="cs-CZ" smtClean="0"/>
              <a:t>23.2.2018</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A206C89B-F7CC-4622-B022-C86FBC6D005E}" type="slidenum">
              <a:rPr lang="cs-CZ"/>
              <a:pPr>
                <a:defRPr/>
              </a:pPr>
              <a:t>‹#›</a:t>
            </a:fld>
            <a:endParaRPr lang="cs-CZ"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A74D15C-B24F-45CF-8C3E-1D57F81E077E}"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6"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7" name="Zástupný symbol pro číslo snímku 5"/>
          <p:cNvSpPr>
            <a:spLocks noGrp="1"/>
          </p:cNvSpPr>
          <p:nvPr>
            <p:ph type="sldNum" sz="quarter" idx="12"/>
          </p:nvPr>
        </p:nvSpPr>
        <p:spPr/>
        <p:txBody>
          <a:bodyPr/>
          <a:lstStyle>
            <a:lvl1pPr>
              <a:defRPr/>
            </a:lvl1pPr>
          </a:lstStyle>
          <a:p>
            <a:pPr>
              <a:defRPr/>
            </a:pPr>
            <a:fld id="{1F7FB0B9-CF3E-41B2-844C-5C2B1F448747}"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603180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73DC7ED5-3F13-4E86-A41C-D4A363B3CB89}"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lvl1pPr>
              <a:defRPr/>
            </a:lvl1pPr>
          </a:lstStyle>
          <a:p>
            <a:pPr>
              <a:defRPr/>
            </a:pPr>
            <a:fld id="{408F346D-FDBF-45B7-B73E-8D04E1A4434C}"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2859207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384FA5B-7979-4CEF-B88C-552E7E711F37}"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5" name="Zástupný symbol pro zápatí 4"/>
          <p:cNvSpPr>
            <a:spLocks noGrp="1"/>
          </p:cNvSpPr>
          <p:nvPr>
            <p:ph type="ftr" sz="quarter" idx="11"/>
          </p:nvPr>
        </p:nvSpPr>
        <p:spPr/>
        <p:txBody>
          <a:bodyPr/>
          <a:lstStyle>
            <a:lvl1pPr>
              <a:defRPr/>
            </a:lvl1pPr>
          </a:lstStyle>
          <a:p>
            <a:pPr>
              <a:defRPr/>
            </a:pPr>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lvl1pPr>
              <a:defRPr/>
            </a:lvl1pPr>
          </a:lstStyle>
          <a:p>
            <a:pPr>
              <a:defRPr/>
            </a:pPr>
            <a:fld id="{515C02DB-5D88-4A19-AE2F-B1DC13BF127C}"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237508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50116617-6139-48B0-8A9D-83758297EA78}" type="datetime1">
              <a:rPr lang="cs-CZ" smtClean="0"/>
              <a:t>23.2.2018</a:t>
            </a:fld>
            <a:endParaRPr lang="cs-CZ" dirty="0"/>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FA50CF5-9833-42A2-8BF6-BB3859D5E68A}"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F1FED7F5-E56E-424D-8595-B3DA3A88C48C}" type="datetime1">
              <a:rPr lang="cs-CZ" smtClean="0"/>
              <a:t>23.2.2018</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E0F1C81-87EC-46FB-A395-66A85C0AFDF9}"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31F7BAF0-A643-4AAA-80C6-CE7F1E4F8DCA}" type="datetime1">
              <a:rPr lang="cs-CZ" smtClean="0"/>
              <a:t>23.2.2018</a:t>
            </a:fld>
            <a:endParaRPr lang="cs-CZ" dirty="0"/>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90F976E7-8636-4413-B52C-B8B8E8FEC1BB}"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4935EE5F-0D30-4CFC-A14F-6FDA47A956B5}" type="datetime1">
              <a:rPr lang="cs-CZ" smtClean="0"/>
              <a:t>23.2.2018</a:t>
            </a:fld>
            <a:endParaRPr lang="cs-CZ" dirty="0"/>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E760E8CE-9A04-4885-A02D-6FE8259C4BF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4F687DEE-6AE5-4F07-9A3A-9CABA5B5272A}" type="datetime1">
              <a:rPr lang="cs-CZ" smtClean="0"/>
              <a:t>23.2.2018</a:t>
            </a:fld>
            <a:endParaRPr lang="cs-CZ" dirty="0"/>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3A72E72D-F5F7-44E8-884D-F834706F38CC}"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9635FEB-0F35-432E-A06B-B3EC77E96C60}" type="datetime1">
              <a:rPr lang="cs-CZ" smtClean="0"/>
              <a:t>23.2.2018</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20B1CEB5-2A65-4079-9A20-9DE6BDBFA8E5}"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A74D15C-B24F-45CF-8C3E-1D57F81E077E}" type="datetime1">
              <a:rPr lang="cs-CZ" smtClean="0"/>
              <a:t>23.2.2018</a:t>
            </a:fld>
            <a:endParaRPr lang="cs-CZ" dirty="0"/>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F7FB0B9-CF3E-41B2-844C-5C2B1F448747}"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9B9402-A1B3-4A73-A847-63EF7FCD3D6F}" type="datetime1">
              <a:rPr lang="cs-CZ" smtClean="0"/>
              <a:t>23.2.2018</a:t>
            </a:fld>
            <a:endParaRPr lang="cs-CZ" dirty="0"/>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D58F89-0D63-4D45-A10E-0715E0C9A959}"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9B9402-A1B3-4A73-A847-63EF7FCD3D6F}" type="datetime1">
              <a:rPr lang="cs-CZ" smtClean="0">
                <a:solidFill>
                  <a:prstClr val="black">
                    <a:tint val="75000"/>
                  </a:prstClr>
                </a:solidFill>
              </a:rPr>
              <a:pPr>
                <a:defRPr/>
              </a:pPr>
              <a:t>23.2.2018</a:t>
            </a:fld>
            <a:endParaRPr lang="cs-CZ" dirty="0">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BD58F89-0D63-4D45-A10E-0715E0C9A959}" type="slidenum">
              <a:rPr lang="cs-CZ">
                <a:solidFill>
                  <a:prstClr val="black">
                    <a:tint val="75000"/>
                  </a:prstClr>
                </a:solidFill>
              </a:rPr>
              <a:pPr>
                <a:defRPr/>
              </a:pPr>
              <a:t>‹#›</a:t>
            </a:fld>
            <a:endParaRPr lang="cs-CZ" dirty="0">
              <a:solidFill>
                <a:prstClr val="black">
                  <a:tint val="75000"/>
                </a:prstClr>
              </a:solidFill>
            </a:endParaRPr>
          </a:p>
        </p:txBody>
      </p:sp>
    </p:spTree>
    <p:extLst>
      <p:ext uri="{BB962C8B-B14F-4D97-AF65-F5344CB8AC3E}">
        <p14:creationId xmlns:p14="http://schemas.microsoft.com/office/powerpoint/2010/main" val="29973135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chart" Target="../charts/chart51.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5.xml"/><Relationship Id="rId1" Type="http://schemas.openxmlformats.org/officeDocument/2006/relationships/slideLayout" Target="../slideLayouts/slideLayout7.xml"/><Relationship Id="rId4" Type="http://schemas.openxmlformats.org/officeDocument/2006/relationships/chart" Target="../charts/chart52.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chart" Target="../charts/chart53.xml"/></Relationships>
</file>

<file path=ppt/slides/_rels/slide10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7.xml"/><Relationship Id="rId1" Type="http://schemas.openxmlformats.org/officeDocument/2006/relationships/slideLayout" Target="../slideLayouts/slideLayout7.xml"/><Relationship Id="rId4" Type="http://schemas.openxmlformats.org/officeDocument/2006/relationships/chart" Target="../charts/chart54.xml"/></Relationships>
</file>

<file path=ppt/slides/_rels/slide10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chart" Target="../charts/chart2.xml"/><Relationship Id="rId9"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2.xml"/><Relationship Id="rId1" Type="http://schemas.openxmlformats.org/officeDocument/2006/relationships/slideLayout" Target="../slideLayouts/slideLayout7.xml"/><Relationship Id="rId4" Type="http://schemas.openxmlformats.org/officeDocument/2006/relationships/chart" Target="../charts/chart55.xml"/></Relationships>
</file>

<file path=ppt/slides/_rels/slide1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3.xml"/><Relationship Id="rId1" Type="http://schemas.openxmlformats.org/officeDocument/2006/relationships/slideLayout" Target="../slideLayouts/slideLayout7.xml"/><Relationship Id="rId5" Type="http://schemas.openxmlformats.org/officeDocument/2006/relationships/chart" Target="../charts/chart57.xml"/><Relationship Id="rId4" Type="http://schemas.openxmlformats.org/officeDocument/2006/relationships/chart" Target="../charts/chart56.xml"/></Relationships>
</file>

<file path=ppt/slides/_rels/slide1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4.xml"/><Relationship Id="rId1" Type="http://schemas.openxmlformats.org/officeDocument/2006/relationships/slideLayout" Target="../slideLayouts/slideLayout7.xml"/><Relationship Id="rId4" Type="http://schemas.openxmlformats.org/officeDocument/2006/relationships/chart" Target="../charts/chart58.xml"/></Relationships>
</file>

<file path=ppt/slides/_rels/slide1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8.xml"/><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0.xml"/><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1.xm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2.xml"/><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3.xm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2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chart" Target="../charts/chart24.xml"/><Relationship Id="rId4" Type="http://schemas.openxmlformats.org/officeDocument/2006/relationships/chart" Target="../charts/chart2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gif"/></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6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7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chart" Target="../charts/chart31.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7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7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35.xml"/></Relationships>
</file>

<file path=ppt/slides/_rels/slide7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3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8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8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8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40.xml"/></Relationships>
</file>

<file path=ppt/slides/_rels/slide8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4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0.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5.jpeg"/></Relationships>
</file>

<file path=ppt/slides/_rels/slide9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image" Target="../media/image4.jpeg"/></Relationships>
</file>

<file path=ppt/slides/_rels/slide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45.xml"/></Relationships>
</file>

<file path=ppt/slides/_rels/slide9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94.xml"/><Relationship Id="rId1" Type="http://schemas.openxmlformats.org/officeDocument/2006/relationships/slideLayout" Target="../slideLayouts/slideLayout7.xml"/><Relationship Id="rId5" Type="http://schemas.openxmlformats.org/officeDocument/2006/relationships/chart" Target="../charts/chart47.xml"/><Relationship Id="rId4" Type="http://schemas.openxmlformats.org/officeDocument/2006/relationships/image" Target="../media/image4.jpeg"/></Relationships>
</file>

<file path=ppt/slides/_rels/slide9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chart" Target="../charts/chart48.xml"/></Relationships>
</file>

<file path=ppt/slides/_rels/slide9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chart" Target="../charts/chart49.xml"/></Relationships>
</file>

<file path=ppt/slides/_rels/slide9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chart" Target="../charts/char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Obrázek 6"/>
          <p:cNvPicPr>
            <a:picLocks noChangeAspect="1"/>
          </p:cNvPicPr>
          <p:nvPr/>
        </p:nvPicPr>
        <p:blipFill>
          <a:blip r:embed="rId3"/>
          <a:srcRect/>
          <a:stretch>
            <a:fillRect/>
          </a:stretch>
        </p:blipFill>
        <p:spPr bwMode="auto">
          <a:xfrm>
            <a:off x="360363" y="361950"/>
            <a:ext cx="2511425" cy="363538"/>
          </a:xfrm>
          <a:prstGeom prst="rect">
            <a:avLst/>
          </a:prstGeom>
          <a:noFill/>
          <a:ln w="9525">
            <a:noFill/>
            <a:miter lim="800000"/>
            <a:headEnd/>
            <a:tailEnd/>
          </a:ln>
        </p:spPr>
      </p:pic>
      <p:pic>
        <p:nvPicPr>
          <p:cNvPr id="14338" name="Obrázek 7"/>
          <p:cNvPicPr>
            <a:picLocks noChangeAspect="1"/>
          </p:cNvPicPr>
          <p:nvPr/>
        </p:nvPicPr>
        <p:blipFill>
          <a:blip r:embed="rId4"/>
          <a:srcRect/>
          <a:stretch>
            <a:fillRect/>
          </a:stretch>
        </p:blipFill>
        <p:spPr bwMode="auto">
          <a:xfrm>
            <a:off x="360363" y="6156325"/>
            <a:ext cx="8423275" cy="74613"/>
          </a:xfrm>
          <a:prstGeom prst="rect">
            <a:avLst/>
          </a:prstGeom>
          <a:noFill/>
          <a:ln w="9525">
            <a:noFill/>
            <a:miter lim="800000"/>
            <a:headEnd/>
            <a:tailEnd/>
          </a:ln>
        </p:spPr>
      </p:pic>
      <p:sp>
        <p:nvSpPr>
          <p:cNvPr id="14340" name="Zástupný symbol pro datum 7"/>
          <p:cNvSpPr txBox="1">
            <a:spLocks/>
          </p:cNvSpPr>
          <p:nvPr/>
        </p:nvSpPr>
        <p:spPr bwMode="auto">
          <a:xfrm>
            <a:off x="360363" y="6309320"/>
            <a:ext cx="8569201" cy="476672"/>
          </a:xfrm>
          <a:prstGeom prst="rect">
            <a:avLst/>
          </a:prstGeom>
          <a:noFill/>
          <a:ln w="9525">
            <a:noFill/>
            <a:miter lim="800000"/>
            <a:headEnd/>
            <a:tailEnd/>
          </a:ln>
        </p:spPr>
        <p:txBody>
          <a:bodyPr lIns="0" anchor="b"/>
          <a:lstStyle/>
          <a:p>
            <a:r>
              <a:rPr lang="cs-CZ" sz="1500" dirty="0">
                <a:solidFill>
                  <a:srgbClr val="122B70"/>
                </a:solidFill>
                <a:latin typeface="+mj-lt"/>
                <a:cs typeface="Arial" charset="0"/>
              </a:rPr>
              <a:t>Předkládá: Mgr. Renata Týmová, vedoucí útvaru Výzkumu a analýz ČT</a:t>
            </a:r>
          </a:p>
          <a:p>
            <a:r>
              <a:rPr lang="cs-CZ" sz="1500" dirty="0">
                <a:solidFill>
                  <a:srgbClr val="122B70"/>
                </a:solidFill>
                <a:latin typeface="+mj-lt"/>
                <a:cs typeface="Arial" charset="0"/>
              </a:rPr>
              <a:t>Zpracoval: útvar Výzkumu a analýz ČT</a:t>
            </a:r>
          </a:p>
        </p:txBody>
      </p:sp>
      <p:sp>
        <p:nvSpPr>
          <p:cNvPr id="12" name="Zástupný symbol pro datum 7"/>
          <p:cNvSpPr txBox="1">
            <a:spLocks/>
          </p:cNvSpPr>
          <p:nvPr/>
        </p:nvSpPr>
        <p:spPr>
          <a:xfrm>
            <a:off x="360363" y="1628800"/>
            <a:ext cx="8408987" cy="1055687"/>
          </a:xfrm>
          <a:prstGeom prst="rect">
            <a:avLst/>
          </a:prstGeom>
        </p:spPr>
        <p:txBody>
          <a:bodyPr lIns="0" tIns="0" rIns="0" bIns="0"/>
          <a:lstStyle>
            <a:defPPr>
              <a:defRPr lang="cs-CZ"/>
            </a:defPPr>
            <a:lvl1pPr algn="l"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nSpc>
                <a:spcPts val="3600"/>
              </a:lnSpc>
              <a:defRPr/>
            </a:pPr>
            <a:r>
              <a:rPr lang="cs-CZ" sz="4000" b="1" spc="-150" dirty="0">
                <a:solidFill>
                  <a:srgbClr val="1A1F52"/>
                </a:solidFill>
                <a:latin typeface="+mj-lt"/>
                <a:ea typeface="Verdana" pitchFamily="34" charset="0"/>
                <a:cs typeface="Verdana" pitchFamily="34" charset="0"/>
              </a:rPr>
              <a:t>HODNOCENÍ PLNĚNÍ VEŘEJNÉ SLUŽBY 2017</a:t>
            </a:r>
          </a:p>
        </p:txBody>
      </p:sp>
      <p:pic>
        <p:nvPicPr>
          <p:cNvPr id="8" name="Obrázek 9"/>
          <p:cNvPicPr>
            <a:picLocks noChangeAspect="1"/>
          </p:cNvPicPr>
          <p:nvPr/>
        </p:nvPicPr>
        <p:blipFill>
          <a:blip r:embed="rId5"/>
          <a:srcRect/>
          <a:stretch>
            <a:fillRect/>
          </a:stretch>
        </p:blipFill>
        <p:spPr bwMode="auto">
          <a:xfrm>
            <a:off x="360363" y="2492896"/>
            <a:ext cx="8423275" cy="3519487"/>
          </a:xfrm>
          <a:prstGeom prst="rect">
            <a:avLst/>
          </a:prstGeom>
          <a:noFill/>
          <a:ln w="9525">
            <a:noFill/>
            <a:miter lim="800000"/>
            <a:headEnd/>
            <a:tailEnd/>
          </a:ln>
        </p:spPr>
      </p:pic>
    </p:spTree>
    <p:extLst>
      <p:ext uri="{BB962C8B-B14F-4D97-AF65-F5344CB8AC3E}">
        <p14:creationId xmlns:p14="http://schemas.microsoft.com/office/powerpoint/2010/main" val="34447854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ČESKÁ TELEVIZE JAKO CELEK</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r>
              <a:rPr lang="cs-CZ" sz="1200" b="1" dirty="0">
                <a:solidFill>
                  <a:prstClr val="black"/>
                </a:solidFill>
                <a:latin typeface="Calibri" pitchFamily="34" charset="0"/>
              </a:rPr>
              <a:t>, Tracking ČT, AOP ČT, PROVYS ČT, DKV ČT</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9" name="Graf 8"/>
          <p:cNvGraphicFramePr>
            <a:graphicFrameLocks/>
          </p:cNvGraphicFramePr>
          <p:nvPr>
            <p:extLst>
              <p:ext uri="{D42A27DB-BD31-4B8C-83A1-F6EECF244321}">
                <p14:modId xmlns:p14="http://schemas.microsoft.com/office/powerpoint/2010/main" val="2346288462"/>
              </p:ext>
            </p:extLst>
          </p:nvPr>
        </p:nvGraphicFramePr>
        <p:xfrm>
          <a:off x="103188" y="1844824"/>
          <a:ext cx="8937625" cy="4605188"/>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a:t>
            </a:r>
          </a:p>
        </p:txBody>
      </p:sp>
      <p:sp>
        <p:nvSpPr>
          <p:cNvPr id="14" name="AutoShape 2"/>
          <p:cNvSpPr>
            <a:spLocks noChangeArrowheads="1"/>
          </p:cNvSpPr>
          <p:nvPr/>
        </p:nvSpPr>
        <p:spPr bwMode="auto">
          <a:xfrm>
            <a:off x="103188" y="1268760"/>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ct val="20000"/>
              </a:spcBef>
              <a:spcAft>
                <a:spcPct val="20000"/>
              </a:spcAft>
              <a:tabLst>
                <a:tab pos="631825" algn="l"/>
              </a:tabLst>
              <a:defRPr/>
            </a:pPr>
            <a:r>
              <a:rPr lang="cs-CZ" b="1" cap="all" dirty="0">
                <a:solidFill>
                  <a:prstClr val="black"/>
                </a:solidFill>
                <a:latin typeface="Calibri" pitchFamily="34" charset="0"/>
              </a:rPr>
              <a:t>INDIKÁTORY ZÁSAHU (r), KVALITY (q) a DOPADU (I) PRO ČT JAKO CELEK</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Ovál 12">
            <a:extLst>
              <a:ext uri="{FF2B5EF4-FFF2-40B4-BE49-F238E27FC236}">
                <a16:creationId xmlns:a16="http://schemas.microsoft.com/office/drawing/2014/main" xmlns="" id="{C2383C65-4C71-4690-A3FF-BC4DDC3C1FBD}"/>
              </a:ext>
            </a:extLst>
          </p:cNvPr>
          <p:cNvSpPr/>
          <p:nvPr/>
        </p:nvSpPr>
        <p:spPr>
          <a:xfrm>
            <a:off x="8388424" y="5625493"/>
            <a:ext cx="288032" cy="28803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dirty="0">
                <a:solidFill>
                  <a:prstClr val="white"/>
                </a:solidFill>
                <a:cs typeface="Times New Roman" panose="02020603050405020304" pitchFamily="18" charset="0"/>
              </a:rPr>
              <a:t>K</a:t>
            </a:r>
            <a:endParaRPr lang="en-GB" dirty="0">
              <a:solidFill>
                <a:prstClr val="white"/>
              </a:solidFill>
              <a:cs typeface="Times New Roman" panose="02020603050405020304" pitchFamily="18" charset="0"/>
            </a:endParaRPr>
          </a:p>
        </p:txBody>
      </p:sp>
      <p:sp>
        <p:nvSpPr>
          <p:cNvPr id="16" name="Zástupný symbol pro datum 7">
            <a:extLst>
              <a:ext uri="{FF2B5EF4-FFF2-40B4-BE49-F238E27FC236}">
                <a16:creationId xmlns:a16="http://schemas.microsoft.com/office/drawing/2014/main" xmlns="" id="{54BD484B-A733-4C0A-A636-2878261BD0B9}"/>
              </a:ext>
            </a:extLst>
          </p:cNvPr>
          <p:cNvSpPr txBox="1">
            <a:spLocks/>
          </p:cNvSpPr>
          <p:nvPr/>
        </p:nvSpPr>
        <p:spPr bwMode="auto">
          <a:xfrm>
            <a:off x="3563888" y="6660356"/>
            <a:ext cx="5328270" cy="242967"/>
          </a:xfrm>
          <a:prstGeom prst="rect">
            <a:avLst/>
          </a:prstGeom>
          <a:noFill/>
          <a:ln w="9525">
            <a:noFill/>
            <a:miter lim="800000"/>
            <a:headEnd/>
            <a:tailEnd/>
          </a:ln>
        </p:spPr>
        <p:txBody>
          <a:bodyPr lIns="0" anchor="b"/>
          <a:lstStyle/>
          <a:p>
            <a:pPr algn="r">
              <a:defRPr/>
            </a:pPr>
            <a:r>
              <a:rPr lang="cs-CZ" sz="1000" dirty="0">
                <a:solidFill>
                  <a:prstClr val="black"/>
                </a:solidFill>
                <a:latin typeface="Calibri"/>
                <a:cs typeface="Arial" charset="0"/>
              </a:rPr>
              <a:t>* V roce 2017 došlo ke změně definice vlastní tvorby. Nově jsou do ní započítávány i přenosy ze zahraničních událostí. Výsledky proto nejsou plně srovnatelné s lety 2016 a 2015.</a:t>
            </a:r>
          </a:p>
        </p:txBody>
      </p:sp>
    </p:spTree>
    <p:extLst>
      <p:ext uri="{BB962C8B-B14F-4D97-AF65-F5344CB8AC3E}">
        <p14:creationId xmlns:p14="http://schemas.microsoft.com/office/powerpoint/2010/main" val="32845520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3"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100</a:t>
            </a:fld>
            <a:endParaRPr lang="cs-CZ" sz="1100" dirty="0">
              <a:solidFill>
                <a:srgbClr val="1A1F52"/>
              </a:solidFill>
              <a:cs typeface="Arial"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5" name="AutoShape 2"/>
          <p:cNvSpPr>
            <a:spLocks noChangeArrowheads="1"/>
          </p:cNvSpPr>
          <p:nvPr/>
        </p:nvSpPr>
        <p:spPr bwMode="auto">
          <a:xfrm>
            <a:off x="103188" y="548680"/>
            <a:ext cx="8937625" cy="720080"/>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5 – </a:t>
            </a:r>
            <a:r>
              <a:rPr lang="cs-CZ" sz="2100" b="1" dirty="0">
                <a:solidFill>
                  <a:prstClr val="black"/>
                </a:solidFill>
                <a:latin typeface="Calibri" pitchFamily="34" charset="0"/>
              </a:rPr>
              <a:t>Podpora nových médií a technologií</a:t>
            </a:r>
            <a:endParaRPr lang="cs-CZ" sz="2100" b="1" dirty="0">
              <a:solidFill>
                <a:prstClr val="black"/>
              </a:solidFill>
              <a:latin typeface="Calibri"/>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
            </a:r>
            <a:r>
              <a:rPr lang="cs-CZ" sz="1200" b="1" dirty="0" err="1">
                <a:solidFill>
                  <a:prstClr val="black"/>
                </a:solidFill>
                <a:latin typeface="Calibri"/>
              </a:rPr>
              <a:t>Gemius</a:t>
            </a:r>
            <a:r>
              <a:rPr lang="cs-CZ" sz="1200" b="1" dirty="0">
                <a:solidFill>
                  <a:prstClr val="black"/>
                </a:solidFill>
                <a:latin typeface="Calibri"/>
              </a:rPr>
              <a:t>, ATO – </a:t>
            </a:r>
            <a:r>
              <a:rPr lang="cs-CZ" sz="1200" b="1" dirty="0" err="1">
                <a:solidFill>
                  <a:prstClr val="black"/>
                </a:solidFill>
                <a:latin typeface="Calibri"/>
              </a:rPr>
              <a:t>Nielsen</a:t>
            </a:r>
            <a:r>
              <a:rPr lang="cs-CZ" sz="1200" b="1" dirty="0">
                <a:solidFill>
                  <a:prstClr val="black"/>
                </a:solidFill>
                <a:latin typeface="Calibri"/>
              </a:rPr>
              <a:t> </a:t>
            </a:r>
            <a:r>
              <a:rPr lang="cs-CZ" sz="1200" b="1" dirty="0" err="1">
                <a:solidFill>
                  <a:prstClr val="black"/>
                </a:solidFill>
                <a:latin typeface="Calibri"/>
              </a:rPr>
              <a:t>Admosphere</a:t>
            </a:r>
            <a:endParaRPr lang="cs-CZ" sz="1300" dirty="0">
              <a:solidFill>
                <a:prstClr val="black"/>
              </a:solidFill>
              <a:latin typeface="Calibri"/>
            </a:endParaRPr>
          </a:p>
        </p:txBody>
      </p:sp>
      <p:sp>
        <p:nvSpPr>
          <p:cNvPr id="1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11" name="Graf 10"/>
          <p:cNvGraphicFramePr>
            <a:graphicFrameLocks/>
          </p:cNvGraphicFramePr>
          <p:nvPr>
            <p:extLst>
              <p:ext uri="{D42A27DB-BD31-4B8C-83A1-F6EECF244321}">
                <p14:modId xmlns:p14="http://schemas.microsoft.com/office/powerpoint/2010/main" val="3152591924"/>
              </p:ext>
            </p:extLst>
          </p:nvPr>
        </p:nvGraphicFramePr>
        <p:xfrm>
          <a:off x="206375" y="2132856"/>
          <a:ext cx="8937625" cy="3966641"/>
        </p:xfrm>
        <a:graphic>
          <a:graphicData uri="http://schemas.openxmlformats.org/drawingml/2006/chart">
            <c:chart xmlns:c="http://schemas.openxmlformats.org/drawingml/2006/chart" xmlns:r="http://schemas.openxmlformats.org/officeDocument/2006/relationships" r:id="rId4"/>
          </a:graphicData>
        </a:graphic>
      </p:graphicFrame>
      <p:sp>
        <p:nvSpPr>
          <p:cNvPr id="9" name="AutoShape 2">
            <a:extLst>
              <a:ext uri="{FF2B5EF4-FFF2-40B4-BE49-F238E27FC236}">
                <a16:creationId xmlns:a16="http://schemas.microsoft.com/office/drawing/2014/main" xmlns="" id="{D570059B-806B-487D-AC49-D2BC2AA620BA}"/>
              </a:ext>
            </a:extLst>
          </p:cNvPr>
          <p:cNvSpPr>
            <a:spLocks noChangeArrowheads="1"/>
          </p:cNvSpPr>
          <p:nvPr/>
        </p:nvSpPr>
        <p:spPr bwMode="auto">
          <a:xfrm>
            <a:off x="103188" y="1340768"/>
            <a:ext cx="8937625" cy="46707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sz="1600" b="1" cap="all" dirty="0">
                <a:solidFill>
                  <a:prstClr val="black"/>
                </a:solidFill>
                <a:latin typeface="Calibri" pitchFamily="34" charset="0"/>
              </a:rPr>
              <a:t>SLEDOVANOST ARCHIVU čt A ŽIVÉHO VYSÍLÁNÍ ČT NA INTERNETU v populaci 0+ </a:t>
            </a:r>
          </a:p>
          <a:p>
            <a:pPr marL="1588" indent="-1588" algn="ctr" defTabSz="271463">
              <a:spcBef>
                <a:spcPts val="0"/>
              </a:spcBef>
              <a:spcAft>
                <a:spcPts val="0"/>
              </a:spcAft>
              <a:tabLst>
                <a:tab pos="631825" algn="l"/>
              </a:tabLst>
              <a:defRPr/>
            </a:pPr>
            <a:r>
              <a:rPr lang="cs-CZ" sz="1600" b="1" cap="all" dirty="0">
                <a:solidFill>
                  <a:prstClr val="black"/>
                </a:solidFill>
                <a:latin typeface="Calibri" pitchFamily="34" charset="0"/>
              </a:rPr>
              <a:t>(MINUTY/MĚSÍC)</a:t>
            </a:r>
          </a:p>
          <a:p>
            <a:pPr marL="1588" indent="-1588" algn="ctr" defTabSz="271463">
              <a:spcBef>
                <a:spcPct val="20000"/>
              </a:spcBef>
              <a:spcAft>
                <a:spcPct val="20000"/>
              </a:spcAft>
              <a:tabLst>
                <a:tab pos="631825" algn="l"/>
              </a:tabLst>
              <a:defRPr/>
            </a:pPr>
            <a:endParaRPr lang="cs-CZ" sz="1600" b="1" cap="all" dirty="0">
              <a:solidFill>
                <a:prstClr val="black"/>
              </a:solidFill>
              <a:latin typeface="Calibri" pitchFamily="34" charset="0"/>
            </a:endParaRPr>
          </a:p>
          <a:p>
            <a:pPr marL="1588" indent="-1588" algn="ctr" defTabSz="271463">
              <a:spcBef>
                <a:spcPct val="20000"/>
              </a:spcBef>
              <a:spcAft>
                <a:spcPct val="20000"/>
              </a:spcAft>
              <a:tabLst>
                <a:tab pos="631825" algn="l"/>
              </a:tabLst>
              <a:defRPr/>
            </a:pPr>
            <a:endParaRPr lang="cs-CZ" sz="1600" b="1" cap="all" dirty="0">
              <a:solidFill>
                <a:prstClr val="black"/>
              </a:solidFill>
              <a:latin typeface="Calibri" pitchFamily="34" charset="0"/>
            </a:endParaRPr>
          </a:p>
        </p:txBody>
      </p:sp>
    </p:spTree>
    <p:extLst>
      <p:ext uri="{BB962C8B-B14F-4D97-AF65-F5344CB8AC3E}">
        <p14:creationId xmlns:p14="http://schemas.microsoft.com/office/powerpoint/2010/main" val="303589431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OBECNÝ CÍL 5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101</a:t>
            </a:fld>
            <a:endParaRPr lang="cs-CZ" sz="1100" dirty="0">
              <a:solidFill>
                <a:srgbClr val="1A1F52"/>
              </a:solidFill>
              <a:cs typeface="Arial" charset="0"/>
            </a:endParaRPr>
          </a:p>
        </p:txBody>
      </p:sp>
      <p:sp>
        <p:nvSpPr>
          <p:cNvPr id="15" name="TextovéPole 14"/>
          <p:cNvSpPr txBox="1"/>
          <p:nvPr/>
        </p:nvSpPr>
        <p:spPr>
          <a:xfrm>
            <a:off x="395536" y="908720"/>
            <a:ext cx="8388102" cy="550920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dirty="0">
                <a:solidFill>
                  <a:prstClr val="black"/>
                </a:solidFill>
                <a:latin typeface="Calibri"/>
              </a:rPr>
              <a:t>Ukazatele týkající se zavádění nových technologií  a vnímání ČT jako poskytovatele zábavného  a užitečného obsahu na internetu zůstávají na podobných hodnotách jako v minulých letech.</a:t>
            </a:r>
          </a:p>
          <a:p>
            <a:pPr marL="285750" indent="-285750">
              <a:spcAft>
                <a:spcPts val="600"/>
              </a:spcAft>
              <a:buFont typeface="Arial" panose="020B0604020202020204" pitchFamily="34" charset="0"/>
              <a:buChar char="•"/>
            </a:pPr>
            <a:r>
              <a:rPr lang="cs-CZ" b="1" dirty="0">
                <a:solidFill>
                  <a:prstClr val="black"/>
                </a:solidFill>
                <a:latin typeface="Calibri"/>
              </a:rPr>
              <a:t>V roce 2017 zaznamenaly všechny měřené weby ČT meziroční nárůst návštěvnosti</a:t>
            </a:r>
            <a:r>
              <a:rPr lang="cs-CZ" dirty="0">
                <a:solidFill>
                  <a:prstClr val="black"/>
                </a:solidFill>
                <a:latin typeface="Calibri"/>
              </a:rPr>
              <a:t>. Došlo k tomu i díky změnám metodiky měření v rámci projektu </a:t>
            </a:r>
            <a:r>
              <a:rPr lang="cs-CZ" dirty="0" err="1">
                <a:solidFill>
                  <a:prstClr val="black"/>
                </a:solidFill>
                <a:latin typeface="Calibri"/>
              </a:rPr>
              <a:t>NetMonitor</a:t>
            </a:r>
            <a:r>
              <a:rPr lang="cs-CZ" dirty="0">
                <a:solidFill>
                  <a:prstClr val="black"/>
                </a:solidFill>
                <a:latin typeface="Calibri"/>
              </a:rPr>
              <a:t>, které nastaly v červenci 2016 a v červenci 2017. Součástí prezentovaných dat za 1. pololetí roku 2016 byla pouze návštěvnost z osobních počítačů, od druhé poloviny roku 2016 již byla měřena i ostatní zařízení (smartphony, tablety). V polovině roku 2017 se metodika znovu měnila, nyní se návštěvnost měří tzv. „</a:t>
            </a:r>
            <a:r>
              <a:rPr lang="cs-CZ" dirty="0" err="1">
                <a:solidFill>
                  <a:prstClr val="black"/>
                </a:solidFill>
                <a:latin typeface="Calibri"/>
              </a:rPr>
              <a:t>overnight</a:t>
            </a:r>
            <a:r>
              <a:rPr lang="cs-CZ" dirty="0">
                <a:solidFill>
                  <a:prstClr val="black"/>
                </a:solidFill>
                <a:latin typeface="Calibri"/>
              </a:rPr>
              <a:t>“. Data o chování uživatelů jsou k dispozici hned následující den, což představuje zásadní zkrácení celého procesu (předchozí měření umožňovalo distribuci finálních dat až 15 dnů po skončení měřeného měsíce). </a:t>
            </a:r>
          </a:p>
          <a:p>
            <a:pPr marL="285750" indent="-285750">
              <a:spcAft>
                <a:spcPts val="600"/>
              </a:spcAft>
              <a:buFont typeface="Arial" panose="020B0604020202020204" pitchFamily="34" charset="0"/>
              <a:buChar char="•"/>
            </a:pPr>
            <a:r>
              <a:rPr lang="cs-CZ" b="1" dirty="0">
                <a:solidFill>
                  <a:prstClr val="black"/>
                </a:solidFill>
                <a:latin typeface="Calibri"/>
              </a:rPr>
              <a:t>Velmi výrazný nárůst návštěvnosti webu ČT24 </a:t>
            </a:r>
            <a:r>
              <a:rPr lang="cs-CZ" dirty="0">
                <a:solidFill>
                  <a:prstClr val="black"/>
                </a:solidFill>
                <a:latin typeface="Calibri"/>
              </a:rPr>
              <a:t>(+47 % unikátních uživatelů za měsíc) nepochybně odráží i fakt, že rok 2017 byl bohatý na významné politické a společenské události (pád vlády, parlamentní volby a podobně). </a:t>
            </a:r>
            <a:r>
              <a:rPr lang="cs-CZ" b="1" dirty="0">
                <a:solidFill>
                  <a:prstClr val="black"/>
                </a:solidFill>
                <a:latin typeface="Calibri"/>
              </a:rPr>
              <a:t>U webových stránek ČT sport a </a:t>
            </a:r>
            <a:r>
              <a:rPr lang="cs-CZ" b="1" dirty="0" err="1">
                <a:solidFill>
                  <a:prstClr val="black"/>
                </a:solidFill>
                <a:latin typeface="Calibri"/>
              </a:rPr>
              <a:t>iVysílání</a:t>
            </a:r>
            <a:r>
              <a:rPr lang="cs-CZ" b="1" dirty="0">
                <a:solidFill>
                  <a:prstClr val="black"/>
                </a:solidFill>
                <a:latin typeface="Calibri"/>
              </a:rPr>
              <a:t> jsme rovněž zaznamenali nárůst</a:t>
            </a:r>
            <a:r>
              <a:rPr lang="cs-CZ" dirty="0">
                <a:solidFill>
                  <a:prstClr val="black"/>
                </a:solidFill>
                <a:latin typeface="Calibri"/>
              </a:rPr>
              <a:t>, který byl ovšem způsoben především již zmíněnou změnou metodiky. Rok 2017 byl na rozdíl od roku 2016 rokem neolympijským a bez velké fotbalové akce. Zároveň v podzimním schématu ČT1 chyběla </a:t>
            </a:r>
            <a:r>
              <a:rPr lang="cs-CZ" dirty="0" err="1">
                <a:solidFill>
                  <a:prstClr val="black"/>
                </a:solidFill>
                <a:latin typeface="Calibri"/>
              </a:rPr>
              <a:t>StarDance</a:t>
            </a:r>
            <a:r>
              <a:rPr lang="cs-CZ" dirty="0">
                <a:solidFill>
                  <a:prstClr val="black"/>
                </a:solidFill>
                <a:latin typeface="Calibri"/>
              </a:rPr>
              <a:t>, které mívá na webu </a:t>
            </a:r>
            <a:r>
              <a:rPr lang="cs-CZ" dirty="0" err="1">
                <a:solidFill>
                  <a:prstClr val="black"/>
                </a:solidFill>
                <a:latin typeface="Calibri"/>
              </a:rPr>
              <a:t>iVysílání</a:t>
            </a:r>
            <a:r>
              <a:rPr lang="cs-CZ" dirty="0">
                <a:solidFill>
                  <a:prstClr val="black"/>
                </a:solidFill>
                <a:latin typeface="Calibri"/>
              </a:rPr>
              <a:t> velkou sledovanost.</a:t>
            </a:r>
          </a:p>
        </p:txBody>
      </p:sp>
    </p:spTree>
    <p:extLst>
      <p:ext uri="{BB962C8B-B14F-4D97-AF65-F5344CB8AC3E}">
        <p14:creationId xmlns:p14="http://schemas.microsoft.com/office/powerpoint/2010/main" val="2769128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OBECNÝ CÍL 5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102</a:t>
            </a:fld>
            <a:endParaRPr lang="cs-CZ" sz="1100" dirty="0">
              <a:solidFill>
                <a:srgbClr val="1A1F52"/>
              </a:solidFill>
              <a:cs typeface="Arial" charset="0"/>
            </a:endParaRPr>
          </a:p>
        </p:txBody>
      </p:sp>
      <p:sp>
        <p:nvSpPr>
          <p:cNvPr id="15" name="TextovéPole 14"/>
          <p:cNvSpPr txBox="1"/>
          <p:nvPr/>
        </p:nvSpPr>
        <p:spPr>
          <a:xfrm>
            <a:off x="360364" y="1080000"/>
            <a:ext cx="8532116" cy="503214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dirty="0">
                <a:solidFill>
                  <a:prstClr val="black"/>
                </a:solidFill>
                <a:latin typeface="Calibri"/>
              </a:rPr>
              <a:t>Interaktivní web </a:t>
            </a:r>
            <a:r>
              <a:rPr lang="cs-CZ" b="1" dirty="0">
                <a:solidFill>
                  <a:prstClr val="black"/>
                </a:solidFill>
                <a:latin typeface="Calibri"/>
              </a:rPr>
              <a:t>decko.ceskatelevize.cz</a:t>
            </a:r>
            <a:r>
              <a:rPr lang="cs-CZ" dirty="0">
                <a:solidFill>
                  <a:prstClr val="black"/>
                </a:solidFill>
                <a:latin typeface="Calibri"/>
              </a:rPr>
              <a:t> dokázal v roce 2017 také navýšit návštěvnost, a to o 22 %. Web Déčka navštívilo každý měsíc v průměru 222 tisíc unikátních návštěvníků, a to i díky tradičně úspěšným projektům Velikonoční a Adventní kalendář. </a:t>
            </a:r>
          </a:p>
          <a:p>
            <a:pPr marL="285750" indent="-285750">
              <a:spcAft>
                <a:spcPts val="600"/>
              </a:spcAft>
              <a:buFont typeface="Arial" panose="020B0604020202020204" pitchFamily="34" charset="0"/>
              <a:buChar char="•"/>
            </a:pPr>
            <a:r>
              <a:rPr lang="cs-CZ" dirty="0">
                <a:solidFill>
                  <a:prstClr val="black"/>
                </a:solidFill>
                <a:latin typeface="Calibri"/>
              </a:rPr>
              <a:t>Počet instalovaných aplikací v roce 2017 opět vzrostl. Aplikace </a:t>
            </a:r>
            <a:r>
              <a:rPr lang="cs-CZ" dirty="0" err="1">
                <a:solidFill>
                  <a:prstClr val="black"/>
                </a:solidFill>
                <a:latin typeface="Calibri"/>
              </a:rPr>
              <a:t>iVysílání</a:t>
            </a:r>
            <a:r>
              <a:rPr lang="cs-CZ" dirty="0">
                <a:solidFill>
                  <a:prstClr val="black"/>
                </a:solidFill>
                <a:latin typeface="Calibri"/>
              </a:rPr>
              <a:t> zaznamenala již více než milión instalací v zařízeních s operačním systémem Android. Podobný trend sledujeme i u aplikací ČT24 a ČT sport.</a:t>
            </a:r>
          </a:p>
          <a:p>
            <a:pPr marL="285750" indent="-285750">
              <a:spcAft>
                <a:spcPts val="600"/>
              </a:spcAft>
              <a:buFont typeface="Arial" panose="020B0604020202020204" pitchFamily="34" charset="0"/>
              <a:buChar char="•"/>
            </a:pPr>
            <a:r>
              <a:rPr lang="cs-CZ" dirty="0">
                <a:solidFill>
                  <a:prstClr val="black"/>
                </a:solidFill>
                <a:latin typeface="Calibri"/>
              </a:rPr>
              <a:t>Průměrný čas strávený sledováním internetového archivu ČT se zvýšil o více než minutu a v roce 2017 dosáhl na hodnotu 14 minut a 20 vteřin za měsíc. K velmi drobnému poklesu došlo u času stráveného sledováním živého vysílání na internetu, pohybuje se okolo 8 minut za měsíc. Zatímco průměrná sledovanost živého vysílání na webu ČT24 meziročně narostla zhruba o půl minuty (díky množství významných politických a společenských událostí), průměrná živá sledovanost ČT sport o minutu poklesla (kvůli absenci OH a velké fotbalové akce). </a:t>
            </a:r>
          </a:p>
          <a:p>
            <a:pPr marL="285750" indent="-285750">
              <a:spcAft>
                <a:spcPts val="600"/>
              </a:spcAft>
              <a:buFont typeface="Arial" panose="020B0604020202020204" pitchFamily="34" charset="0"/>
              <a:buChar char="•"/>
            </a:pPr>
            <a:r>
              <a:rPr lang="cs-CZ" dirty="0">
                <a:solidFill>
                  <a:prstClr val="black"/>
                </a:solidFill>
                <a:latin typeface="Calibri"/>
              </a:rPr>
              <a:t>Vysokou </a:t>
            </a:r>
            <a:r>
              <a:rPr lang="cs-CZ" b="1" dirty="0">
                <a:solidFill>
                  <a:prstClr val="black"/>
                </a:solidFill>
                <a:latin typeface="Calibri"/>
              </a:rPr>
              <a:t>živou sledovanost </a:t>
            </a:r>
            <a:r>
              <a:rPr lang="cs-CZ" dirty="0">
                <a:solidFill>
                  <a:prstClr val="black"/>
                </a:solidFill>
                <a:latin typeface="Calibri"/>
              </a:rPr>
              <a:t>na webu vykazovalo zejména MS v hokeji konané v květnu ve Francii a Německu. Vůbec nejsledovanějším bylo utkání mezi Českem a Švýcarskem, stream sledovalo na webu živě 57 000 diváků. Mimo MS v hokeji byl nejvíce sledován přenos vytrvalostního závodu biatlonistek na 15 km z února 2017 (43 tisíc).</a:t>
            </a:r>
          </a:p>
        </p:txBody>
      </p:sp>
    </p:spTree>
    <p:extLst>
      <p:ext uri="{BB962C8B-B14F-4D97-AF65-F5344CB8AC3E}">
        <p14:creationId xmlns:p14="http://schemas.microsoft.com/office/powerpoint/2010/main" val="105125652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103</a:t>
            </a:fld>
            <a:endParaRPr lang="cs-CZ" sz="1100" dirty="0">
              <a:solidFill>
                <a:srgbClr val="1A1F52"/>
              </a:solidFill>
              <a:cs typeface="Arial" charset="0"/>
            </a:endParaRPr>
          </a:p>
        </p:txBody>
      </p:sp>
      <p:sp>
        <p:nvSpPr>
          <p:cNvPr id="16" name="AutoShape 2"/>
          <p:cNvSpPr>
            <a:spLocks noChangeArrowheads="1"/>
          </p:cNvSpPr>
          <p:nvPr/>
        </p:nvSpPr>
        <p:spPr bwMode="auto">
          <a:xfrm>
            <a:off x="107504" y="1196752"/>
            <a:ext cx="8937625" cy="46707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ct val="20000"/>
              </a:spcBef>
              <a:spcAft>
                <a:spcPct val="20000"/>
              </a:spcAft>
              <a:tabLst>
                <a:tab pos="631825" algn="l"/>
              </a:tabLst>
              <a:defRPr/>
            </a:pPr>
            <a:r>
              <a:rPr lang="cs-CZ" b="1" cap="all" dirty="0">
                <a:solidFill>
                  <a:prstClr val="black"/>
                </a:solidFill>
                <a:latin typeface="Calibri" pitchFamily="34" charset="0"/>
              </a:rPr>
              <a:t>2017: Příklady sledovanosti televizních pořadů na internetu (</a:t>
            </a:r>
            <a:r>
              <a:rPr lang="cs-CZ" b="1" dirty="0">
                <a:solidFill>
                  <a:prstClr val="black"/>
                </a:solidFill>
                <a:latin typeface="Calibri" pitchFamily="34" charset="0"/>
              </a:rPr>
              <a:t>v tisících</a:t>
            </a:r>
            <a:r>
              <a:rPr lang="cs-CZ" b="1" cap="all" dirty="0">
                <a:solidFill>
                  <a:prstClr val="black"/>
                </a:solidFill>
                <a:latin typeface="Calibri" pitchFamily="34" charset="0"/>
              </a:rPr>
              <a:t>)</a:t>
            </a:r>
          </a:p>
        </p:txBody>
      </p:sp>
      <p:sp>
        <p:nvSpPr>
          <p:cNvPr id="17"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8" name="AutoShape 2"/>
          <p:cNvSpPr>
            <a:spLocks noChangeArrowheads="1"/>
          </p:cNvSpPr>
          <p:nvPr/>
        </p:nvSpPr>
        <p:spPr bwMode="auto">
          <a:xfrm>
            <a:off x="103188" y="548680"/>
            <a:ext cx="8937625" cy="720080"/>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5 – </a:t>
            </a:r>
            <a:r>
              <a:rPr lang="cs-CZ" sz="2100" b="1" dirty="0">
                <a:solidFill>
                  <a:prstClr val="black"/>
                </a:solidFill>
                <a:latin typeface="Calibri"/>
              </a:rPr>
              <a:t>Podpora nových médií a technologií</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
            </a:r>
            <a:r>
              <a:rPr lang="cs-CZ" sz="1200" b="1" dirty="0" err="1">
                <a:solidFill>
                  <a:prstClr val="black"/>
                </a:solidFill>
                <a:latin typeface="Calibri"/>
              </a:rPr>
              <a:t>Gemius</a:t>
            </a:r>
            <a:r>
              <a:rPr lang="cs-CZ" sz="1200" b="1" dirty="0">
                <a:solidFill>
                  <a:prstClr val="black"/>
                </a:solidFill>
                <a:latin typeface="Calibri"/>
              </a:rPr>
              <a:t>, ATO – </a:t>
            </a:r>
            <a:r>
              <a:rPr lang="cs-CZ" sz="1200" b="1" dirty="0" err="1">
                <a:solidFill>
                  <a:prstClr val="black"/>
                </a:solidFill>
                <a:latin typeface="Calibri"/>
              </a:rPr>
              <a:t>Nielsen</a:t>
            </a:r>
            <a:r>
              <a:rPr lang="cs-CZ" sz="1200" b="1" dirty="0">
                <a:solidFill>
                  <a:prstClr val="black"/>
                </a:solidFill>
                <a:latin typeface="Calibri"/>
              </a:rPr>
              <a:t> </a:t>
            </a:r>
            <a:r>
              <a:rPr lang="cs-CZ" sz="1200" b="1" dirty="0" err="1">
                <a:solidFill>
                  <a:prstClr val="black"/>
                </a:solidFill>
                <a:latin typeface="Calibri"/>
              </a:rPr>
              <a:t>Admosphere</a:t>
            </a:r>
            <a:endParaRPr lang="cs-CZ" sz="1300" dirty="0">
              <a:solidFill>
                <a:prstClr val="black"/>
              </a:solidFill>
              <a:latin typeface="Calibri"/>
            </a:endParaRPr>
          </a:p>
        </p:txBody>
      </p:sp>
      <p:graphicFrame>
        <p:nvGraphicFramePr>
          <p:cNvPr id="9" name="Tabulka 8"/>
          <p:cNvGraphicFramePr>
            <a:graphicFrameLocks noGrp="1"/>
          </p:cNvGraphicFramePr>
          <p:nvPr>
            <p:extLst>
              <p:ext uri="{D42A27DB-BD31-4B8C-83A1-F6EECF244321}">
                <p14:modId xmlns:p14="http://schemas.microsoft.com/office/powerpoint/2010/main" val="3717536706"/>
              </p:ext>
            </p:extLst>
          </p:nvPr>
        </p:nvGraphicFramePr>
        <p:xfrm>
          <a:off x="395536" y="1628800"/>
          <a:ext cx="8423278" cy="4761952"/>
        </p:xfrm>
        <a:graphic>
          <a:graphicData uri="http://schemas.openxmlformats.org/drawingml/2006/table">
            <a:tbl>
              <a:tblPr firstRow="1" bandRow="1">
                <a:tableStyleId>{5202B0CA-FC54-4496-8BCA-5EF66A818D29}</a:tableStyleId>
              </a:tblPr>
              <a:tblGrid>
                <a:gridCol w="2195413">
                  <a:extLst>
                    <a:ext uri="{9D8B030D-6E8A-4147-A177-3AD203B41FA5}">
                      <a16:colId xmlns:a16="http://schemas.microsoft.com/office/drawing/2014/main" xmlns="" val="20000"/>
                    </a:ext>
                  </a:extLst>
                </a:gridCol>
                <a:gridCol w="1245573">
                  <a:extLst>
                    <a:ext uri="{9D8B030D-6E8A-4147-A177-3AD203B41FA5}">
                      <a16:colId xmlns:a16="http://schemas.microsoft.com/office/drawing/2014/main" xmlns="" val="20001"/>
                    </a:ext>
                  </a:extLst>
                </a:gridCol>
                <a:gridCol w="1245573">
                  <a:extLst>
                    <a:ext uri="{9D8B030D-6E8A-4147-A177-3AD203B41FA5}">
                      <a16:colId xmlns:a16="http://schemas.microsoft.com/office/drawing/2014/main" xmlns="" val="20002"/>
                    </a:ext>
                  </a:extLst>
                </a:gridCol>
                <a:gridCol w="1245573">
                  <a:extLst>
                    <a:ext uri="{9D8B030D-6E8A-4147-A177-3AD203B41FA5}">
                      <a16:colId xmlns:a16="http://schemas.microsoft.com/office/drawing/2014/main" xmlns="" val="20003"/>
                    </a:ext>
                  </a:extLst>
                </a:gridCol>
                <a:gridCol w="1245573">
                  <a:extLst>
                    <a:ext uri="{9D8B030D-6E8A-4147-A177-3AD203B41FA5}">
                      <a16:colId xmlns:a16="http://schemas.microsoft.com/office/drawing/2014/main" xmlns="" val="20004"/>
                    </a:ext>
                  </a:extLst>
                </a:gridCol>
                <a:gridCol w="1245573">
                  <a:extLst>
                    <a:ext uri="{9D8B030D-6E8A-4147-A177-3AD203B41FA5}">
                      <a16:colId xmlns:a16="http://schemas.microsoft.com/office/drawing/2014/main" xmlns="" val="3728866285"/>
                    </a:ext>
                  </a:extLst>
                </a:gridCol>
              </a:tblGrid>
              <a:tr h="893548">
                <a:tc>
                  <a:txBody>
                    <a:bodyPr/>
                    <a:lstStyle/>
                    <a:p>
                      <a:pPr algn="ctr"/>
                      <a:r>
                        <a:rPr lang="cs-CZ" sz="1400" dirty="0"/>
                        <a:t>Název pořadu</a:t>
                      </a:r>
                    </a:p>
                  </a:txBody>
                  <a:tcPr anchor="ctr">
                    <a:solidFill>
                      <a:schemeClr val="tx1">
                        <a:lumMod val="65000"/>
                        <a:lumOff val="35000"/>
                      </a:schemeClr>
                    </a:solidFill>
                  </a:tcPr>
                </a:tc>
                <a:tc>
                  <a:txBody>
                    <a:bodyPr/>
                    <a:lstStyle/>
                    <a:p>
                      <a:pPr algn="ctr"/>
                      <a:r>
                        <a:rPr lang="cs-CZ" sz="1400" dirty="0"/>
                        <a:t>Kanál</a:t>
                      </a:r>
                    </a:p>
                  </a:txBody>
                  <a:tcPr anchor="ctr">
                    <a:solidFill>
                      <a:schemeClr val="tx1">
                        <a:lumMod val="65000"/>
                        <a:lumOff val="35000"/>
                      </a:schemeClr>
                    </a:solidFill>
                  </a:tcPr>
                </a:tc>
                <a:tc>
                  <a:txBody>
                    <a:bodyPr/>
                    <a:lstStyle/>
                    <a:p>
                      <a:pPr algn="ctr"/>
                      <a:r>
                        <a:rPr lang="cs-CZ" sz="1400" dirty="0"/>
                        <a:t>Živá sledovanost </a:t>
                      </a:r>
                      <a:r>
                        <a:rPr lang="cs-CZ" sz="1400" baseline="0" dirty="0"/>
                        <a:t>v TV, CS 4+</a:t>
                      </a:r>
                    </a:p>
                  </a:txBody>
                  <a:tcPr anchor="ctr">
                    <a:solidFill>
                      <a:schemeClr val="tx1">
                        <a:lumMod val="65000"/>
                        <a:lumOff val="35000"/>
                      </a:schemeClr>
                    </a:solidFill>
                  </a:tcPr>
                </a:tc>
                <a:tc>
                  <a:txBody>
                    <a:bodyPr/>
                    <a:lstStyle/>
                    <a:p>
                      <a:pPr algn="ctr"/>
                      <a:r>
                        <a:rPr lang="cs-CZ" sz="1400" b="1" i="0" dirty="0">
                          <a:solidFill>
                            <a:srgbClr val="FF66FF"/>
                          </a:solidFill>
                        </a:rPr>
                        <a:t>Odložená sledovanost </a:t>
                      </a:r>
                      <a:r>
                        <a:rPr lang="cs-CZ" sz="1400" b="1" i="0" baseline="0" dirty="0">
                          <a:solidFill>
                            <a:srgbClr val="FF66FF"/>
                          </a:solidFill>
                        </a:rPr>
                        <a:t>v TV, CS 4+</a:t>
                      </a:r>
                      <a:endParaRPr lang="cs-CZ" sz="1400" b="1" i="0" dirty="0">
                        <a:solidFill>
                          <a:srgbClr val="FF66FF"/>
                        </a:solidFill>
                      </a:endParaRPr>
                    </a:p>
                  </a:txBody>
                  <a:tcPr anchor="ctr">
                    <a:solidFill>
                      <a:schemeClr val="tx1">
                        <a:lumMod val="65000"/>
                        <a:lumOff val="35000"/>
                      </a:schemeClr>
                    </a:solidFill>
                  </a:tcPr>
                </a:tc>
                <a:tc>
                  <a:txBody>
                    <a:bodyPr/>
                    <a:lstStyle/>
                    <a:p>
                      <a:pPr algn="ctr"/>
                      <a:r>
                        <a:rPr lang="cs-CZ" sz="1400" b="1" i="0" dirty="0">
                          <a:solidFill>
                            <a:srgbClr val="00B0F0"/>
                          </a:solidFill>
                        </a:rPr>
                        <a:t>Odložená sledovanost na internetu 7 dní, CS 4+</a:t>
                      </a:r>
                    </a:p>
                  </a:txBody>
                  <a:tcPr anchor="ctr">
                    <a:solidFill>
                      <a:schemeClr val="tx1">
                        <a:lumMod val="65000"/>
                        <a:lumOff val="35000"/>
                      </a:schemeClr>
                    </a:solidFill>
                  </a:tcPr>
                </a:tc>
                <a:tc>
                  <a:txBody>
                    <a:bodyPr/>
                    <a:lstStyle/>
                    <a:p>
                      <a:pPr algn="ctr"/>
                      <a:r>
                        <a:rPr lang="cs-CZ" sz="1400" b="1" i="0" dirty="0">
                          <a:solidFill>
                            <a:schemeClr val="accent3"/>
                          </a:solidFill>
                        </a:rPr>
                        <a:t>Příspěvek odložené sledovanosti k živé v TV</a:t>
                      </a:r>
                    </a:p>
                  </a:txBody>
                  <a:tcPr anchor="ctr">
                    <a:solidFill>
                      <a:schemeClr val="tx1">
                        <a:lumMod val="65000"/>
                        <a:lumOff val="35000"/>
                      </a:schemeClr>
                    </a:solidFill>
                  </a:tcPr>
                </a:tc>
                <a:extLst>
                  <a:ext uri="{0D108BD9-81ED-4DB2-BD59-A6C34878D82A}">
                    <a16:rowId xmlns:a16="http://schemas.microsoft.com/office/drawing/2014/main" xmlns="" val="10000"/>
                  </a:ext>
                </a:extLst>
              </a:tr>
              <a:tr h="272648">
                <a:tc>
                  <a:txBody>
                    <a:bodyPr/>
                    <a:lstStyle/>
                    <a:p>
                      <a:pPr marL="36000" algn="l" fontAlgn="b"/>
                      <a:r>
                        <a:rPr lang="en-GB" sz="1300" b="0" i="0" u="none" strike="noStrike" dirty="0" err="1">
                          <a:solidFill>
                            <a:srgbClr val="000000"/>
                          </a:solidFill>
                          <a:effectLst/>
                          <a:latin typeface="Calibri" panose="020F0502020204030204" pitchFamily="34" charset="0"/>
                        </a:rPr>
                        <a:t>Anděl</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Páně</a:t>
                      </a:r>
                      <a:r>
                        <a:rPr lang="en-GB" sz="1300" b="0" i="0" u="none" strike="noStrike" dirty="0">
                          <a:solidFill>
                            <a:srgbClr val="000000"/>
                          </a:solidFill>
                          <a:effectLst/>
                          <a:latin typeface="Calibri" panose="020F0502020204030204" pitchFamily="34" charset="0"/>
                        </a:rPr>
                        <a:t> 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3 166</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513</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52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18%</a:t>
                      </a:r>
                    </a:p>
                  </a:txBody>
                  <a:tcPr marL="0" marR="0" marT="0" marB="0" anchor="ctr"/>
                </a:tc>
                <a:extLst>
                  <a:ext uri="{0D108BD9-81ED-4DB2-BD59-A6C34878D82A}">
                    <a16:rowId xmlns:a16="http://schemas.microsoft.com/office/drawing/2014/main" xmlns="" val="10001"/>
                  </a:ext>
                </a:extLst>
              </a:tr>
              <a:tr h="272648">
                <a:tc>
                  <a:txBody>
                    <a:bodyPr/>
                    <a:lstStyle/>
                    <a:p>
                      <a:pPr marL="36000" algn="l" fontAlgn="b"/>
                      <a:r>
                        <a:rPr lang="en-GB" sz="1300" b="0" i="0" u="none" strike="noStrike" dirty="0" err="1">
                          <a:solidFill>
                            <a:srgbClr val="000000"/>
                          </a:solidFill>
                          <a:effectLst/>
                          <a:latin typeface="Calibri" panose="020F0502020204030204" pitchFamily="34" charset="0"/>
                        </a:rPr>
                        <a:t>Četníci</a:t>
                      </a:r>
                      <a:r>
                        <a:rPr lang="en-GB" sz="1300" b="0" i="0" u="none" strike="noStrike" dirty="0">
                          <a:solidFill>
                            <a:srgbClr val="000000"/>
                          </a:solidFill>
                          <a:effectLst/>
                          <a:latin typeface="Calibri" panose="020F0502020204030204" pitchFamily="34" charset="0"/>
                        </a:rPr>
                        <a:t> z </a:t>
                      </a:r>
                      <a:r>
                        <a:rPr lang="en-GB" sz="1300" b="0" i="0" u="none" strike="noStrike" dirty="0" err="1">
                          <a:solidFill>
                            <a:srgbClr val="000000"/>
                          </a:solidFill>
                          <a:effectLst/>
                          <a:latin typeface="Calibri" panose="020F0502020204030204" pitchFamily="34" charset="0"/>
                        </a:rPr>
                        <a:t>Luhačovic</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1 561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130</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50</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12%</a:t>
                      </a:r>
                    </a:p>
                  </a:txBody>
                  <a:tcPr marL="0" marR="0" marT="0" marB="0" anchor="ctr"/>
                </a:tc>
                <a:extLst>
                  <a:ext uri="{0D108BD9-81ED-4DB2-BD59-A6C34878D82A}">
                    <a16:rowId xmlns:a16="http://schemas.microsoft.com/office/drawing/2014/main" xmlns="" val="10002"/>
                  </a:ext>
                </a:extLst>
              </a:tr>
              <a:tr h="272648">
                <a:tc>
                  <a:txBody>
                    <a:bodyPr/>
                    <a:lstStyle/>
                    <a:p>
                      <a:pPr marL="36000" algn="l" fontAlgn="b"/>
                      <a:r>
                        <a:rPr lang="en-GB" sz="1300" b="0" i="0" u="none" strike="noStrike">
                          <a:solidFill>
                            <a:srgbClr val="000000"/>
                          </a:solidFill>
                          <a:effectLst/>
                          <a:latin typeface="Calibri" panose="020F0502020204030204" pitchFamily="34" charset="0"/>
                        </a:rPr>
                        <a:t>Teorie tygra</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1 214</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105</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38</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12%</a:t>
                      </a:r>
                    </a:p>
                  </a:txBody>
                  <a:tcPr marL="0" marR="0" marT="0" marB="0" anchor="ctr"/>
                </a:tc>
                <a:extLst>
                  <a:ext uri="{0D108BD9-81ED-4DB2-BD59-A6C34878D82A}">
                    <a16:rowId xmlns:a16="http://schemas.microsoft.com/office/drawing/2014/main" xmlns="" val="10003"/>
                  </a:ext>
                </a:extLst>
              </a:tr>
              <a:tr h="272648">
                <a:tc>
                  <a:txBody>
                    <a:bodyPr/>
                    <a:lstStyle/>
                    <a:p>
                      <a:pPr marL="36000" algn="l" fontAlgn="b"/>
                      <a:r>
                        <a:rPr lang="en-GB" sz="1300" b="0" i="0" u="none" strike="noStrike">
                          <a:solidFill>
                            <a:srgbClr val="000000"/>
                          </a:solidFill>
                          <a:effectLst/>
                          <a:latin typeface="Calibri" panose="020F0502020204030204" pitchFamily="34" charset="0"/>
                        </a:rPr>
                        <a:t>Svět pod hlavou</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1 023</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121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67</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18%</a:t>
                      </a:r>
                    </a:p>
                  </a:txBody>
                  <a:tcPr marL="0" marR="0" marT="0" marB="0" anchor="ctr"/>
                </a:tc>
                <a:extLst>
                  <a:ext uri="{0D108BD9-81ED-4DB2-BD59-A6C34878D82A}">
                    <a16:rowId xmlns:a16="http://schemas.microsoft.com/office/drawing/2014/main" xmlns="" val="10004"/>
                  </a:ext>
                </a:extLst>
              </a:tr>
              <a:tr h="272648">
                <a:tc>
                  <a:txBody>
                    <a:bodyPr/>
                    <a:lstStyle/>
                    <a:p>
                      <a:pPr marL="36000" algn="l" fontAlgn="b"/>
                      <a:r>
                        <a:rPr lang="en-GB" sz="1300" b="0" i="0" u="none" strike="noStrike">
                          <a:solidFill>
                            <a:srgbClr val="000000"/>
                          </a:solidFill>
                          <a:effectLst/>
                          <a:latin typeface="Calibri" panose="020F0502020204030204" pitchFamily="34" charset="0"/>
                        </a:rPr>
                        <a:t>Labyrint II.</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991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130</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62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19%</a:t>
                      </a:r>
                    </a:p>
                  </a:txBody>
                  <a:tcPr marL="0" marR="0" marT="0" marB="0" anchor="ctr"/>
                </a:tc>
                <a:extLst>
                  <a:ext uri="{0D108BD9-81ED-4DB2-BD59-A6C34878D82A}">
                    <a16:rowId xmlns:a16="http://schemas.microsoft.com/office/drawing/2014/main" xmlns="" val="10005"/>
                  </a:ext>
                </a:extLst>
              </a:tr>
              <a:tr h="272648">
                <a:tc>
                  <a:txBody>
                    <a:bodyPr/>
                    <a:lstStyle/>
                    <a:p>
                      <a:pPr marL="36000" algn="l" fontAlgn="b"/>
                      <a:r>
                        <a:rPr lang="en-GB" sz="1300" b="0" i="0" u="none" strike="noStrike">
                          <a:solidFill>
                            <a:srgbClr val="000000"/>
                          </a:solidFill>
                          <a:effectLst/>
                          <a:latin typeface="Calibri" panose="020F0502020204030204" pitchFamily="34" charset="0"/>
                        </a:rPr>
                        <a:t>Trpaslík</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862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113</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72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21%</a:t>
                      </a:r>
                    </a:p>
                  </a:txBody>
                  <a:tcPr marL="0" marR="0" marT="0" marB="0" anchor="ctr"/>
                </a:tc>
                <a:extLst>
                  <a:ext uri="{0D108BD9-81ED-4DB2-BD59-A6C34878D82A}">
                    <a16:rowId xmlns:a16="http://schemas.microsoft.com/office/drawing/2014/main" xmlns="" val="10006"/>
                  </a:ext>
                </a:extLst>
              </a:tr>
              <a:tr h="272648">
                <a:tc>
                  <a:txBody>
                    <a:bodyPr/>
                    <a:lstStyle/>
                    <a:p>
                      <a:pPr marL="36000" algn="l" fontAlgn="b"/>
                      <a:r>
                        <a:rPr lang="en-GB" sz="1300" b="0" i="0" u="none" strike="noStrike">
                          <a:solidFill>
                            <a:srgbClr val="000000"/>
                          </a:solidFill>
                          <a:effectLst/>
                          <a:latin typeface="Calibri" panose="020F0502020204030204" pitchFamily="34" charset="0"/>
                        </a:rPr>
                        <a:t>Bohéma</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852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93</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44</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16%</a:t>
                      </a:r>
                    </a:p>
                  </a:txBody>
                  <a:tcPr marL="0" marR="0" marT="0" marB="0" anchor="ctr"/>
                </a:tc>
                <a:extLst>
                  <a:ext uri="{0D108BD9-81ED-4DB2-BD59-A6C34878D82A}">
                    <a16:rowId xmlns:a16="http://schemas.microsoft.com/office/drawing/2014/main" xmlns="" val="10007"/>
                  </a:ext>
                </a:extLst>
              </a:tr>
              <a:tr h="272648">
                <a:tc>
                  <a:txBody>
                    <a:bodyPr/>
                    <a:lstStyle/>
                    <a:p>
                      <a:pPr marL="36000" algn="l" fontAlgn="b"/>
                      <a:r>
                        <a:rPr lang="en-GB" sz="1300" b="0" i="0" u="none" strike="noStrike">
                          <a:solidFill>
                            <a:srgbClr val="000000"/>
                          </a:solidFill>
                          <a:effectLst/>
                          <a:latin typeface="Calibri" panose="020F0502020204030204" pitchFamily="34" charset="0"/>
                        </a:rPr>
                        <a:t>První republika II.</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841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122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69</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23%</a:t>
                      </a:r>
                    </a:p>
                  </a:txBody>
                  <a:tcPr marL="0" marR="0" marT="0" marB="0" anchor="ctr"/>
                </a:tc>
                <a:extLst>
                  <a:ext uri="{0D108BD9-81ED-4DB2-BD59-A6C34878D82A}">
                    <a16:rowId xmlns:a16="http://schemas.microsoft.com/office/drawing/2014/main" xmlns="" val="10008"/>
                  </a:ext>
                </a:extLst>
              </a:tr>
              <a:tr h="272648">
                <a:tc>
                  <a:txBody>
                    <a:bodyPr/>
                    <a:lstStyle/>
                    <a:p>
                      <a:pPr marL="36000" algn="l" fontAlgn="b"/>
                      <a:r>
                        <a:rPr lang="en-GB" sz="1300" b="0" i="0" u="none" strike="noStrike" dirty="0" err="1">
                          <a:solidFill>
                            <a:srgbClr val="000000"/>
                          </a:solidFill>
                          <a:effectLst/>
                          <a:latin typeface="Calibri" panose="020F0502020204030204" pitchFamily="34" charset="0"/>
                        </a:rPr>
                        <a:t>Spravedlnost</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672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120</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66</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28%</a:t>
                      </a:r>
                    </a:p>
                  </a:txBody>
                  <a:tcPr marL="0" marR="0" marT="0" marB="0" anchor="ctr"/>
                </a:tc>
                <a:extLst>
                  <a:ext uri="{0D108BD9-81ED-4DB2-BD59-A6C34878D82A}">
                    <a16:rowId xmlns:a16="http://schemas.microsoft.com/office/drawing/2014/main" xmlns="" val="10009"/>
                  </a:ext>
                </a:extLst>
              </a:tr>
              <a:tr h="272648">
                <a:tc>
                  <a:txBody>
                    <a:bodyPr/>
                    <a:lstStyle/>
                    <a:p>
                      <a:pPr marL="36000" algn="l" fontAlgn="b"/>
                      <a:r>
                        <a:rPr lang="pl-PL" sz="1300" b="0" i="0" u="none" strike="noStrike" dirty="0">
                          <a:solidFill>
                            <a:srgbClr val="000000"/>
                          </a:solidFill>
                          <a:effectLst/>
                          <a:latin typeface="Calibri" panose="020F0502020204030204" pitchFamily="34" charset="0"/>
                        </a:rPr>
                        <a:t>Život a doba soudce A.K.2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566</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72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36</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19%</a:t>
                      </a:r>
                    </a:p>
                  </a:txBody>
                  <a:tcPr marL="0" marR="0" marT="0" marB="0" anchor="ctr"/>
                </a:tc>
                <a:extLst>
                  <a:ext uri="{0D108BD9-81ED-4DB2-BD59-A6C34878D82A}">
                    <a16:rowId xmlns:a16="http://schemas.microsoft.com/office/drawing/2014/main" xmlns="" val="10010"/>
                  </a:ext>
                </a:extLst>
              </a:tr>
              <a:tr h="272648">
                <a:tc>
                  <a:txBody>
                    <a:bodyPr/>
                    <a:lstStyle/>
                    <a:p>
                      <a:pPr marL="36000" algn="l" fontAlgn="b"/>
                      <a:r>
                        <a:rPr lang="en-GB" sz="1300" b="0" i="0" u="none" strike="noStrike" dirty="0" err="1">
                          <a:solidFill>
                            <a:srgbClr val="000000"/>
                          </a:solidFill>
                          <a:effectLst/>
                          <a:latin typeface="Calibri" panose="020F0502020204030204" pitchFamily="34" charset="0"/>
                        </a:rPr>
                        <a:t>Modrá</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krev</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ČT2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416</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43</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14</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13%</a:t>
                      </a:r>
                    </a:p>
                  </a:txBody>
                  <a:tcPr marL="0" marR="0" marT="0" marB="0" anchor="ctr"/>
                </a:tc>
                <a:extLst>
                  <a:ext uri="{0D108BD9-81ED-4DB2-BD59-A6C34878D82A}">
                    <a16:rowId xmlns:a16="http://schemas.microsoft.com/office/drawing/2014/main" xmlns="" val="10011"/>
                  </a:ext>
                </a:extLst>
              </a:tr>
              <a:tr h="272648">
                <a:tc>
                  <a:txBody>
                    <a:bodyPr/>
                    <a:lstStyle/>
                    <a:p>
                      <a:pPr marL="36000" algn="l" fontAlgn="b"/>
                      <a:r>
                        <a:rPr lang="en-GB" sz="1300" b="0" i="0" u="none" strike="noStrike" dirty="0" err="1">
                          <a:solidFill>
                            <a:srgbClr val="000000"/>
                          </a:solidFill>
                          <a:effectLst/>
                          <a:latin typeface="Calibri" panose="020F0502020204030204" pitchFamily="34" charset="0"/>
                        </a:rPr>
                        <a:t>Děti</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úplňku</a:t>
                      </a:r>
                      <a:r>
                        <a:rPr lang="en-GB" sz="1300" b="0" i="0" u="none" strike="noStrike" dirty="0">
                          <a:solidFill>
                            <a:srgbClr val="000000"/>
                          </a:solidFill>
                          <a:effectLst/>
                          <a:latin typeface="Calibri" panose="020F0502020204030204" pitchFamily="34" charset="0"/>
                        </a:rPr>
                        <a:t> </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ČT2</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222</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30</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26</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25%</a:t>
                      </a:r>
                    </a:p>
                  </a:txBody>
                  <a:tcPr marL="0" marR="0" marT="0" marB="0" anchor="ctr"/>
                </a:tc>
                <a:extLst>
                  <a:ext uri="{0D108BD9-81ED-4DB2-BD59-A6C34878D82A}">
                    <a16:rowId xmlns:a16="http://schemas.microsoft.com/office/drawing/2014/main" xmlns="" val="1993567962"/>
                  </a:ext>
                </a:extLst>
              </a:tr>
              <a:tr h="272648">
                <a:tc>
                  <a:txBody>
                    <a:bodyPr/>
                    <a:lstStyle/>
                    <a:p>
                      <a:pPr marL="36000" algn="l" fontAlgn="b"/>
                      <a:r>
                        <a:rPr lang="cs-CZ" sz="1300" b="0" i="0" u="none" strike="noStrike" kern="1200" dirty="0">
                          <a:solidFill>
                            <a:srgbClr val="000000"/>
                          </a:solidFill>
                          <a:effectLst/>
                          <a:latin typeface="Calibri" panose="020F0502020204030204" pitchFamily="34" charset="0"/>
                          <a:ea typeface="+mn-ea"/>
                          <a:cs typeface="+mn-cs"/>
                        </a:rPr>
                        <a:t>Nádraží</a:t>
                      </a:r>
                      <a:endParaRPr lang="en-GB" sz="1300" b="0"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36000" algn="ctr" defTabSz="914400" rtl="0" eaLnBrk="1" fontAlgn="b" latinLnBrk="0" hangingPunct="1"/>
                      <a:r>
                        <a:rPr lang="cs-CZ" sz="1300" b="0" i="0" u="none" strike="noStrike" kern="1200" dirty="0">
                          <a:solidFill>
                            <a:srgbClr val="000000"/>
                          </a:solidFill>
                          <a:effectLst/>
                          <a:latin typeface="Calibri" panose="020F0502020204030204" pitchFamily="34" charset="0"/>
                          <a:ea typeface="+mn-ea"/>
                          <a:cs typeface="+mn-cs"/>
                        </a:rPr>
                        <a:t>ČT2</a:t>
                      </a:r>
                      <a:endParaRPr lang="en-GB" sz="1300" b="0"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36000" algn="ctr" fontAlgn="b"/>
                      <a:r>
                        <a:rPr lang="cs-CZ" sz="1300" b="0" i="0" u="none" strike="noStrike" dirty="0">
                          <a:solidFill>
                            <a:srgbClr val="000000"/>
                          </a:solidFill>
                          <a:effectLst/>
                          <a:latin typeface="Calibri" panose="020F0502020204030204" pitchFamily="34" charset="0"/>
                        </a:rPr>
                        <a:t>155</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cs-CZ" sz="1300" b="0" i="0" u="none" strike="noStrike" dirty="0">
                          <a:solidFill>
                            <a:srgbClr val="000000"/>
                          </a:solidFill>
                          <a:effectLst/>
                          <a:latin typeface="Calibri" panose="020F0502020204030204" pitchFamily="34" charset="0"/>
                        </a:rPr>
                        <a:t>14</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cs-CZ" sz="1300" b="0" i="0" u="none" strike="noStrike" dirty="0">
                          <a:solidFill>
                            <a:srgbClr val="000000"/>
                          </a:solidFill>
                          <a:effectLst/>
                          <a:latin typeface="Calibri" panose="020F0502020204030204" pitchFamily="34" charset="0"/>
                        </a:rPr>
                        <a:t>18</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cs-CZ" sz="1300" b="0" i="0" u="none" strike="noStrike" dirty="0">
                          <a:solidFill>
                            <a:srgbClr val="000000"/>
                          </a:solidFill>
                          <a:effectLst/>
                          <a:latin typeface="Calibri" panose="020F0502020204030204" pitchFamily="34" charset="0"/>
                        </a:rPr>
                        <a:t>21%</a:t>
                      </a:r>
                      <a:endParaRPr lang="en-GB" sz="13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13"/>
                  </a:ext>
                </a:extLst>
              </a:tr>
              <a:tr h="272648">
                <a:tc>
                  <a:txBody>
                    <a:bodyPr/>
                    <a:lstStyle/>
                    <a:p>
                      <a:pPr marL="36000" algn="l" fontAlgn="b"/>
                      <a:r>
                        <a:rPr lang="en-GB" sz="1300" b="0" i="0" u="none" strike="noStrike" dirty="0" err="1">
                          <a:solidFill>
                            <a:srgbClr val="000000"/>
                          </a:solidFill>
                          <a:effectLst/>
                          <a:latin typeface="Calibri" panose="020F0502020204030204" pitchFamily="34" charset="0"/>
                        </a:rPr>
                        <a:t>Provedu</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Přijímač</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ČT2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117</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7</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17</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21%</a:t>
                      </a:r>
                    </a:p>
                  </a:txBody>
                  <a:tcPr marL="0" marR="0" marT="0" marB="0" anchor="ctr"/>
                </a:tc>
                <a:extLst>
                  <a:ext uri="{0D108BD9-81ED-4DB2-BD59-A6C34878D82A}">
                    <a16:rowId xmlns:a16="http://schemas.microsoft.com/office/drawing/2014/main" xmlns="" val="947447394"/>
                  </a:ext>
                </a:extLst>
              </a:tr>
            </a:tbl>
          </a:graphicData>
        </a:graphic>
      </p:graphicFrame>
    </p:spTree>
    <p:extLst>
      <p:ext uri="{BB962C8B-B14F-4D97-AF65-F5344CB8AC3E}">
        <p14:creationId xmlns:p14="http://schemas.microsoft.com/office/powerpoint/2010/main" val="31316227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OBECNÝ CÍL 5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104</a:t>
            </a:fld>
            <a:endParaRPr lang="cs-CZ" sz="1100" dirty="0">
              <a:solidFill>
                <a:srgbClr val="1A1F52"/>
              </a:solidFill>
              <a:cs typeface="Arial" charset="0"/>
            </a:endParaRPr>
          </a:p>
        </p:txBody>
      </p:sp>
      <p:sp>
        <p:nvSpPr>
          <p:cNvPr id="12" name="TextovéPole 11"/>
          <p:cNvSpPr txBox="1"/>
          <p:nvPr/>
        </p:nvSpPr>
        <p:spPr>
          <a:xfrm>
            <a:off x="360363" y="1080000"/>
            <a:ext cx="8423276" cy="44781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dirty="0">
                <a:solidFill>
                  <a:prstClr val="black"/>
                </a:solidFill>
                <a:latin typeface="Calibri"/>
              </a:rPr>
              <a:t>Pro Českou televizi je důležitá i zpětná vazba týkající se sledovanosti pořadů na internetu a odložené sledovanosti v televizi.</a:t>
            </a:r>
          </a:p>
          <a:p>
            <a:pPr marL="285750" indent="-285750">
              <a:spcAft>
                <a:spcPts val="600"/>
              </a:spcAft>
              <a:buFont typeface="Arial" panose="020B0604020202020204" pitchFamily="34" charset="0"/>
              <a:buChar char="•"/>
            </a:pPr>
            <a:r>
              <a:rPr lang="cs-CZ" dirty="0">
                <a:solidFill>
                  <a:prstClr val="black"/>
                </a:solidFill>
                <a:latin typeface="Calibri"/>
              </a:rPr>
              <a:t>Nejsledovanějším pořadem roku 2017 na internetu byl seriál </a:t>
            </a:r>
            <a:r>
              <a:rPr lang="cs-CZ" b="1" dirty="0">
                <a:solidFill>
                  <a:prstClr val="black"/>
                </a:solidFill>
                <a:latin typeface="Calibri"/>
              </a:rPr>
              <a:t>Trpaslík</a:t>
            </a:r>
            <a:r>
              <a:rPr lang="cs-CZ" dirty="0">
                <a:solidFill>
                  <a:prstClr val="black"/>
                </a:solidFill>
                <a:latin typeface="Calibri"/>
              </a:rPr>
              <a:t>. Ten si do sedmi dnů po odvysílání odloženě na webu pustilo v průměru 72 tisíc osob (dalších 113 tisíc odloženě v TV). Internetové diváky také zaujala druhá řada seriálu </a:t>
            </a:r>
            <a:r>
              <a:rPr lang="cs-CZ" b="1" dirty="0">
                <a:solidFill>
                  <a:prstClr val="black"/>
                </a:solidFill>
                <a:latin typeface="Calibri"/>
              </a:rPr>
              <a:t>První republika </a:t>
            </a:r>
            <a:r>
              <a:rPr lang="cs-CZ" dirty="0">
                <a:solidFill>
                  <a:prstClr val="black"/>
                </a:solidFill>
                <a:latin typeface="Calibri"/>
              </a:rPr>
              <a:t>(69 tisíc). Mezi další tituly úspěšné na webu patří seriálu </a:t>
            </a:r>
            <a:r>
              <a:rPr lang="cs-CZ" b="1" dirty="0">
                <a:solidFill>
                  <a:prstClr val="black"/>
                </a:solidFill>
                <a:latin typeface="Calibri"/>
              </a:rPr>
              <a:t>Svět pod hlavou</a:t>
            </a:r>
            <a:r>
              <a:rPr lang="cs-CZ" dirty="0">
                <a:solidFill>
                  <a:prstClr val="black"/>
                </a:solidFill>
                <a:latin typeface="Calibri"/>
              </a:rPr>
              <a:t>, který si průměrně na internetu přehrálo 67 tisíc diváků, nebo minisérii </a:t>
            </a:r>
            <a:r>
              <a:rPr lang="cs-CZ" b="1" dirty="0">
                <a:solidFill>
                  <a:prstClr val="black"/>
                </a:solidFill>
                <a:latin typeface="Calibri"/>
              </a:rPr>
              <a:t>Spravedlnost</a:t>
            </a:r>
            <a:r>
              <a:rPr lang="cs-CZ" dirty="0">
                <a:solidFill>
                  <a:prstClr val="black"/>
                </a:solidFill>
                <a:latin typeface="Calibri"/>
              </a:rPr>
              <a:t> s 66 tisíci internetovými diváky. Vysokou sledovanost vykazovala také druhá řada úspěšného seriálu </a:t>
            </a:r>
            <a:r>
              <a:rPr lang="cs-CZ" b="1" dirty="0">
                <a:solidFill>
                  <a:prstClr val="black"/>
                </a:solidFill>
                <a:latin typeface="Calibri"/>
              </a:rPr>
              <a:t>Labyrint </a:t>
            </a:r>
            <a:r>
              <a:rPr lang="cs-CZ" dirty="0">
                <a:solidFill>
                  <a:prstClr val="black"/>
                </a:solidFill>
                <a:latin typeface="Calibri"/>
              </a:rPr>
              <a:t>– v průměru si díly přehrálo 62 tisíc diváků.</a:t>
            </a:r>
          </a:p>
          <a:p>
            <a:pPr marL="285750" indent="-285750">
              <a:spcAft>
                <a:spcPts val="600"/>
              </a:spcAft>
              <a:buFont typeface="Arial" panose="020B0604020202020204" pitchFamily="34" charset="0"/>
              <a:buChar char="•"/>
            </a:pPr>
            <a:r>
              <a:rPr lang="cs-CZ" dirty="0">
                <a:solidFill>
                  <a:prstClr val="black"/>
                </a:solidFill>
                <a:latin typeface="Calibri"/>
              </a:rPr>
              <a:t>Z pořadů ČT2 nejvíce zaujal dokument o autismu </a:t>
            </a:r>
            <a:r>
              <a:rPr lang="cs-CZ" b="1" dirty="0">
                <a:solidFill>
                  <a:prstClr val="black"/>
                </a:solidFill>
                <a:latin typeface="Calibri"/>
              </a:rPr>
              <a:t>Děti úplňku</a:t>
            </a:r>
            <a:r>
              <a:rPr lang="cs-CZ" dirty="0">
                <a:solidFill>
                  <a:prstClr val="black"/>
                </a:solidFill>
                <a:latin typeface="Calibri"/>
              </a:rPr>
              <a:t>, který si odloženě na webu přehrálo 26 tisíc osob. </a:t>
            </a:r>
            <a:r>
              <a:rPr lang="cs-CZ" dirty="0" err="1">
                <a:solidFill>
                  <a:prstClr val="black"/>
                </a:solidFill>
                <a:latin typeface="Calibri"/>
              </a:rPr>
              <a:t>Skečovou</a:t>
            </a:r>
            <a:r>
              <a:rPr lang="cs-CZ" dirty="0">
                <a:solidFill>
                  <a:prstClr val="black"/>
                </a:solidFill>
                <a:latin typeface="Calibri"/>
              </a:rPr>
              <a:t> show </a:t>
            </a:r>
            <a:r>
              <a:rPr lang="cs-CZ" b="1" dirty="0">
                <a:solidFill>
                  <a:prstClr val="black"/>
                </a:solidFill>
                <a:latin typeface="Calibri"/>
              </a:rPr>
              <a:t>Nádraží</a:t>
            </a:r>
            <a:r>
              <a:rPr lang="cs-CZ" dirty="0">
                <a:solidFill>
                  <a:prstClr val="black"/>
                </a:solidFill>
                <a:latin typeface="Calibri"/>
              </a:rPr>
              <a:t> si pustilo 18 tisíc diváků, dokumentární seriál z vojenského prostředí </a:t>
            </a:r>
            <a:r>
              <a:rPr lang="cs-CZ" b="1" dirty="0">
                <a:solidFill>
                  <a:prstClr val="black"/>
                </a:solidFill>
                <a:latin typeface="Calibri"/>
              </a:rPr>
              <a:t>Provedu! Přijímač </a:t>
            </a:r>
            <a:r>
              <a:rPr lang="cs-CZ" dirty="0">
                <a:solidFill>
                  <a:prstClr val="black"/>
                </a:solidFill>
                <a:latin typeface="Calibri"/>
              </a:rPr>
              <a:t>pak 17 tisíc.</a:t>
            </a:r>
          </a:p>
          <a:p>
            <a:pPr marL="285750" indent="-285750">
              <a:spcAft>
                <a:spcPts val="600"/>
              </a:spcAft>
              <a:buFont typeface="Arial" panose="020B0604020202020204" pitchFamily="34" charset="0"/>
              <a:buChar char="•"/>
            </a:pPr>
            <a:r>
              <a:rPr lang="cs-CZ" dirty="0">
                <a:solidFill>
                  <a:prstClr val="black"/>
                </a:solidFill>
                <a:latin typeface="Calibri"/>
              </a:rPr>
              <a:t>Rekordmanem odložené televizní sledovanosti byla štědrovečerní pohádka </a:t>
            </a:r>
            <a:r>
              <a:rPr lang="cs-CZ" b="1" dirty="0">
                <a:solidFill>
                  <a:prstClr val="black"/>
                </a:solidFill>
                <a:latin typeface="Calibri"/>
              </a:rPr>
              <a:t>Anděl Páně 2</a:t>
            </a:r>
            <a:r>
              <a:rPr lang="cs-CZ" dirty="0">
                <a:solidFill>
                  <a:prstClr val="black"/>
                </a:solidFill>
                <a:latin typeface="Calibri"/>
              </a:rPr>
              <a:t>, kterou si v TV do sedmi dnů po odvysílání pustilo více než půl miliónu diváků starších 4 let, dalších 52 tisíc pak na internetu.</a:t>
            </a:r>
          </a:p>
        </p:txBody>
      </p:sp>
    </p:spTree>
    <p:extLst>
      <p:ext uri="{BB962C8B-B14F-4D97-AF65-F5344CB8AC3E}">
        <p14:creationId xmlns:p14="http://schemas.microsoft.com/office/powerpoint/2010/main" val="26880462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3"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105</a:t>
            </a:fld>
            <a:endParaRPr lang="cs-CZ" sz="1100" dirty="0">
              <a:solidFill>
                <a:srgbClr val="1A1F52"/>
              </a:solidFill>
              <a:cs typeface="Arial"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5" name="AutoShape 2"/>
          <p:cNvSpPr>
            <a:spLocks noChangeArrowheads="1"/>
          </p:cNvSpPr>
          <p:nvPr/>
        </p:nvSpPr>
        <p:spPr bwMode="auto">
          <a:xfrm>
            <a:off x="103188" y="548680"/>
            <a:ext cx="8937625" cy="720080"/>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5 – </a:t>
            </a:r>
            <a:r>
              <a:rPr lang="cs-CZ" sz="2100" b="1" dirty="0">
                <a:solidFill>
                  <a:prstClr val="black"/>
                </a:solidFill>
                <a:latin typeface="Calibri" pitchFamily="34" charset="0"/>
              </a:rPr>
              <a:t>Podpora nových médií a technologií</a:t>
            </a:r>
            <a:endParaRPr lang="cs-CZ" sz="2100" b="1" dirty="0">
              <a:solidFill>
                <a:prstClr val="black"/>
              </a:solidFill>
              <a:latin typeface="Calibri"/>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On-line </a:t>
            </a:r>
            <a:r>
              <a:rPr lang="cs-CZ" sz="1200" b="1" dirty="0" err="1">
                <a:solidFill>
                  <a:prstClr val="black"/>
                </a:solidFill>
                <a:latin typeface="Calibri"/>
              </a:rPr>
              <a:t>tracking</a:t>
            </a:r>
            <a:r>
              <a:rPr lang="cs-CZ" sz="1200" b="1" dirty="0">
                <a:solidFill>
                  <a:prstClr val="black"/>
                </a:solidFill>
                <a:latin typeface="Calibri"/>
              </a:rPr>
              <a:t> ČT, zpracoval: NMS Market </a:t>
            </a:r>
            <a:r>
              <a:rPr lang="cs-CZ" sz="1200" b="1" dirty="0" err="1">
                <a:solidFill>
                  <a:prstClr val="black"/>
                </a:solidFill>
                <a:latin typeface="Calibri"/>
              </a:rPr>
              <a:t>Research</a:t>
            </a:r>
            <a:endParaRPr lang="cs-CZ" sz="1200" b="1" dirty="0">
              <a:solidFill>
                <a:prstClr val="black"/>
              </a:solidFill>
              <a:latin typeface="Calibri"/>
            </a:endParaRPr>
          </a:p>
        </p:txBody>
      </p:sp>
      <p:sp>
        <p:nvSpPr>
          <p:cNvPr id="1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11" name="Graf 10"/>
          <p:cNvGraphicFramePr>
            <a:graphicFrameLocks/>
          </p:cNvGraphicFramePr>
          <p:nvPr>
            <p:extLst>
              <p:ext uri="{D42A27DB-BD31-4B8C-83A1-F6EECF244321}">
                <p14:modId xmlns:p14="http://schemas.microsoft.com/office/powerpoint/2010/main" val="977772658"/>
              </p:ext>
            </p:extLst>
          </p:nvPr>
        </p:nvGraphicFramePr>
        <p:xfrm>
          <a:off x="206375" y="2132856"/>
          <a:ext cx="8937625"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9" name="AutoShape 2"/>
          <p:cNvSpPr>
            <a:spLocks noChangeArrowheads="1"/>
          </p:cNvSpPr>
          <p:nvPr/>
        </p:nvSpPr>
        <p:spPr bwMode="auto">
          <a:xfrm>
            <a:off x="132625" y="1282641"/>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b="1" cap="all" dirty="0">
                <a:solidFill>
                  <a:prstClr val="black"/>
                </a:solidFill>
                <a:latin typeface="Calibri" pitchFamily="34" charset="0"/>
              </a:rPr>
              <a:t>Celkové hodnocení Vybraných Internetových stránek čt uživateli</a:t>
            </a:r>
          </a:p>
        </p:txBody>
      </p:sp>
    </p:spTree>
    <p:extLst>
      <p:ext uri="{BB962C8B-B14F-4D97-AF65-F5344CB8AC3E}">
        <p14:creationId xmlns:p14="http://schemas.microsoft.com/office/powerpoint/2010/main" val="4025686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3"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106</a:t>
            </a:fld>
            <a:endParaRPr lang="cs-CZ" sz="1100" dirty="0">
              <a:solidFill>
                <a:srgbClr val="1A1F52"/>
              </a:solidFill>
              <a:cs typeface="Arial"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5" name="AutoShape 2"/>
          <p:cNvSpPr>
            <a:spLocks noChangeArrowheads="1"/>
          </p:cNvSpPr>
          <p:nvPr/>
        </p:nvSpPr>
        <p:spPr bwMode="auto">
          <a:xfrm>
            <a:off x="103188" y="548680"/>
            <a:ext cx="8937625" cy="720080"/>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5 – </a:t>
            </a:r>
            <a:r>
              <a:rPr lang="cs-CZ" sz="2100" b="1" dirty="0">
                <a:solidFill>
                  <a:prstClr val="black"/>
                </a:solidFill>
                <a:latin typeface="Calibri" pitchFamily="34" charset="0"/>
              </a:rPr>
              <a:t>Podpora nových médií a technologií</a:t>
            </a:r>
            <a:endParaRPr lang="cs-CZ" sz="2100" b="1" dirty="0">
              <a:solidFill>
                <a:prstClr val="black"/>
              </a:solidFill>
              <a:latin typeface="Calibri"/>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On-line </a:t>
            </a:r>
            <a:r>
              <a:rPr lang="cs-CZ" sz="1200" b="1" dirty="0" err="1">
                <a:solidFill>
                  <a:prstClr val="black"/>
                </a:solidFill>
                <a:latin typeface="Calibri"/>
              </a:rPr>
              <a:t>tracking</a:t>
            </a:r>
            <a:r>
              <a:rPr lang="cs-CZ" sz="1200" b="1" dirty="0">
                <a:solidFill>
                  <a:prstClr val="black"/>
                </a:solidFill>
                <a:latin typeface="Calibri"/>
              </a:rPr>
              <a:t> ČT, zpracoval: NMS Market </a:t>
            </a:r>
            <a:r>
              <a:rPr lang="cs-CZ" sz="1200" b="1" dirty="0" err="1">
                <a:solidFill>
                  <a:prstClr val="black"/>
                </a:solidFill>
                <a:latin typeface="Calibri"/>
              </a:rPr>
              <a:t>Research</a:t>
            </a:r>
            <a:endParaRPr lang="cs-CZ" sz="1200" b="1" dirty="0">
              <a:solidFill>
                <a:prstClr val="black"/>
              </a:solidFill>
              <a:latin typeface="Calibri"/>
            </a:endParaRPr>
          </a:p>
          <a:p>
            <a:pPr marL="1588" indent="-1588" algn="ctr" defTabSz="258763">
              <a:lnSpc>
                <a:spcPct val="110000"/>
              </a:lnSpc>
              <a:spcBef>
                <a:spcPts val="200"/>
              </a:spcBef>
              <a:tabLst>
                <a:tab pos="180975" algn="l"/>
              </a:tabLst>
              <a:defRPr/>
            </a:pPr>
            <a:endParaRPr lang="cs-CZ" sz="1200" b="1" dirty="0">
              <a:solidFill>
                <a:prstClr val="black"/>
              </a:solidFill>
              <a:latin typeface="Calibri"/>
            </a:endParaRPr>
          </a:p>
          <a:p>
            <a:pPr marL="1588" indent="-1588" algn="ctr" defTabSz="258763">
              <a:lnSpc>
                <a:spcPct val="110000"/>
              </a:lnSpc>
              <a:spcBef>
                <a:spcPts val="200"/>
              </a:spcBef>
              <a:tabLst>
                <a:tab pos="180975" algn="l"/>
              </a:tabLst>
              <a:defRPr/>
            </a:pPr>
            <a:endParaRPr lang="cs-CZ" sz="1300" dirty="0">
              <a:solidFill>
                <a:prstClr val="black"/>
              </a:solidFill>
              <a:latin typeface="Calibri"/>
            </a:endParaRPr>
          </a:p>
        </p:txBody>
      </p:sp>
      <p:sp>
        <p:nvSpPr>
          <p:cNvPr id="1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9" name="AutoShape 2"/>
          <p:cNvSpPr>
            <a:spLocks noChangeArrowheads="1"/>
          </p:cNvSpPr>
          <p:nvPr/>
        </p:nvSpPr>
        <p:spPr bwMode="auto">
          <a:xfrm>
            <a:off x="103188" y="1340768"/>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b="1" cap="all" dirty="0">
                <a:solidFill>
                  <a:prstClr val="black"/>
                </a:solidFill>
                <a:latin typeface="Calibri" pitchFamily="34" charset="0"/>
              </a:rPr>
              <a:t>2017: hodnocení RŮZNÝCH aspektů VYBRANÝCH INTERNETOVÝCH STRÁNEK ČT uživateli</a:t>
            </a:r>
          </a:p>
        </p:txBody>
      </p:sp>
      <p:graphicFrame>
        <p:nvGraphicFramePr>
          <p:cNvPr id="9" name="Graf 8"/>
          <p:cNvGraphicFramePr>
            <a:graphicFrameLocks/>
          </p:cNvGraphicFramePr>
          <p:nvPr>
            <p:extLst>
              <p:ext uri="{D42A27DB-BD31-4B8C-83A1-F6EECF244321}">
                <p14:modId xmlns:p14="http://schemas.microsoft.com/office/powerpoint/2010/main" val="1233696258"/>
              </p:ext>
            </p:extLst>
          </p:nvPr>
        </p:nvGraphicFramePr>
        <p:xfrm>
          <a:off x="206375" y="2132856"/>
          <a:ext cx="8937625"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10136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3" y="6450013"/>
            <a:ext cx="8423275" cy="74612"/>
          </a:xfrm>
          <a:prstGeom prst="rect">
            <a:avLst/>
          </a:prstGeom>
          <a:noFill/>
          <a:ln w="9525">
            <a:noFill/>
            <a:miter lim="800000"/>
            <a:headEnd/>
            <a:tailEnd/>
          </a:ln>
        </p:spPr>
      </p:pic>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107</a:t>
            </a:fld>
            <a:endParaRPr lang="cs-CZ" sz="1100" dirty="0">
              <a:solidFill>
                <a:srgbClr val="1A1F52"/>
              </a:solidFill>
              <a:cs typeface="Arial"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5" name="AutoShape 2"/>
          <p:cNvSpPr>
            <a:spLocks noChangeArrowheads="1"/>
          </p:cNvSpPr>
          <p:nvPr/>
        </p:nvSpPr>
        <p:spPr bwMode="auto">
          <a:xfrm>
            <a:off x="103188" y="548680"/>
            <a:ext cx="8937625" cy="720080"/>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5 – </a:t>
            </a:r>
            <a:r>
              <a:rPr lang="cs-CZ" sz="2100" b="1" dirty="0">
                <a:solidFill>
                  <a:prstClr val="black"/>
                </a:solidFill>
                <a:latin typeface="Calibri" pitchFamily="34" charset="0"/>
              </a:rPr>
              <a:t>Podpora nových médií a technologií</a:t>
            </a:r>
            <a:endParaRPr lang="cs-CZ" sz="2100" b="1" dirty="0">
              <a:solidFill>
                <a:prstClr val="black"/>
              </a:solidFill>
              <a:latin typeface="Calibri"/>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On-line </a:t>
            </a:r>
            <a:r>
              <a:rPr lang="cs-CZ" sz="1200" b="1" dirty="0" err="1">
                <a:solidFill>
                  <a:prstClr val="black"/>
                </a:solidFill>
                <a:latin typeface="Calibri"/>
              </a:rPr>
              <a:t>tracking</a:t>
            </a:r>
            <a:r>
              <a:rPr lang="cs-CZ" sz="1200" b="1" dirty="0">
                <a:solidFill>
                  <a:prstClr val="black"/>
                </a:solidFill>
                <a:latin typeface="Calibri"/>
              </a:rPr>
              <a:t> ČT, zpracoval: NMS Market </a:t>
            </a:r>
            <a:r>
              <a:rPr lang="cs-CZ" sz="1200" b="1" dirty="0" err="1">
                <a:solidFill>
                  <a:prstClr val="black"/>
                </a:solidFill>
                <a:latin typeface="Calibri"/>
              </a:rPr>
              <a:t>Research</a:t>
            </a:r>
            <a:endParaRPr lang="cs-CZ" sz="1200" b="1" dirty="0">
              <a:solidFill>
                <a:prstClr val="black"/>
              </a:solidFill>
              <a:latin typeface="Calibri"/>
            </a:endParaRPr>
          </a:p>
        </p:txBody>
      </p:sp>
      <p:sp>
        <p:nvSpPr>
          <p:cNvPr id="1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9" name="AutoShape 2"/>
          <p:cNvSpPr>
            <a:spLocks noChangeArrowheads="1"/>
          </p:cNvSpPr>
          <p:nvPr/>
        </p:nvSpPr>
        <p:spPr bwMode="auto">
          <a:xfrm>
            <a:off x="103188" y="1340768"/>
            <a:ext cx="8937625" cy="46707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ts val="0"/>
              </a:spcBef>
              <a:spcAft>
                <a:spcPts val="0"/>
              </a:spcAft>
              <a:tabLst>
                <a:tab pos="631825" algn="l"/>
              </a:tabLst>
              <a:defRPr/>
            </a:pPr>
            <a:r>
              <a:rPr lang="cs-CZ" b="1" cap="all" dirty="0">
                <a:solidFill>
                  <a:prstClr val="black"/>
                </a:solidFill>
                <a:latin typeface="Calibri" pitchFamily="34" charset="0"/>
              </a:rPr>
              <a:t>NET PROMOTER SCORE Vybraných Internetových stránek čt </a:t>
            </a:r>
          </a:p>
          <a:p>
            <a:pPr marL="1588" indent="-1588" algn="ctr" defTabSz="271463">
              <a:spcBef>
                <a:spcPts val="0"/>
              </a:spcBef>
              <a:spcAft>
                <a:spcPts val="0"/>
              </a:spcAft>
              <a:tabLst>
                <a:tab pos="631825" algn="l"/>
              </a:tabLst>
              <a:defRPr/>
            </a:pPr>
            <a:r>
              <a:rPr lang="cs-CZ" b="1" cap="all" dirty="0">
                <a:solidFill>
                  <a:prstClr val="black"/>
                </a:solidFill>
                <a:latin typeface="Calibri" pitchFamily="34" charset="0"/>
              </a:rPr>
              <a:t>(index LOAJALITY DIVÁKŮ NA STUPNICI -100; +100)</a:t>
            </a:r>
          </a:p>
          <a:p>
            <a:pPr marL="1588" indent="-1588" algn="ctr" defTabSz="271463">
              <a:spcBef>
                <a:spcPct val="20000"/>
              </a:spcBef>
              <a:spcAft>
                <a:spcPct val="20000"/>
              </a:spcAft>
              <a:tabLst>
                <a:tab pos="631825" algn="l"/>
              </a:tabLst>
              <a:defRPr/>
            </a:pPr>
            <a:endParaRPr lang="cs-CZ" b="1" cap="all" dirty="0">
              <a:solidFill>
                <a:prstClr val="black"/>
              </a:solidFill>
              <a:latin typeface="Calibri" pitchFamily="34" charset="0"/>
            </a:endParaRPr>
          </a:p>
        </p:txBody>
      </p:sp>
      <p:graphicFrame>
        <p:nvGraphicFramePr>
          <p:cNvPr id="12" name="Graf 11"/>
          <p:cNvGraphicFramePr>
            <a:graphicFrameLocks/>
          </p:cNvGraphicFramePr>
          <p:nvPr>
            <p:extLst>
              <p:ext uri="{D42A27DB-BD31-4B8C-83A1-F6EECF244321}">
                <p14:modId xmlns:p14="http://schemas.microsoft.com/office/powerpoint/2010/main" val="2958914583"/>
              </p:ext>
            </p:extLst>
          </p:nvPr>
        </p:nvGraphicFramePr>
        <p:xfrm>
          <a:off x="103188" y="1988841"/>
          <a:ext cx="8937625" cy="3514976"/>
        </p:xfrm>
        <a:graphic>
          <a:graphicData uri="http://schemas.openxmlformats.org/drawingml/2006/chart">
            <c:chart xmlns:c="http://schemas.openxmlformats.org/drawingml/2006/chart" xmlns:r="http://schemas.openxmlformats.org/officeDocument/2006/relationships" r:id="rId4"/>
          </a:graphicData>
        </a:graphic>
      </p:graphicFrame>
      <p:sp>
        <p:nvSpPr>
          <p:cNvPr id="11" name="Obdélník 10">
            <a:extLst>
              <a:ext uri="{FF2B5EF4-FFF2-40B4-BE49-F238E27FC236}">
                <a16:creationId xmlns:a16="http://schemas.microsoft.com/office/drawing/2014/main" xmlns="" id="{07953F5C-CD16-4492-B5EB-DDD1A43696EC}"/>
              </a:ext>
            </a:extLst>
          </p:cNvPr>
          <p:cNvSpPr/>
          <p:nvPr/>
        </p:nvSpPr>
        <p:spPr>
          <a:xfrm>
            <a:off x="360363" y="5570656"/>
            <a:ext cx="8423275" cy="738664"/>
          </a:xfrm>
          <a:prstGeom prst="rect">
            <a:avLst/>
          </a:prstGeom>
          <a:solidFill>
            <a:schemeClr val="accent1">
              <a:lumMod val="20000"/>
              <a:lumOff val="80000"/>
            </a:schemeClr>
          </a:solidFill>
        </p:spPr>
        <p:txBody>
          <a:bodyPr wrap="square">
            <a:spAutoFit/>
          </a:bodyPr>
          <a:lstStyle/>
          <a:p>
            <a:pPr>
              <a:spcAft>
                <a:spcPts val="600"/>
              </a:spcAft>
            </a:pPr>
            <a:r>
              <a:rPr lang="cs-CZ" sz="1050" dirty="0">
                <a:solidFill>
                  <a:prstClr val="black"/>
                </a:solidFill>
              </a:rPr>
              <a:t>Poznámka: Indikátor NPS vychází z mezinárodně uznávané definice: Rozdíl procentního zastoupení těch, kteří na otázku: „</a:t>
            </a:r>
            <a:r>
              <a:rPr lang="cs-CZ" sz="1050" i="1" dirty="0">
                <a:solidFill>
                  <a:prstClr val="black"/>
                </a:solidFill>
              </a:rPr>
              <a:t>Nakolik je pravděpodobné, že byste doporučil/a zhlédnutí této webové stránky známému nebo kolegovi? 0 znamená, že byste stránku rozhodně nedoporučil/a 10 znamená, že byste stránku určitě doporučil/a“ </a:t>
            </a:r>
            <a:r>
              <a:rPr lang="cs-CZ" sz="1050" dirty="0">
                <a:solidFill>
                  <a:prstClr val="black"/>
                </a:solidFill>
              </a:rPr>
              <a:t>odpověděli 9 až 10 (loajální) a těch, kteří odpověděli 0 nebo 6 (neloajální klienti). Hodnoty okolo 30 bodů jsou považovány za průměrné, hodnoty nad 50 vykazují velmi nadprůměrnou hodnotu loajality.</a:t>
            </a:r>
            <a:endParaRPr lang="cs-CZ" sz="1200" dirty="0">
              <a:solidFill>
                <a:prstClr val="black"/>
              </a:solidFill>
            </a:endParaRPr>
          </a:p>
        </p:txBody>
      </p:sp>
    </p:spTree>
    <p:extLst>
      <p:ext uri="{BB962C8B-B14F-4D97-AF65-F5344CB8AC3E}">
        <p14:creationId xmlns:p14="http://schemas.microsoft.com/office/powerpoint/2010/main" val="7254266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OBECNÝ CÍL 5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108</a:t>
            </a:fld>
            <a:endParaRPr lang="cs-CZ" sz="1100" dirty="0">
              <a:solidFill>
                <a:srgbClr val="1A1F52"/>
              </a:solidFill>
              <a:cs typeface="Arial" charset="0"/>
            </a:endParaRPr>
          </a:p>
        </p:txBody>
      </p:sp>
      <p:sp>
        <p:nvSpPr>
          <p:cNvPr id="8" name="TextovéPole 7"/>
          <p:cNvSpPr txBox="1"/>
          <p:nvPr/>
        </p:nvSpPr>
        <p:spPr>
          <a:xfrm>
            <a:off x="360363" y="1080000"/>
            <a:ext cx="8423276" cy="3847207"/>
          </a:xfrm>
          <a:prstGeom prst="rect">
            <a:avLst/>
          </a:prstGeom>
          <a:noFill/>
        </p:spPr>
        <p:txBody>
          <a:bodyPr wrap="square" rtlCol="0">
            <a:spAutoFit/>
          </a:bodyPr>
          <a:lstStyle/>
          <a:p>
            <a:pPr marL="285750" indent="-285750">
              <a:spcAft>
                <a:spcPts val="600"/>
              </a:spcAft>
              <a:buFont typeface="Arial" pitchFamily="34" charset="0"/>
              <a:buChar char="•"/>
            </a:pPr>
            <a:r>
              <a:rPr lang="cs-CZ" b="1" dirty="0">
                <a:solidFill>
                  <a:prstClr val="black"/>
                </a:solidFill>
                <a:latin typeface="Calibri"/>
              </a:rPr>
              <a:t>Ze tří zkoumaných internetových stránek ČT je nejlépe hodnoceným webem </a:t>
            </a:r>
            <a:r>
              <a:rPr lang="cs-CZ" b="1" dirty="0" err="1">
                <a:solidFill>
                  <a:prstClr val="black"/>
                </a:solidFill>
                <a:latin typeface="Calibri"/>
              </a:rPr>
              <a:t>iVysílání</a:t>
            </a:r>
            <a:r>
              <a:rPr lang="cs-CZ" dirty="0">
                <a:solidFill>
                  <a:prstClr val="black"/>
                </a:solidFill>
                <a:latin typeface="Calibri"/>
              </a:rPr>
              <a:t>,</a:t>
            </a:r>
            <a:r>
              <a:rPr lang="cs-CZ" b="1" dirty="0">
                <a:solidFill>
                  <a:prstClr val="black"/>
                </a:solidFill>
                <a:latin typeface="Calibri"/>
              </a:rPr>
              <a:t> </a:t>
            </a:r>
            <a:r>
              <a:rPr lang="cs-CZ" dirty="0">
                <a:solidFill>
                  <a:prstClr val="black"/>
                </a:solidFill>
                <a:latin typeface="Calibri"/>
              </a:rPr>
              <a:t>index indikátoru činí 78 % (-1 </a:t>
            </a:r>
            <a:r>
              <a:rPr lang="cs-CZ" dirty="0" err="1">
                <a:solidFill>
                  <a:prstClr val="black"/>
                </a:solidFill>
                <a:latin typeface="Calibri"/>
              </a:rPr>
              <a:t>p.b</a:t>
            </a:r>
            <a:r>
              <a:rPr lang="cs-CZ" dirty="0">
                <a:solidFill>
                  <a:prstClr val="black"/>
                </a:solidFill>
                <a:latin typeface="Calibri"/>
              </a:rPr>
              <a:t>. oproti roku 2016). Následují ČT24 s meziročním nárůstem o 3 </a:t>
            </a:r>
            <a:r>
              <a:rPr lang="cs-CZ" dirty="0" err="1">
                <a:solidFill>
                  <a:prstClr val="black"/>
                </a:solidFill>
                <a:latin typeface="Calibri"/>
              </a:rPr>
              <a:t>p.b</a:t>
            </a:r>
            <a:r>
              <a:rPr lang="cs-CZ" dirty="0">
                <a:solidFill>
                  <a:prstClr val="black"/>
                </a:solidFill>
                <a:latin typeface="Calibri"/>
              </a:rPr>
              <a:t>. na 77 % a ČT sport (76 %).</a:t>
            </a:r>
            <a:endParaRPr lang="cs-CZ" dirty="0">
              <a:solidFill>
                <a:srgbClr val="FF0000"/>
              </a:solidFill>
              <a:latin typeface="Calibri"/>
            </a:endParaRPr>
          </a:p>
          <a:p>
            <a:pPr marL="285750" indent="-285750">
              <a:spcAft>
                <a:spcPts val="600"/>
              </a:spcAft>
              <a:buFont typeface="Arial" pitchFamily="34" charset="0"/>
              <a:buChar char="•"/>
            </a:pPr>
            <a:r>
              <a:rPr lang="cs-CZ" b="1" dirty="0">
                <a:solidFill>
                  <a:prstClr val="black"/>
                </a:solidFill>
                <a:latin typeface="Calibri"/>
              </a:rPr>
              <a:t>Výrazně nadprůměrně jsou hodnoceny i jednotlivé aspekty internetových stránek ČT</a:t>
            </a:r>
            <a:r>
              <a:rPr lang="cs-CZ" dirty="0">
                <a:solidFill>
                  <a:prstClr val="black"/>
                </a:solidFill>
                <a:latin typeface="Calibri"/>
              </a:rPr>
              <a:t>, tedy jejich informační hodnota, grafické provedení a přehlednost či orientace na stránce. Jednotlivé indexy byly u všech sledovaných webů i u všech kritérií vždy vyšší než 75 %. Vůbec nejlépe návštěvníci hodnotili přehlednost stránky u ivysilani.cz (81 %).</a:t>
            </a:r>
          </a:p>
          <a:p>
            <a:pPr marL="285750" indent="-285750">
              <a:spcAft>
                <a:spcPts val="600"/>
              </a:spcAft>
              <a:buFont typeface="Arial" pitchFamily="34" charset="0"/>
              <a:buChar char="•"/>
            </a:pPr>
            <a:r>
              <a:rPr lang="cs-CZ" dirty="0">
                <a:solidFill>
                  <a:prstClr val="black"/>
                </a:solidFill>
                <a:latin typeface="Calibri"/>
              </a:rPr>
              <a:t>Tzv. </a:t>
            </a:r>
            <a:r>
              <a:rPr lang="cs-CZ" b="1" dirty="0">
                <a:solidFill>
                  <a:prstClr val="black"/>
                </a:solidFill>
                <a:latin typeface="Calibri"/>
              </a:rPr>
              <a:t>NET PROMOTER SCORE (NPS)</a:t>
            </a:r>
            <a:r>
              <a:rPr lang="cs-CZ" dirty="0">
                <a:solidFill>
                  <a:prstClr val="black"/>
                </a:solidFill>
                <a:latin typeface="Calibri"/>
              </a:rPr>
              <a:t>,</a:t>
            </a:r>
            <a:r>
              <a:rPr lang="cs-CZ" b="1" dirty="0">
                <a:solidFill>
                  <a:prstClr val="black"/>
                </a:solidFill>
                <a:latin typeface="Calibri"/>
              </a:rPr>
              <a:t> </a:t>
            </a:r>
            <a:r>
              <a:rPr lang="cs-CZ" dirty="0">
                <a:solidFill>
                  <a:prstClr val="black"/>
                </a:solidFill>
                <a:latin typeface="Calibri"/>
              </a:rPr>
              <a:t>neboli míra loajality diváků na stupnici -100 až +100, je nejvyšší u </a:t>
            </a:r>
            <a:r>
              <a:rPr lang="cs-CZ" dirty="0" err="1">
                <a:solidFill>
                  <a:prstClr val="black"/>
                </a:solidFill>
                <a:latin typeface="Calibri"/>
              </a:rPr>
              <a:t>iVysílání</a:t>
            </a:r>
            <a:r>
              <a:rPr lang="cs-CZ" dirty="0">
                <a:solidFill>
                  <a:prstClr val="black"/>
                </a:solidFill>
                <a:latin typeface="Calibri"/>
              </a:rPr>
              <a:t>, kde činí +63 (meziroční pokles o 3 body). U ostatních webů se hodnota NPS meziročně zvýšila. U webu ČT24 na +44, u ČT sport na +53. Všechny hodnoty jsou výrazně nadprůměrné; loajalitu návštěvníků k uvedeným webovým stránkám lze interpretovat jako mimořádně vysokou.</a:t>
            </a:r>
          </a:p>
        </p:txBody>
      </p:sp>
    </p:spTree>
    <p:extLst>
      <p:ext uri="{BB962C8B-B14F-4D97-AF65-F5344CB8AC3E}">
        <p14:creationId xmlns:p14="http://schemas.microsoft.com/office/powerpoint/2010/main" val="23475650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C. VYSÍLÁNÍ PRO SPECIFICKÉ DIVÁCKÉ SKUPINY</a:t>
            </a:r>
          </a:p>
        </p:txBody>
      </p:sp>
      <p:sp>
        <p:nvSpPr>
          <p:cNvPr id="6"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109</a:t>
            </a:fld>
            <a:endParaRPr lang="cs-CZ" sz="1100" dirty="0">
              <a:solidFill>
                <a:srgbClr val="1A1F52"/>
              </a:solidFill>
              <a:cs typeface="Arial" charset="0"/>
            </a:endParaRPr>
          </a:p>
        </p:txBody>
      </p:sp>
      <p:sp>
        <p:nvSpPr>
          <p:cNvPr id="9" name="Obdélník 8">
            <a:extLst>
              <a:ext uri="{FF2B5EF4-FFF2-40B4-BE49-F238E27FC236}">
                <a16:creationId xmlns:a16="http://schemas.microsoft.com/office/drawing/2014/main" xmlns="" id="{D6586F9A-0FBF-487C-983E-2E9CF2B45984}"/>
              </a:ext>
            </a:extLst>
          </p:cNvPr>
          <p:cNvSpPr/>
          <p:nvPr/>
        </p:nvSpPr>
        <p:spPr>
          <a:xfrm>
            <a:off x="360363" y="3933056"/>
            <a:ext cx="8423275" cy="1769715"/>
          </a:xfrm>
          <a:prstGeom prst="rect">
            <a:avLst/>
          </a:prstGeom>
          <a:solidFill>
            <a:schemeClr val="accent1">
              <a:lumMod val="20000"/>
              <a:lumOff val="80000"/>
            </a:schemeClr>
          </a:solidFill>
        </p:spPr>
        <p:txBody>
          <a:bodyPr wrap="square">
            <a:spAutoFit/>
          </a:bodyPr>
          <a:lstStyle/>
          <a:p>
            <a:pPr algn="ctr">
              <a:spcAft>
                <a:spcPts val="600"/>
              </a:spcAft>
            </a:pPr>
            <a:r>
              <a:rPr lang="cs-CZ" sz="1400" b="1" dirty="0">
                <a:solidFill>
                  <a:prstClr val="black"/>
                </a:solidFill>
                <a:latin typeface="Calibri"/>
              </a:rPr>
              <a:t>Specifické divácké skupiny</a:t>
            </a:r>
          </a:p>
          <a:p>
            <a:pPr marL="285750" indent="-285750">
              <a:spcAft>
                <a:spcPts val="600"/>
              </a:spcAft>
              <a:buFont typeface="Arial" panose="020B0604020202020204" pitchFamily="34" charset="0"/>
              <a:buChar char="•"/>
            </a:pPr>
            <a:r>
              <a:rPr lang="cs-CZ" sz="1400" dirty="0">
                <a:solidFill>
                  <a:prstClr val="black"/>
                </a:solidFill>
                <a:latin typeface="Calibri"/>
              </a:rPr>
              <a:t>Skupiny definované pohlavím, věkem a nejvyšším dosaženým vzděláním</a:t>
            </a:r>
          </a:p>
          <a:p>
            <a:pPr marL="285750" indent="-285750">
              <a:spcAft>
                <a:spcPts val="600"/>
              </a:spcAft>
              <a:buFont typeface="Arial" panose="020B0604020202020204" pitchFamily="34" charset="0"/>
              <a:buChar char="•"/>
            </a:pPr>
            <a:r>
              <a:rPr lang="cs-CZ" sz="1400" dirty="0">
                <a:solidFill>
                  <a:prstClr val="black"/>
                </a:solidFill>
                <a:latin typeface="Calibri"/>
              </a:rPr>
              <a:t>Dětský divák = všichni diváci ve věku 4-12 let</a:t>
            </a:r>
          </a:p>
          <a:p>
            <a:pPr marL="285750" indent="-285750">
              <a:spcAft>
                <a:spcPts val="600"/>
              </a:spcAft>
              <a:buFont typeface="Arial" panose="020B0604020202020204" pitchFamily="34" charset="0"/>
              <a:buChar char="•"/>
            </a:pPr>
            <a:r>
              <a:rPr lang="cs-CZ" sz="1400" dirty="0">
                <a:solidFill>
                  <a:prstClr val="black"/>
                </a:solidFill>
                <a:latin typeface="Calibri"/>
              </a:rPr>
              <a:t>Náboženské skupiny</a:t>
            </a:r>
          </a:p>
          <a:p>
            <a:pPr marL="285750" indent="-285750">
              <a:spcAft>
                <a:spcPts val="600"/>
              </a:spcAft>
              <a:buFont typeface="Arial" panose="020B0604020202020204" pitchFamily="34" charset="0"/>
              <a:buChar char="•"/>
            </a:pPr>
            <a:r>
              <a:rPr lang="cs-CZ" sz="1400" dirty="0">
                <a:solidFill>
                  <a:prstClr val="black"/>
                </a:solidFill>
                <a:latin typeface="Calibri"/>
              </a:rPr>
              <a:t>Etnické skupiny</a:t>
            </a:r>
          </a:p>
          <a:p>
            <a:pPr marL="285750" indent="-285750">
              <a:spcAft>
                <a:spcPts val="600"/>
              </a:spcAft>
              <a:buFont typeface="Arial" panose="020B0604020202020204" pitchFamily="34" charset="0"/>
              <a:buChar char="•"/>
            </a:pPr>
            <a:r>
              <a:rPr lang="cs-CZ" sz="1400" dirty="0">
                <a:solidFill>
                  <a:prstClr val="black"/>
                </a:solidFill>
                <a:latin typeface="Calibri"/>
              </a:rPr>
              <a:t>Hendikepovaní</a:t>
            </a:r>
          </a:p>
        </p:txBody>
      </p:sp>
    </p:spTree>
    <p:extLst>
      <p:ext uri="{BB962C8B-B14F-4D97-AF65-F5344CB8AC3E}">
        <p14:creationId xmlns:p14="http://schemas.microsoft.com/office/powerpoint/2010/main" val="400626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ál 14">
            <a:extLst>
              <a:ext uri="{FF2B5EF4-FFF2-40B4-BE49-F238E27FC236}">
                <a16:creationId xmlns:a16="http://schemas.microsoft.com/office/drawing/2014/main" xmlns="" id="{B57F80ED-A2D1-4606-9A2B-4F091136DF00}"/>
              </a:ext>
            </a:extLst>
          </p:cNvPr>
          <p:cNvSpPr/>
          <p:nvPr/>
        </p:nvSpPr>
        <p:spPr>
          <a:xfrm>
            <a:off x="8388424" y="5625493"/>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1900" dirty="0">
                <a:solidFill>
                  <a:prstClr val="white"/>
                </a:solidFill>
                <a:cs typeface="Times New Roman" panose="02020603050405020304" pitchFamily="18" charset="0"/>
              </a:rPr>
              <a:t>S</a:t>
            </a:r>
            <a:endParaRPr lang="en-GB" sz="1900" dirty="0">
              <a:solidFill>
                <a:prstClr val="white"/>
              </a:solidFill>
              <a:cs typeface="Times New Roman" panose="02020603050405020304" pitchFamily="18" charset="0"/>
            </a:endParaRPr>
          </a:p>
        </p:txBody>
      </p:sp>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ČESKÁ TELEVIZE JAKO CELEK</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KANTAR TNS</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graphicFrame>
        <p:nvGraphicFramePr>
          <p:cNvPr id="9" name="Graf 8"/>
          <p:cNvGraphicFramePr>
            <a:graphicFrameLocks/>
          </p:cNvGraphicFramePr>
          <p:nvPr>
            <p:extLst>
              <p:ext uri="{D42A27DB-BD31-4B8C-83A1-F6EECF244321}">
                <p14:modId xmlns:p14="http://schemas.microsoft.com/office/powerpoint/2010/main" val="2347426845"/>
              </p:ext>
            </p:extLst>
          </p:nvPr>
        </p:nvGraphicFramePr>
        <p:xfrm>
          <a:off x="1475656" y="1844824"/>
          <a:ext cx="7565157" cy="4245425"/>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a:t>
            </a:r>
          </a:p>
        </p:txBody>
      </p:sp>
      <p:sp>
        <p:nvSpPr>
          <p:cNvPr id="14" name="AutoShape 2"/>
          <p:cNvSpPr>
            <a:spLocks noChangeArrowheads="1"/>
          </p:cNvSpPr>
          <p:nvPr/>
        </p:nvSpPr>
        <p:spPr bwMode="auto">
          <a:xfrm>
            <a:off x="103188" y="1268760"/>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ct val="20000"/>
              </a:spcBef>
              <a:spcAft>
                <a:spcPct val="20000"/>
              </a:spcAft>
              <a:tabLst>
                <a:tab pos="631825" algn="l"/>
              </a:tabLst>
              <a:defRPr/>
            </a:pPr>
            <a:r>
              <a:rPr lang="cs-CZ" b="1" cap="all" dirty="0">
                <a:solidFill>
                  <a:prstClr val="black"/>
                </a:solidFill>
                <a:latin typeface="Calibri" pitchFamily="34" charset="0"/>
              </a:rPr>
              <a:t>2017: SROVNÁNÍ DŮVĚRYHODNOSTI EVROPSKÝCH TELEVIZÍ VEŘEJNÉ SLUŽBY</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pic>
        <p:nvPicPr>
          <p:cNvPr id="16" name="Picture 25">
            <a:extLst>
              <a:ext uri="{FF2B5EF4-FFF2-40B4-BE49-F238E27FC236}">
                <a16:creationId xmlns:a16="http://schemas.microsoft.com/office/drawing/2014/main" xmlns="" id="{3FE51478-80A8-4121-8A27-94D1B518DA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066" y="3212976"/>
            <a:ext cx="517449" cy="296971"/>
          </a:xfrm>
          <a:prstGeom prst="rect">
            <a:avLst/>
          </a:prstGeom>
        </p:spPr>
      </p:pic>
      <p:pic>
        <p:nvPicPr>
          <p:cNvPr id="17" name="Picture 26">
            <a:extLst>
              <a:ext uri="{FF2B5EF4-FFF2-40B4-BE49-F238E27FC236}">
                <a16:creationId xmlns:a16="http://schemas.microsoft.com/office/drawing/2014/main" xmlns="" id="{1CBAED2F-1AD8-41D7-A481-89EE12124A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736" y="5157192"/>
            <a:ext cx="424109" cy="181249"/>
          </a:xfrm>
          <a:prstGeom prst="rect">
            <a:avLst/>
          </a:prstGeom>
        </p:spPr>
      </p:pic>
      <p:pic>
        <p:nvPicPr>
          <p:cNvPr id="18" name="Picture 27">
            <a:extLst>
              <a:ext uri="{FF2B5EF4-FFF2-40B4-BE49-F238E27FC236}">
                <a16:creationId xmlns:a16="http://schemas.microsoft.com/office/drawing/2014/main" xmlns="" id="{59DBC624-E9F5-48B3-B077-908E824CF4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825" y="3745253"/>
            <a:ext cx="565931" cy="162139"/>
          </a:xfrm>
          <a:prstGeom prst="rect">
            <a:avLst/>
          </a:prstGeom>
        </p:spPr>
      </p:pic>
      <p:pic>
        <p:nvPicPr>
          <p:cNvPr id="19" name="Picture 28">
            <a:extLst>
              <a:ext uri="{FF2B5EF4-FFF2-40B4-BE49-F238E27FC236}">
                <a16:creationId xmlns:a16="http://schemas.microsoft.com/office/drawing/2014/main" xmlns="" id="{515F8219-08DD-4699-BC42-73E8021232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444" y="4179747"/>
            <a:ext cx="440693" cy="257365"/>
          </a:xfrm>
          <a:prstGeom prst="rect">
            <a:avLst/>
          </a:prstGeom>
        </p:spPr>
      </p:pic>
      <p:pic>
        <p:nvPicPr>
          <p:cNvPr id="20" name="Picture 29">
            <a:extLst>
              <a:ext uri="{FF2B5EF4-FFF2-40B4-BE49-F238E27FC236}">
                <a16:creationId xmlns:a16="http://schemas.microsoft.com/office/drawing/2014/main" xmlns="" id="{69595857-6867-4AD5-AA50-99330BC949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409" y="2241111"/>
            <a:ext cx="338762" cy="338762"/>
          </a:xfrm>
          <a:prstGeom prst="rect">
            <a:avLst/>
          </a:prstGeom>
        </p:spPr>
      </p:pic>
      <p:pic>
        <p:nvPicPr>
          <p:cNvPr id="21" name="Picture 30">
            <a:extLst>
              <a:ext uri="{FF2B5EF4-FFF2-40B4-BE49-F238E27FC236}">
                <a16:creationId xmlns:a16="http://schemas.microsoft.com/office/drawing/2014/main" xmlns="" id="{82EE3938-265C-4E5A-A029-48CDB636D6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924" y="5589240"/>
            <a:ext cx="749732" cy="256783"/>
          </a:xfrm>
          <a:prstGeom prst="rect">
            <a:avLst/>
          </a:prstGeom>
        </p:spPr>
      </p:pic>
      <p:pic>
        <p:nvPicPr>
          <p:cNvPr id="22" name="Picture 31">
            <a:extLst>
              <a:ext uri="{FF2B5EF4-FFF2-40B4-BE49-F238E27FC236}">
                <a16:creationId xmlns:a16="http://schemas.microsoft.com/office/drawing/2014/main" xmlns="" id="{302F5F16-46C9-4B4C-A980-5763AC988E5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0384" y="4706849"/>
            <a:ext cx="480813" cy="137032"/>
          </a:xfrm>
          <a:prstGeom prst="rect">
            <a:avLst/>
          </a:prstGeom>
        </p:spPr>
      </p:pic>
      <p:pic>
        <p:nvPicPr>
          <p:cNvPr id="23" name="Picture 2">
            <a:extLst>
              <a:ext uri="{FF2B5EF4-FFF2-40B4-BE49-F238E27FC236}">
                <a16:creationId xmlns:a16="http://schemas.microsoft.com/office/drawing/2014/main" xmlns="" id="{1B188FA1-B094-4F7F-8D26-CC6E166B10A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1105" y="2747663"/>
            <a:ext cx="559371" cy="273443"/>
          </a:xfrm>
          <a:prstGeom prst="rect">
            <a:avLst/>
          </a:prstGeom>
        </p:spPr>
      </p:pic>
      <p:sp>
        <p:nvSpPr>
          <p:cNvPr id="2" name="Obdélník 1"/>
          <p:cNvSpPr/>
          <p:nvPr/>
        </p:nvSpPr>
        <p:spPr>
          <a:xfrm>
            <a:off x="817825" y="6021288"/>
            <a:ext cx="7858631" cy="382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dirty="0">
                <a:solidFill>
                  <a:prstClr val="black"/>
                </a:solidFill>
              </a:rPr>
              <a:t>*RTV – V době sběru dat figurovala pod názvem RTV i celoplošná rozhlasová stanice, která je jedničkou na slovenském rozhlasovém trhu. Data byla sesbírána ještě před změnou vedení a zrušení pořadu Reportéři.</a:t>
            </a:r>
          </a:p>
        </p:txBody>
      </p:sp>
    </p:spTree>
    <p:extLst>
      <p:ext uri="{BB962C8B-B14F-4D97-AF65-F5344CB8AC3E}">
        <p14:creationId xmlns:p14="http://schemas.microsoft.com/office/powerpoint/2010/main" val="954238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88" y="1233729"/>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a:rPr>
              <a:t>ZÁSAH VYSÍLÁNÍ A SOUHLAS S VÝROKY V JEDNOTLIVÝCH CÍLOVÝCH SKUPINÁCH</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C. VYSÍLÁNÍ PRO SPECIFICKÉ DIVÁCKÉ SKUPINY</a:t>
            </a:r>
          </a:p>
        </p:txBody>
      </p:sp>
      <p:sp>
        <p:nvSpPr>
          <p:cNvPr id="8" name="AutoShape 2"/>
          <p:cNvSpPr>
            <a:spLocks noChangeArrowheads="1"/>
          </p:cNvSpPr>
          <p:nvPr/>
        </p:nvSpPr>
        <p:spPr bwMode="auto">
          <a:xfrm>
            <a:off x="103188" y="548680"/>
            <a:ext cx="8937625" cy="813395"/>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Skupiny definované pohlavím, věkem a nejvyšším dosaženým vzděláním</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a:t>
            </a:r>
            <a:r>
              <a:rPr lang="cs-CZ" sz="1200" b="1" dirty="0" err="1">
                <a:solidFill>
                  <a:prstClr val="black"/>
                </a:solidFill>
                <a:latin typeface="Calibri"/>
              </a:rPr>
              <a:t>Nielsen</a:t>
            </a:r>
            <a:r>
              <a:rPr lang="cs-CZ" sz="1200" b="1" dirty="0">
                <a:solidFill>
                  <a:prstClr val="black"/>
                </a:solidFill>
                <a:latin typeface="Calibri"/>
              </a:rPr>
              <a:t> </a:t>
            </a:r>
            <a:r>
              <a:rPr lang="cs-CZ" sz="1200" b="1" dirty="0" err="1">
                <a:solidFill>
                  <a:prstClr val="black"/>
                </a:solidFill>
                <a:latin typeface="Calibri"/>
              </a:rPr>
              <a:t>Admosphere</a:t>
            </a:r>
            <a:r>
              <a:rPr lang="cs-CZ" sz="1200" b="1" dirty="0">
                <a:solidFill>
                  <a:prstClr val="black"/>
                </a:solidFill>
                <a:latin typeface="Calibri"/>
              </a:rPr>
              <a:t>, Tracking ČT</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110</a:t>
            </a:fld>
            <a:endParaRPr lang="cs-CZ" sz="1100" dirty="0">
              <a:solidFill>
                <a:srgbClr val="1A1F52"/>
              </a:solidFill>
              <a:cs typeface="Arial" charset="0"/>
            </a:endParaRPr>
          </a:p>
        </p:txBody>
      </p:sp>
      <p:graphicFrame>
        <p:nvGraphicFramePr>
          <p:cNvPr id="10" name="Tabulka 9"/>
          <p:cNvGraphicFramePr>
            <a:graphicFrameLocks noGrp="1"/>
          </p:cNvGraphicFramePr>
          <p:nvPr>
            <p:extLst>
              <p:ext uri="{D42A27DB-BD31-4B8C-83A1-F6EECF244321}">
                <p14:modId xmlns:p14="http://schemas.microsoft.com/office/powerpoint/2010/main" val="594110590"/>
              </p:ext>
            </p:extLst>
          </p:nvPr>
        </p:nvGraphicFramePr>
        <p:xfrm>
          <a:off x="360362" y="1695451"/>
          <a:ext cx="8423278" cy="4521355"/>
        </p:xfrm>
        <a:graphic>
          <a:graphicData uri="http://schemas.openxmlformats.org/drawingml/2006/table">
            <a:tbl>
              <a:tblPr/>
              <a:tblGrid>
                <a:gridCol w="3172252">
                  <a:extLst>
                    <a:ext uri="{9D8B030D-6E8A-4147-A177-3AD203B41FA5}">
                      <a16:colId xmlns:a16="http://schemas.microsoft.com/office/drawing/2014/main" xmlns="" val="20000"/>
                    </a:ext>
                  </a:extLst>
                </a:gridCol>
                <a:gridCol w="875171">
                  <a:extLst>
                    <a:ext uri="{9D8B030D-6E8A-4147-A177-3AD203B41FA5}">
                      <a16:colId xmlns:a16="http://schemas.microsoft.com/office/drawing/2014/main" xmlns="" val="20001"/>
                    </a:ext>
                  </a:extLst>
                </a:gridCol>
                <a:gridCol w="875171">
                  <a:extLst>
                    <a:ext uri="{9D8B030D-6E8A-4147-A177-3AD203B41FA5}">
                      <a16:colId xmlns:a16="http://schemas.microsoft.com/office/drawing/2014/main" xmlns="" val="20002"/>
                    </a:ext>
                  </a:extLst>
                </a:gridCol>
                <a:gridCol w="875171">
                  <a:extLst>
                    <a:ext uri="{9D8B030D-6E8A-4147-A177-3AD203B41FA5}">
                      <a16:colId xmlns:a16="http://schemas.microsoft.com/office/drawing/2014/main" xmlns="" val="20003"/>
                    </a:ext>
                  </a:extLst>
                </a:gridCol>
                <a:gridCol w="875171">
                  <a:extLst>
                    <a:ext uri="{9D8B030D-6E8A-4147-A177-3AD203B41FA5}">
                      <a16:colId xmlns:a16="http://schemas.microsoft.com/office/drawing/2014/main" xmlns="" val="20004"/>
                    </a:ext>
                  </a:extLst>
                </a:gridCol>
                <a:gridCol w="875171">
                  <a:extLst>
                    <a:ext uri="{9D8B030D-6E8A-4147-A177-3AD203B41FA5}">
                      <a16:colId xmlns:a16="http://schemas.microsoft.com/office/drawing/2014/main" xmlns="" val="2774341682"/>
                    </a:ext>
                  </a:extLst>
                </a:gridCol>
                <a:gridCol w="875171">
                  <a:extLst>
                    <a:ext uri="{9D8B030D-6E8A-4147-A177-3AD203B41FA5}">
                      <a16:colId xmlns:a16="http://schemas.microsoft.com/office/drawing/2014/main" xmlns="" val="2758002487"/>
                    </a:ext>
                  </a:extLst>
                </a:gridCol>
              </a:tblGrid>
              <a:tr h="1249052">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cs-CZ" sz="1300" b="1" i="0" u="none" strike="noStrike" kern="1200" cap="none" spc="0" normalizeH="0" baseline="0" noProof="0" dirty="0">
                          <a:ln>
                            <a:noFill/>
                          </a:ln>
                          <a:solidFill>
                            <a:srgbClr val="000000"/>
                          </a:solidFill>
                          <a:effectLst/>
                          <a:uLnTx/>
                          <a:uFillTx/>
                          <a:latin typeface="+mn-lt"/>
                          <a:ea typeface="+mn-ea"/>
                          <a:cs typeface="+mn-cs"/>
                        </a:rPr>
                        <a:t>Průměrný týdenní zásah vysílání ČT v jednotlivých skupinách (ATO)</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gridSpan="2">
                  <a:txBody>
                    <a:bodyPr/>
                    <a:lstStyle/>
                    <a:p>
                      <a:pPr algn="ctr" rtl="0" fontAlgn="ctr"/>
                      <a:r>
                        <a:rPr lang="cs-CZ" sz="1300" b="1" i="0" u="none" strike="noStrike" dirty="0">
                          <a:solidFill>
                            <a:srgbClr val="000000"/>
                          </a:solidFill>
                          <a:effectLst/>
                          <a:latin typeface="+mn-lt"/>
                        </a:rPr>
                        <a:t>Souhlas s výrokem „ČT nabízí dostatek pořadů, které odpovídají mému vkusu</a:t>
                      </a:r>
                      <a:r>
                        <a:rPr lang="cs-CZ" sz="1300" b="1" i="0" u="none" strike="noStrike" baseline="0" dirty="0">
                          <a:solidFill>
                            <a:srgbClr val="000000"/>
                          </a:solidFill>
                          <a:effectLst/>
                          <a:latin typeface="+mn-lt"/>
                        </a:rPr>
                        <a:t> a mým zájmům.“ (TRA)</a:t>
                      </a:r>
                      <a:endParaRPr lang="cs-CZ" sz="1300" b="1" i="0" u="none" strike="noStrike" dirty="0">
                        <a:solidFill>
                          <a:srgbClr val="000000"/>
                        </a:solidFill>
                        <a:effectLst/>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endParaRPr lang="cs-CZ"/>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dirty="0">
                          <a:solidFill>
                            <a:srgbClr val="000000"/>
                          </a:solidFill>
                          <a:latin typeface="Calibri" pitchFamily="34" charset="0"/>
                        </a:rPr>
                        <a:t>Souhlas s výrokem </a:t>
                      </a:r>
                    </a:p>
                    <a:p>
                      <a:pPr marL="0" marR="0" lvl="0" indent="0" algn="ctr" defTabSz="914400" rtl="0" eaLnBrk="1" fontAlgn="ctr" latinLnBrk="0" hangingPunct="1">
                        <a:lnSpc>
                          <a:spcPct val="100000"/>
                        </a:lnSpc>
                        <a:spcBef>
                          <a:spcPts val="0"/>
                        </a:spcBef>
                        <a:spcAft>
                          <a:spcPts val="0"/>
                        </a:spcAft>
                        <a:buClrTx/>
                        <a:buSzTx/>
                        <a:buFontTx/>
                        <a:buNone/>
                        <a:tabLst/>
                        <a:defRPr/>
                      </a:pPr>
                      <a:r>
                        <a:rPr lang="cs-CZ" sz="1300" b="1" dirty="0">
                          <a:solidFill>
                            <a:srgbClr val="000000"/>
                          </a:solidFill>
                          <a:latin typeface="Calibri" pitchFamily="34" charset="0"/>
                        </a:rPr>
                        <a:t>„</a:t>
                      </a:r>
                      <a:r>
                        <a:rPr kumimoji="0" lang="cs-CZ" sz="1300" b="1" i="0" u="none" strike="noStrike" kern="1200" cap="none" spc="0" normalizeH="0" baseline="0" noProof="0" dirty="0">
                          <a:ln>
                            <a:noFill/>
                          </a:ln>
                          <a:solidFill>
                            <a:srgbClr val="000000"/>
                          </a:solidFill>
                          <a:effectLst/>
                          <a:uLnTx/>
                          <a:uFillTx/>
                          <a:latin typeface="+mn-lt"/>
                          <a:ea typeface="+mn-ea"/>
                          <a:cs typeface="+mn-cs"/>
                        </a:rPr>
                        <a:t>ČT přináší i pořady, které komerční stanice nevysílají</a:t>
                      </a:r>
                      <a:r>
                        <a:rPr lang="cs-CZ" sz="1300" b="1" dirty="0">
                          <a:solidFill>
                            <a:srgbClr val="000000"/>
                          </a:solidFill>
                          <a:latin typeface="Calibri" pitchFamily="34" charset="0"/>
                        </a:rPr>
                        <a:t>.“</a:t>
                      </a:r>
                      <a:r>
                        <a:rPr lang="cs-CZ" sz="1300" b="1" i="0" u="none" strike="noStrike" baseline="0" dirty="0">
                          <a:solidFill>
                            <a:srgbClr val="000000"/>
                          </a:solidFill>
                          <a:effectLst/>
                          <a:latin typeface="Calibri"/>
                        </a:rPr>
                        <a:t> (TRA)</a:t>
                      </a:r>
                      <a:endParaRPr lang="cs-CZ" sz="1300" b="1" dirty="0">
                        <a:solidFill>
                          <a:srgbClr val="000000"/>
                        </a:solidFill>
                        <a:latin typeface="Calibri" pitchFamily="34" charset="0"/>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algn="ctr" rtl="0" fontAlgn="ctr"/>
                      <a:endParaRPr lang="cs-CZ" sz="1200" b="1" i="0" u="none" strike="noStrike" dirty="0">
                        <a:solidFill>
                          <a:srgbClr val="000000"/>
                        </a:solidFill>
                        <a:effectLst/>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48060">
                <a:tc>
                  <a:txBody>
                    <a:bodyPr/>
                    <a:lstStyle/>
                    <a:p>
                      <a:pPr algn="l"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no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3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300" b="1" i="0" u="none" strike="noStrike" dirty="0">
                          <a:solidFill>
                            <a:schemeClr val="tx1"/>
                          </a:solidFill>
                          <a:effectLst/>
                          <a:latin typeface="Calibri" panose="020F0502020204030204" pitchFamily="34" charset="0"/>
                        </a:rPr>
                        <a:t>2017</a:t>
                      </a:r>
                    </a:p>
                  </a:txBody>
                  <a:tcPr marL="8197" marR="8197" marT="8197"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3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300" b="1" i="0" u="none" strike="noStrike" dirty="0">
                          <a:solidFill>
                            <a:schemeClr val="tx1"/>
                          </a:solidFill>
                          <a:effectLst/>
                          <a:latin typeface="Calibri" panose="020F0502020204030204" pitchFamily="34" charset="0"/>
                        </a:rPr>
                        <a:t>2017</a:t>
                      </a:r>
                    </a:p>
                  </a:txBody>
                  <a:tcPr marL="8197" marR="8197" marT="8197"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3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300" b="1" i="0" u="none" strike="noStrike" dirty="0">
                          <a:solidFill>
                            <a:schemeClr val="tx1"/>
                          </a:solidFill>
                          <a:effectLst/>
                          <a:latin typeface="Calibri" panose="020F0502020204030204" pitchFamily="34" charset="0"/>
                        </a:rPr>
                        <a:t>2017</a:t>
                      </a:r>
                    </a:p>
                  </a:txBody>
                  <a:tcPr marL="8197" marR="8197" marT="8197"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1"/>
                  </a:ext>
                </a:extLst>
              </a:tr>
              <a:tr h="248139">
                <a:tc>
                  <a:txBody>
                    <a:bodyPr/>
                    <a:lstStyle/>
                    <a:p>
                      <a:pPr algn="l" fontAlgn="ctr"/>
                      <a:r>
                        <a:rPr lang="cs-CZ" sz="1200" b="0" i="0" u="none" strike="noStrike" dirty="0">
                          <a:solidFill>
                            <a:srgbClr val="000000"/>
                          </a:solidFill>
                          <a:effectLst/>
                          <a:latin typeface="+mj-lt"/>
                        </a:rPr>
                        <a:t>Populace 18+</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77%</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76%</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65%</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65%</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74%</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248139">
                <a:tc>
                  <a:txBody>
                    <a:bodyPr/>
                    <a:lstStyle/>
                    <a:p>
                      <a:pPr algn="l" fontAlgn="ctr"/>
                      <a:r>
                        <a:rPr lang="cs-CZ" sz="1200" b="0" i="0" u="none" strike="noStrike" dirty="0">
                          <a:solidFill>
                            <a:srgbClr val="000000"/>
                          </a:solidFill>
                          <a:effectLst/>
                          <a:latin typeface="+mj-lt"/>
                        </a:rPr>
                        <a:t>Muži</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77%</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75%</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63%</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74%</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513152120"/>
                  </a:ext>
                </a:extLst>
              </a:tr>
              <a:tr h="229815">
                <a:tc>
                  <a:txBody>
                    <a:bodyPr/>
                    <a:lstStyle/>
                    <a:p>
                      <a:pPr algn="l" fontAlgn="ctr"/>
                      <a:r>
                        <a:rPr lang="cs-CZ" sz="1200" b="0" i="0" u="none" strike="noStrike" dirty="0">
                          <a:solidFill>
                            <a:srgbClr val="000000"/>
                          </a:solidFill>
                          <a:effectLst/>
                          <a:latin typeface="+mj-lt"/>
                        </a:rPr>
                        <a:t>Ženy</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000000"/>
                          </a:solidFill>
                          <a:effectLst/>
                          <a:latin typeface="Calibri" panose="020F0502020204030204" pitchFamily="34" charset="0"/>
                        </a:rPr>
                        <a:t>78%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77%</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67%</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73%</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7"/>
                  </a:ext>
                </a:extLst>
              </a:tr>
              <a:tr h="229815">
                <a:tc>
                  <a:txBody>
                    <a:bodyPr/>
                    <a:lstStyle/>
                    <a:p>
                      <a:pPr algn="l" fontAlgn="ctr"/>
                      <a:r>
                        <a:rPr lang="cs-CZ" sz="1200" b="0" i="0" u="none" strike="noStrike" dirty="0">
                          <a:solidFill>
                            <a:srgbClr val="000000"/>
                          </a:solidFill>
                          <a:effectLst/>
                          <a:latin typeface="+mj-lt"/>
                        </a:rPr>
                        <a:t>18-24 let</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000000"/>
                          </a:solidFill>
                          <a:effectLst/>
                          <a:latin typeface="Calibri" panose="020F0502020204030204" pitchFamily="34" charset="0"/>
                        </a:rPr>
                        <a:t>39%</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34%</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000000"/>
                          </a:solidFill>
                          <a:effectLst/>
                          <a:latin typeface="Calibri" panose="020F0502020204030204" pitchFamily="34" charset="0"/>
                        </a:rPr>
                        <a:t>53%</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54%</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67%</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69%</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8"/>
                  </a:ext>
                </a:extLst>
              </a:tr>
              <a:tr h="229815">
                <a:tc>
                  <a:txBody>
                    <a:bodyPr/>
                    <a:lstStyle/>
                    <a:p>
                      <a:pPr algn="l" fontAlgn="ctr"/>
                      <a:r>
                        <a:rPr lang="cs-CZ" sz="1200" b="0" i="0" u="none" strike="noStrike" dirty="0">
                          <a:solidFill>
                            <a:srgbClr val="000000"/>
                          </a:solidFill>
                          <a:effectLst/>
                          <a:latin typeface="+mj-lt"/>
                        </a:rPr>
                        <a:t>25-34</a:t>
                      </a:r>
                      <a:r>
                        <a:rPr lang="cs-CZ" sz="1200" b="0" i="0" u="none" strike="noStrike" baseline="0" dirty="0">
                          <a:solidFill>
                            <a:srgbClr val="000000"/>
                          </a:solidFill>
                          <a:effectLst/>
                          <a:latin typeface="+mj-lt"/>
                        </a:rPr>
                        <a:t> let</a:t>
                      </a:r>
                      <a:endParaRPr lang="cs-CZ" sz="1200" b="0" i="0" u="none" strike="noStrike" dirty="0">
                        <a:solidFill>
                          <a:srgbClr val="000000"/>
                        </a:solidFill>
                        <a:effectLst/>
                        <a:latin typeface="+mj-lt"/>
                      </a:endParaRP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57%</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57%</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56%</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55%</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77%</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72%</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9"/>
                  </a:ext>
                </a:extLst>
              </a:tr>
              <a:tr h="229815">
                <a:tc>
                  <a:txBody>
                    <a:bodyPr/>
                    <a:lstStyle/>
                    <a:p>
                      <a:pPr algn="l" fontAlgn="ctr"/>
                      <a:r>
                        <a:rPr lang="cs-CZ" sz="1200" b="0" i="0" u="none" strike="noStrike" kern="1200" dirty="0">
                          <a:solidFill>
                            <a:srgbClr val="000000"/>
                          </a:solidFill>
                          <a:effectLst/>
                          <a:latin typeface="+mn-lt"/>
                          <a:ea typeface="+mn-ea"/>
                          <a:cs typeface="+mn-cs"/>
                        </a:rPr>
                        <a:t>35-44</a:t>
                      </a:r>
                      <a:r>
                        <a:rPr lang="cs-CZ" sz="1200" b="0" i="0" u="none" strike="noStrike" kern="1200" baseline="0" dirty="0">
                          <a:solidFill>
                            <a:srgbClr val="000000"/>
                          </a:solidFill>
                          <a:effectLst/>
                          <a:latin typeface="+mn-lt"/>
                          <a:ea typeface="+mn-ea"/>
                          <a:cs typeface="+mn-cs"/>
                        </a:rPr>
                        <a:t> let</a:t>
                      </a:r>
                      <a:endParaRPr lang="cs-CZ" sz="1200" b="0" i="0" u="none" strike="noStrike" dirty="0">
                        <a:solidFill>
                          <a:srgbClr val="000000"/>
                        </a:solidFill>
                        <a:effectLst/>
                        <a:latin typeface="+mj-lt"/>
                      </a:endParaRP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000000"/>
                          </a:solidFill>
                          <a:effectLst/>
                          <a:latin typeface="Calibri" panose="020F0502020204030204" pitchFamily="34" charset="0"/>
                        </a:rPr>
                        <a:t>78%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76%</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71%</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68%</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82%</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78%</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20"/>
                  </a:ext>
                </a:extLst>
              </a:tr>
              <a:tr h="229815">
                <a:tc>
                  <a:txBody>
                    <a:bodyPr/>
                    <a:lstStyle/>
                    <a:p>
                      <a:pPr algn="l" fontAlgn="ctr"/>
                      <a:r>
                        <a:rPr lang="cs-CZ" sz="1200" b="0" i="0" u="none" strike="noStrike" kern="1200" dirty="0">
                          <a:solidFill>
                            <a:srgbClr val="000000"/>
                          </a:solidFill>
                          <a:effectLst/>
                          <a:latin typeface="+mn-lt"/>
                          <a:ea typeface="+mn-ea"/>
                          <a:cs typeface="+mn-cs"/>
                        </a:rPr>
                        <a:t>45-54</a:t>
                      </a:r>
                      <a:r>
                        <a:rPr lang="cs-CZ" sz="1200" b="0" i="0" u="none" strike="noStrike" kern="1200" baseline="0" dirty="0">
                          <a:solidFill>
                            <a:srgbClr val="000000"/>
                          </a:solidFill>
                          <a:effectLst/>
                          <a:latin typeface="+mn-lt"/>
                          <a:ea typeface="+mn-ea"/>
                          <a:cs typeface="+mn-cs"/>
                        </a:rPr>
                        <a:t> let</a:t>
                      </a:r>
                      <a:endParaRPr lang="cs-CZ" sz="1200" b="0" i="0" u="none" strike="noStrike" dirty="0">
                        <a:solidFill>
                          <a:srgbClr val="000000"/>
                        </a:solidFill>
                        <a:effectLst/>
                        <a:latin typeface="+mj-lt"/>
                      </a:endParaRP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85%</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83%</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68%</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80%</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79%</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551142894"/>
                  </a:ext>
                </a:extLst>
              </a:tr>
              <a:tr h="229815">
                <a:tc>
                  <a:txBody>
                    <a:bodyPr/>
                    <a:lstStyle/>
                    <a:p>
                      <a:pPr algn="l" fontAlgn="ctr"/>
                      <a:r>
                        <a:rPr lang="cs-CZ" sz="1200" b="0" i="0" u="none" strike="noStrike" dirty="0">
                          <a:solidFill>
                            <a:srgbClr val="000000"/>
                          </a:solidFill>
                          <a:effectLst/>
                          <a:latin typeface="+mj-lt"/>
                        </a:rPr>
                        <a:t>55-64 let</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000000"/>
                          </a:solidFill>
                          <a:effectLst/>
                          <a:latin typeface="Calibri" panose="020F0502020204030204" pitchFamily="34" charset="0"/>
                        </a:rPr>
                        <a:t>88%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88%</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71%</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63%</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79%</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73%</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859971855"/>
                  </a:ext>
                </a:extLst>
              </a:tr>
              <a:tr h="229815">
                <a:tc>
                  <a:txBody>
                    <a:bodyPr/>
                    <a:lstStyle/>
                    <a:p>
                      <a:pPr algn="l" fontAlgn="ctr"/>
                      <a:r>
                        <a:rPr lang="cs-CZ" sz="1200" b="0" i="0" u="none" strike="noStrike" dirty="0">
                          <a:solidFill>
                            <a:srgbClr val="000000"/>
                          </a:solidFill>
                          <a:effectLst/>
                          <a:latin typeface="+mj-lt"/>
                        </a:rPr>
                        <a:t>65 nebo více let</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000000"/>
                          </a:solidFill>
                          <a:effectLst/>
                          <a:latin typeface="Calibri" panose="020F0502020204030204" pitchFamily="34" charset="0"/>
                        </a:rPr>
                        <a:t>92%</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91%</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71%</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72%</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77%</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70%</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96100849"/>
                  </a:ext>
                </a:extLst>
              </a:tr>
              <a:tr h="229815">
                <a:tc>
                  <a:txBody>
                    <a:bodyPr/>
                    <a:lstStyle/>
                    <a:p>
                      <a:pPr algn="l" fontAlgn="ctr"/>
                      <a:r>
                        <a:rPr lang="cs-CZ" sz="1200" b="0" i="0" u="none" strike="noStrike" dirty="0">
                          <a:solidFill>
                            <a:srgbClr val="000000"/>
                          </a:solidFill>
                          <a:effectLst/>
                          <a:latin typeface="+mj-lt"/>
                        </a:rPr>
                        <a:t>Základní</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a:solidFill>
                            <a:srgbClr val="000000"/>
                          </a:solidFill>
                          <a:effectLst/>
                          <a:latin typeface="Calibri" panose="020F0502020204030204" pitchFamily="34" charset="0"/>
                        </a:rPr>
                        <a:t>68%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67%</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64%</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62%</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72%</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67%</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001662881"/>
                  </a:ext>
                </a:extLst>
              </a:tr>
              <a:tr h="229815">
                <a:tc>
                  <a:txBody>
                    <a:bodyPr/>
                    <a:lstStyle/>
                    <a:p>
                      <a:pPr algn="l" fontAlgn="ctr"/>
                      <a:r>
                        <a:rPr lang="cs-CZ" sz="1200" b="0" i="0" u="none" strike="noStrike" dirty="0">
                          <a:solidFill>
                            <a:srgbClr val="000000"/>
                          </a:solidFill>
                          <a:effectLst/>
                          <a:latin typeface="+mj-lt"/>
                        </a:rPr>
                        <a:t>Středoškolské bez maturity</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81%</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79%</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65%</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67%</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75%</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70%</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194809618"/>
                  </a:ext>
                </a:extLst>
              </a:tr>
              <a:tr h="2298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200" b="0" i="0" u="none" strike="noStrike" kern="1200" dirty="0">
                          <a:solidFill>
                            <a:srgbClr val="000000"/>
                          </a:solidFill>
                          <a:effectLst/>
                          <a:latin typeface="+mn-lt"/>
                          <a:ea typeface="+mn-ea"/>
                          <a:cs typeface="+mn-cs"/>
                        </a:rPr>
                        <a:t>Středoškolské s maturitou</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76%</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75%</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66%</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81%</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a:solidFill>
                            <a:srgbClr val="000000"/>
                          </a:solidFill>
                          <a:effectLst/>
                          <a:latin typeface="Calibri" panose="020F0502020204030204" pitchFamily="34" charset="0"/>
                        </a:rPr>
                        <a:t>77%</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852222003"/>
                  </a:ext>
                </a:extLst>
              </a:tr>
              <a:tr h="2298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200" b="0" i="0" u="none" strike="noStrike" kern="1200" dirty="0">
                          <a:solidFill>
                            <a:srgbClr val="000000"/>
                          </a:solidFill>
                          <a:effectLst/>
                          <a:latin typeface="+mn-lt"/>
                          <a:ea typeface="+mn-ea"/>
                          <a:cs typeface="+mn-cs"/>
                        </a:rPr>
                        <a:t>Vysokoškolské</a:t>
                      </a:r>
                    </a:p>
                  </a:txBody>
                  <a:tcPr marL="8263" marR="8263" marT="826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78%</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63%</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59%</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rtl="0" fontAlgn="b"/>
                      <a:r>
                        <a:rPr lang="en-GB" sz="1100" b="0" i="0" u="none" strike="noStrike" dirty="0">
                          <a:solidFill>
                            <a:srgbClr val="000000"/>
                          </a:solidFill>
                          <a:effectLst/>
                          <a:latin typeface="Calibri" panose="020F0502020204030204" pitchFamily="34" charset="0"/>
                        </a:rPr>
                        <a:t>82%</a:t>
                      </a:r>
                    </a:p>
                  </a:txBody>
                  <a:tcPr marL="0" marR="0" marT="0" marB="0" anchor="ctr">
                    <a:lnL w="12700" cap="flat" cmpd="sng" algn="ctr">
                      <a:solidFill>
                        <a:schemeClr val="bg1">
                          <a:lumMod val="6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100" b="0" i="0" u="none" strike="noStrike" dirty="0">
                          <a:solidFill>
                            <a:srgbClr val="000000"/>
                          </a:solidFill>
                          <a:effectLst/>
                          <a:latin typeface="Calibri" panose="020F0502020204030204" pitchFamily="34" charset="0"/>
                        </a:rPr>
                        <a:t>78%</a:t>
                      </a:r>
                    </a:p>
                  </a:txBody>
                  <a:tcPr marL="0" marR="0" marT="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966699032"/>
                  </a:ext>
                </a:extLst>
              </a:tr>
            </a:tbl>
          </a:graphicData>
        </a:graphic>
      </p:graphicFrame>
      <p:sp>
        <p:nvSpPr>
          <p:cNvPr id="12" name="Ovál 11">
            <a:extLst>
              <a:ext uri="{FF2B5EF4-FFF2-40B4-BE49-F238E27FC236}">
                <a16:creationId xmlns:a16="http://schemas.microsoft.com/office/drawing/2014/main" xmlns="" id="{55D71512-214F-4BC9-9549-23AF4A125DE7}"/>
              </a:ext>
            </a:extLst>
          </p:cNvPr>
          <p:cNvSpPr/>
          <p:nvPr/>
        </p:nvSpPr>
        <p:spPr>
          <a:xfrm>
            <a:off x="8477849" y="2616897"/>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1900" dirty="0">
                <a:solidFill>
                  <a:prstClr val="white"/>
                </a:solidFill>
                <a:cs typeface="Times New Roman" panose="02020603050405020304" pitchFamily="18" charset="0"/>
              </a:rPr>
              <a:t>S</a:t>
            </a:r>
            <a:endParaRPr lang="en-GB" sz="1900" dirty="0">
              <a:solidFill>
                <a:prstClr val="white"/>
              </a:solidFill>
              <a:cs typeface="Times New Roman" panose="02020603050405020304" pitchFamily="18" charset="0"/>
            </a:endParaRPr>
          </a:p>
        </p:txBody>
      </p:sp>
      <p:sp>
        <p:nvSpPr>
          <p:cNvPr id="14" name="Ovál 13">
            <a:extLst>
              <a:ext uri="{FF2B5EF4-FFF2-40B4-BE49-F238E27FC236}">
                <a16:creationId xmlns:a16="http://schemas.microsoft.com/office/drawing/2014/main" xmlns="" id="{1FA10D28-DE42-42C8-B083-F6CE1DDB398E}"/>
              </a:ext>
            </a:extLst>
          </p:cNvPr>
          <p:cNvSpPr/>
          <p:nvPr/>
        </p:nvSpPr>
        <p:spPr>
          <a:xfrm>
            <a:off x="6723454" y="2621804"/>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1900" dirty="0">
                <a:solidFill>
                  <a:prstClr val="white"/>
                </a:solidFill>
                <a:cs typeface="Times New Roman" panose="02020603050405020304" pitchFamily="18" charset="0"/>
              </a:rPr>
              <a:t>S</a:t>
            </a:r>
            <a:endParaRPr lang="en-GB" sz="1900"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27094854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8" name="TextovéPole 7"/>
          <p:cNvSpPr txBox="1"/>
          <p:nvPr/>
        </p:nvSpPr>
        <p:spPr>
          <a:xfrm>
            <a:off x="360363" y="1080000"/>
            <a:ext cx="8423275" cy="5386090"/>
          </a:xfrm>
          <a:prstGeom prst="rect">
            <a:avLst/>
          </a:prstGeom>
          <a:noFill/>
        </p:spPr>
        <p:txBody>
          <a:bodyPr wrap="square" rtlCol="0">
            <a:spAutoFit/>
          </a:bodyPr>
          <a:lstStyle/>
          <a:p>
            <a:pPr marL="285750" lvl="1" indent="-285750">
              <a:spcAft>
                <a:spcPts val="600"/>
              </a:spcAft>
              <a:buFont typeface="Arial" pitchFamily="34" charset="0"/>
              <a:buChar char="•"/>
            </a:pPr>
            <a:r>
              <a:rPr lang="cs-CZ" dirty="0">
                <a:solidFill>
                  <a:prstClr val="black"/>
                </a:solidFill>
                <a:latin typeface="Calibri"/>
              </a:rPr>
              <a:t>Jak už bylo zmíněno výše v kapitole RQI, </a:t>
            </a:r>
            <a:r>
              <a:rPr lang="cs-CZ" b="1" dirty="0">
                <a:solidFill>
                  <a:prstClr val="black"/>
                </a:solidFill>
                <a:latin typeface="Calibri"/>
              </a:rPr>
              <a:t>k mírnému meziročnímu poklesu (-1 </a:t>
            </a:r>
            <a:r>
              <a:rPr lang="cs-CZ" b="1" dirty="0" err="1">
                <a:solidFill>
                  <a:prstClr val="black"/>
                </a:solidFill>
                <a:latin typeface="Calibri"/>
              </a:rPr>
              <a:t>p.b</a:t>
            </a:r>
            <a:r>
              <a:rPr lang="cs-CZ" b="1" dirty="0">
                <a:solidFill>
                  <a:prstClr val="black"/>
                </a:solidFill>
                <a:latin typeface="Calibri"/>
              </a:rPr>
              <a:t>.) došlo u průměrného týdenního zásahu České televize </a:t>
            </a:r>
            <a:r>
              <a:rPr lang="cs-CZ" dirty="0">
                <a:solidFill>
                  <a:prstClr val="black"/>
                </a:solidFill>
                <a:latin typeface="Calibri"/>
              </a:rPr>
              <a:t>v divácké skupině 18+, a to na hodnotu 76 %.</a:t>
            </a:r>
          </a:p>
          <a:p>
            <a:pPr marL="285750" lvl="1" indent="-285750">
              <a:spcAft>
                <a:spcPts val="600"/>
              </a:spcAft>
              <a:buFont typeface="Arial" pitchFamily="34" charset="0"/>
              <a:buChar char="•"/>
            </a:pPr>
            <a:r>
              <a:rPr lang="cs-CZ" dirty="0">
                <a:solidFill>
                  <a:prstClr val="black"/>
                </a:solidFill>
                <a:latin typeface="Calibri"/>
              </a:rPr>
              <a:t>U mužů jsme zaznamenali meziroční pokles zásahu o 2 </a:t>
            </a:r>
            <a:r>
              <a:rPr lang="cs-CZ" dirty="0" err="1">
                <a:solidFill>
                  <a:prstClr val="black"/>
                </a:solidFill>
                <a:latin typeface="Calibri"/>
              </a:rPr>
              <a:t>p.b</a:t>
            </a:r>
            <a:r>
              <a:rPr lang="cs-CZ" dirty="0">
                <a:solidFill>
                  <a:prstClr val="black"/>
                </a:solidFill>
                <a:latin typeface="Calibri"/>
              </a:rPr>
              <a:t>. Příčinou může být absence významnější sportovní akce (OH, MS nebo ME ve fotbale). U žen jsme zaznamenali marginální pokles o 1 </a:t>
            </a:r>
            <a:r>
              <a:rPr lang="cs-CZ" dirty="0" err="1">
                <a:solidFill>
                  <a:prstClr val="black"/>
                </a:solidFill>
                <a:latin typeface="Calibri"/>
              </a:rPr>
              <a:t>p.b</a:t>
            </a:r>
            <a:r>
              <a:rPr lang="cs-CZ" dirty="0">
                <a:solidFill>
                  <a:prstClr val="black"/>
                </a:solidFill>
                <a:latin typeface="Calibri"/>
              </a:rPr>
              <a:t>.</a:t>
            </a:r>
          </a:p>
          <a:p>
            <a:pPr marL="285750" lvl="1" indent="-285750">
              <a:spcAft>
                <a:spcPts val="600"/>
              </a:spcAft>
              <a:buFont typeface="Arial" pitchFamily="34" charset="0"/>
              <a:buChar char="•"/>
            </a:pPr>
            <a:r>
              <a:rPr lang="cs-CZ" dirty="0">
                <a:solidFill>
                  <a:prstClr val="black"/>
                </a:solidFill>
                <a:latin typeface="Calibri"/>
              </a:rPr>
              <a:t>Nejvyšší pokles zásahu registrujeme u </a:t>
            </a:r>
            <a:r>
              <a:rPr lang="cs-CZ" b="1" dirty="0">
                <a:solidFill>
                  <a:prstClr val="black"/>
                </a:solidFill>
                <a:latin typeface="Calibri"/>
              </a:rPr>
              <a:t>nejmladší skupiny diváků 18-24 let </a:t>
            </a:r>
            <a:r>
              <a:rPr lang="cs-CZ" dirty="0">
                <a:solidFill>
                  <a:prstClr val="black"/>
                </a:solidFill>
                <a:latin typeface="Calibri"/>
              </a:rPr>
              <a:t>(-5 </a:t>
            </a:r>
            <a:r>
              <a:rPr lang="cs-CZ" dirty="0" err="1">
                <a:solidFill>
                  <a:prstClr val="black"/>
                </a:solidFill>
                <a:latin typeface="Calibri"/>
              </a:rPr>
              <a:t>p.b</a:t>
            </a:r>
            <a:r>
              <a:rPr lang="cs-CZ" dirty="0">
                <a:solidFill>
                  <a:prstClr val="black"/>
                </a:solidFill>
                <a:latin typeface="Calibri"/>
              </a:rPr>
              <a:t>.), méně výraznou pak u střední generace 35-54 let. U diváků starších 55 let nedošlo prakticky k žádným změnám. U diváků s nižším vzděláním vidíme meziroční pokles o 1-2 </a:t>
            </a:r>
            <a:r>
              <a:rPr lang="cs-CZ" dirty="0" err="1">
                <a:solidFill>
                  <a:prstClr val="black"/>
                </a:solidFill>
                <a:latin typeface="Calibri"/>
              </a:rPr>
              <a:t>p.b</a:t>
            </a:r>
            <a:r>
              <a:rPr lang="cs-CZ" dirty="0">
                <a:solidFill>
                  <a:prstClr val="black"/>
                </a:solidFill>
                <a:latin typeface="Calibri"/>
              </a:rPr>
              <a:t>., u diváků s maturitou a VŠ vzděláním nedošlo k výraznějším změnám zásahu.</a:t>
            </a:r>
          </a:p>
          <a:p>
            <a:pPr marL="285750" lvl="1" indent="-285750">
              <a:spcAft>
                <a:spcPts val="600"/>
              </a:spcAft>
              <a:buFont typeface="Arial" pitchFamily="34" charset="0"/>
              <a:buChar char="•"/>
            </a:pPr>
            <a:r>
              <a:rPr lang="cs-CZ" dirty="0">
                <a:solidFill>
                  <a:prstClr val="black"/>
                </a:solidFill>
                <a:latin typeface="Calibri"/>
              </a:rPr>
              <a:t>Celkové míra souhlasu s výrokem </a:t>
            </a:r>
            <a:r>
              <a:rPr lang="cs-CZ" i="1" dirty="0">
                <a:solidFill>
                  <a:srgbClr val="000000"/>
                </a:solidFill>
                <a:latin typeface="Calibri"/>
              </a:rPr>
              <a:t>„</a:t>
            </a:r>
            <a:r>
              <a:rPr lang="cs-CZ" b="1" i="1" dirty="0">
                <a:solidFill>
                  <a:srgbClr val="000000"/>
                </a:solidFill>
                <a:latin typeface="Calibri"/>
              </a:rPr>
              <a:t>ČT nabízí dostatek pořadů, které odpovídají mému vkusu a mým zájmům“ </a:t>
            </a:r>
            <a:r>
              <a:rPr lang="cs-CZ" b="1" dirty="0">
                <a:solidFill>
                  <a:srgbClr val="000000"/>
                </a:solidFill>
                <a:latin typeface="Calibri"/>
              </a:rPr>
              <a:t>zůstala na stejné úrovni jako v roce 2016</a:t>
            </a:r>
            <a:r>
              <a:rPr lang="cs-CZ" dirty="0">
                <a:solidFill>
                  <a:srgbClr val="000000"/>
                </a:solidFill>
                <a:latin typeface="Calibri"/>
              </a:rPr>
              <a:t>. Pokles ve věkové kategorii 55-64 let byl vyvážen nárůstem ve skupině 45-54 let. Drobný pokles jsme zaznamenali i u vysokoškolsky vzdělaných diváků.</a:t>
            </a:r>
          </a:p>
          <a:p>
            <a:pPr marL="285750" lvl="1" indent="-285750">
              <a:spcAft>
                <a:spcPts val="600"/>
              </a:spcAft>
              <a:buFont typeface="Arial" pitchFamily="34" charset="0"/>
              <a:buChar char="•"/>
            </a:pPr>
            <a:r>
              <a:rPr lang="cs-CZ" b="1" dirty="0">
                <a:solidFill>
                  <a:prstClr val="black"/>
                </a:solidFill>
                <a:latin typeface="Calibri"/>
              </a:rPr>
              <a:t>K meziročnímu poklesu o 4 </a:t>
            </a:r>
            <a:r>
              <a:rPr lang="cs-CZ" b="1" dirty="0" err="1">
                <a:solidFill>
                  <a:prstClr val="black"/>
                </a:solidFill>
                <a:latin typeface="Calibri"/>
              </a:rPr>
              <a:t>p.b</a:t>
            </a:r>
            <a:r>
              <a:rPr lang="cs-CZ" b="1" dirty="0">
                <a:solidFill>
                  <a:prstClr val="black"/>
                </a:solidFill>
                <a:latin typeface="Calibri"/>
              </a:rPr>
              <a:t>. došlo u souhlasu s výrokem </a:t>
            </a:r>
            <a:r>
              <a:rPr lang="cs-CZ" b="1" i="1" dirty="0">
                <a:solidFill>
                  <a:srgbClr val="000000"/>
                </a:solidFill>
                <a:latin typeface="Calibri" pitchFamily="34" charset="0"/>
              </a:rPr>
              <a:t>„</a:t>
            </a:r>
            <a:r>
              <a:rPr lang="cs-CZ" b="1" i="1" dirty="0">
                <a:solidFill>
                  <a:srgbClr val="000000"/>
                </a:solidFill>
                <a:latin typeface="Calibri"/>
              </a:rPr>
              <a:t>ČT přináší i pořady, které komerční stanice nevysílají</a:t>
            </a:r>
            <a:r>
              <a:rPr lang="cs-CZ" b="1" i="1" dirty="0">
                <a:solidFill>
                  <a:srgbClr val="000000"/>
                </a:solidFill>
                <a:latin typeface="Calibri" pitchFamily="34" charset="0"/>
              </a:rPr>
              <a:t>.“</a:t>
            </a:r>
            <a:r>
              <a:rPr lang="cs-CZ" b="1" dirty="0">
                <a:solidFill>
                  <a:srgbClr val="000000"/>
                </a:solidFill>
                <a:latin typeface="Calibri" pitchFamily="34" charset="0"/>
              </a:rPr>
              <a:t> </a:t>
            </a:r>
            <a:r>
              <a:rPr lang="cs-CZ" dirty="0">
                <a:solidFill>
                  <a:srgbClr val="000000"/>
                </a:solidFill>
                <a:latin typeface="Calibri" pitchFamily="34" charset="0"/>
              </a:rPr>
              <a:t>U mužů i žen byl pokles stejný, s výjimkou nejmladších diváků k němu došlo u všech ostatních věkových skupin, nejvíce mezi staršími 55 let. U vzdělání jsme zaznamenali pokles napříč všemi skupinami.</a:t>
            </a:r>
            <a:endParaRPr lang="cs-CZ" dirty="0">
              <a:solidFill>
                <a:prstClr val="black"/>
              </a:solidFill>
              <a:latin typeface="Calibri"/>
            </a:endParaRPr>
          </a:p>
        </p:txBody>
      </p:sp>
      <p:sp>
        <p:nvSpPr>
          <p:cNvPr id="10"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Skupiny definované pohlavím, věkem a vzděláním - Komentář</a:t>
            </a:r>
            <a:endParaRPr lang="cs-CZ" sz="100" dirty="0">
              <a:solidFill>
                <a:prstClr val="black"/>
              </a:solidFill>
              <a:latin typeface="Calibri"/>
            </a:endParaRPr>
          </a:p>
          <a:p>
            <a:pPr marL="1588" indent="-1588" algn="ctr" defTabSz="271463">
              <a:spcBef>
                <a:spcPts val="200"/>
              </a:spcBef>
              <a:spcAft>
                <a:spcPct val="20000"/>
              </a:spcAft>
              <a:tabLst>
                <a:tab pos="631825" algn="l"/>
              </a:tabLst>
              <a:defRPr/>
            </a:pPr>
            <a:endParaRPr lang="cs-CZ" sz="2100" b="1" dirty="0">
              <a:solidFill>
                <a:prstClr val="black"/>
              </a:solidFill>
              <a:latin typeface="Calibri"/>
            </a:endParaRPr>
          </a:p>
        </p:txBody>
      </p:sp>
      <p:sp>
        <p:nvSpPr>
          <p:cNvPr id="9"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C. VYSÍLÁNÍ PRO SPECIFICKÉ DIVÁCKÉ SKUPINY</a:t>
            </a: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111</a:t>
            </a:fld>
            <a:endParaRPr lang="cs-CZ" sz="1100" dirty="0">
              <a:solidFill>
                <a:srgbClr val="1A1F52"/>
              </a:solidFill>
              <a:cs typeface="Arial" charset="0"/>
            </a:endParaRPr>
          </a:p>
        </p:txBody>
      </p:sp>
    </p:spTree>
    <p:extLst>
      <p:ext uri="{BB962C8B-B14F-4D97-AF65-F5344CB8AC3E}">
        <p14:creationId xmlns:p14="http://schemas.microsoft.com/office/powerpoint/2010/main" val="6151847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Dětský divák</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ATO – </a:t>
            </a:r>
            <a:r>
              <a:rPr lang="cs-CZ" sz="1200" b="1" dirty="0" err="1">
                <a:solidFill>
                  <a:prstClr val="black"/>
                </a:solidFill>
                <a:latin typeface="Calibri"/>
              </a:rPr>
              <a:t>Nielsen</a:t>
            </a:r>
            <a:r>
              <a:rPr lang="cs-CZ" sz="1200" b="1" dirty="0">
                <a:solidFill>
                  <a:prstClr val="black"/>
                </a:solidFill>
                <a:latin typeface="Calibri"/>
              </a:rPr>
              <a:t> </a:t>
            </a:r>
            <a:r>
              <a:rPr lang="cs-CZ" sz="1200" b="1" dirty="0" err="1">
                <a:solidFill>
                  <a:prstClr val="black"/>
                </a:solidFill>
                <a:latin typeface="Calibri"/>
              </a:rPr>
              <a:t>Admosphere</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graphicFrame>
        <p:nvGraphicFramePr>
          <p:cNvPr id="10" name="Graf 9"/>
          <p:cNvGraphicFramePr>
            <a:graphicFrameLocks/>
          </p:cNvGraphicFramePr>
          <p:nvPr>
            <p:extLst>
              <p:ext uri="{D42A27DB-BD31-4B8C-83A1-F6EECF244321}">
                <p14:modId xmlns:p14="http://schemas.microsoft.com/office/powerpoint/2010/main" val="3567066048"/>
              </p:ext>
            </p:extLst>
          </p:nvPr>
        </p:nvGraphicFramePr>
        <p:xfrm>
          <a:off x="360363" y="2276872"/>
          <a:ext cx="8423275" cy="4173140"/>
        </p:xfrm>
        <a:graphic>
          <a:graphicData uri="http://schemas.openxmlformats.org/drawingml/2006/chart">
            <c:chart xmlns:c="http://schemas.openxmlformats.org/drawingml/2006/chart" xmlns:r="http://schemas.openxmlformats.org/officeDocument/2006/relationships" r:id="rId4"/>
          </a:graphicData>
        </a:graphic>
      </p:graphicFrame>
      <p:sp>
        <p:nvSpPr>
          <p:cNvPr id="7" name="AutoShape 2"/>
          <p:cNvSpPr>
            <a:spLocks noChangeArrowheads="1"/>
          </p:cNvSpPr>
          <p:nvPr/>
        </p:nvSpPr>
        <p:spPr bwMode="auto">
          <a:xfrm>
            <a:off x="103188" y="1521761"/>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a:endParaRPr>
          </a:p>
          <a:p>
            <a:pPr marL="1588" indent="-1588" algn="ctr" defTabSz="271463">
              <a:spcBef>
                <a:spcPct val="20000"/>
              </a:spcBef>
              <a:spcAft>
                <a:spcPct val="20000"/>
              </a:spcAft>
              <a:tabLst>
                <a:tab pos="631825" algn="l"/>
              </a:tabLst>
              <a:defRPr/>
            </a:pPr>
            <a:r>
              <a:rPr lang="cs-CZ" b="1" cap="all" dirty="0">
                <a:solidFill>
                  <a:prstClr val="black"/>
                </a:solidFill>
                <a:latin typeface="Calibri"/>
              </a:rPr>
              <a:t>2017: PRŮMĚRNÝ TÝDENNÍ ZÁSAH ČT, DĚTSKÝCH pořadů a čt :d ve skupinách 15+, 4-9 LET A 4-12 LET</a:t>
            </a: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112</a:t>
            </a:fld>
            <a:endParaRPr lang="cs-CZ" sz="1100" dirty="0">
              <a:solidFill>
                <a:srgbClr val="1A1F52"/>
              </a:solidFill>
              <a:cs typeface="Arial" charset="0"/>
            </a:endParaRPr>
          </a:p>
        </p:txBody>
      </p:sp>
      <p:sp>
        <p:nvSpPr>
          <p:cNvPr id="14" name="Zástupný symbol pro datum 7">
            <a:extLst>
              <a:ext uri="{FF2B5EF4-FFF2-40B4-BE49-F238E27FC236}">
                <a16:creationId xmlns:a16="http://schemas.microsoft.com/office/drawing/2014/main" xmlns="" id="{5AEB6496-8287-4F5B-81CD-813D0F84F3AA}"/>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C. VYSÍLÁNÍ PRO SPECIFICKÉ DIVÁCKÉ SKUPINY</a:t>
            </a:r>
          </a:p>
        </p:txBody>
      </p:sp>
    </p:spTree>
    <p:extLst>
      <p:ext uri="{BB962C8B-B14F-4D97-AF65-F5344CB8AC3E}">
        <p14:creationId xmlns:p14="http://schemas.microsoft.com/office/powerpoint/2010/main" val="13050246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Graf 8"/>
          <p:cNvGraphicFramePr>
            <a:graphicFrameLocks/>
          </p:cNvGraphicFramePr>
          <p:nvPr>
            <p:extLst>
              <p:ext uri="{D42A27DB-BD31-4B8C-83A1-F6EECF244321}">
                <p14:modId xmlns:p14="http://schemas.microsoft.com/office/powerpoint/2010/main" val="2350029367"/>
              </p:ext>
            </p:extLst>
          </p:nvPr>
        </p:nvGraphicFramePr>
        <p:xfrm>
          <a:off x="360363" y="4293096"/>
          <a:ext cx="8423275" cy="2160240"/>
        </p:xfrm>
        <a:graphic>
          <a:graphicData uri="http://schemas.openxmlformats.org/drawingml/2006/chart">
            <c:chart xmlns:c="http://schemas.openxmlformats.org/drawingml/2006/chart" xmlns:r="http://schemas.openxmlformats.org/officeDocument/2006/relationships" r:id="rId4"/>
          </a:graphicData>
        </a:graphic>
      </p:graphicFrame>
      <p:sp>
        <p:nvSpPr>
          <p:cNvPr id="11"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Dětský divák</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AOP ČT, PROVYS ČT, Tracking ČT</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3" name="AutoShape 2"/>
          <p:cNvSpPr>
            <a:spLocks noChangeArrowheads="1"/>
          </p:cNvSpPr>
          <p:nvPr/>
        </p:nvSpPr>
        <p:spPr bwMode="auto">
          <a:xfrm>
            <a:off x="103188" y="1521761"/>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a:rPr>
              <a:t>PODÍL domácí a evropské tvorby NA dětských POŘADECH, VNÍMÁNÍ působení čt na dětského diváka</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113</a:t>
            </a:fld>
            <a:endParaRPr lang="cs-CZ" sz="1100" dirty="0">
              <a:solidFill>
                <a:srgbClr val="1A1F52"/>
              </a:solidFill>
              <a:cs typeface="Arial" charset="0"/>
            </a:endParaRPr>
          </a:p>
        </p:txBody>
      </p:sp>
      <p:sp>
        <p:nvSpPr>
          <p:cNvPr id="10" name="Ovál 9">
            <a:extLst>
              <a:ext uri="{FF2B5EF4-FFF2-40B4-BE49-F238E27FC236}">
                <a16:creationId xmlns:a16="http://schemas.microsoft.com/office/drawing/2014/main" xmlns="" id="{784B403C-BCB1-4303-A89B-4A85AAAC8259}"/>
              </a:ext>
            </a:extLst>
          </p:cNvPr>
          <p:cNvSpPr/>
          <p:nvPr/>
        </p:nvSpPr>
        <p:spPr>
          <a:xfrm>
            <a:off x="8179417" y="5616784"/>
            <a:ext cx="288032" cy="28803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dirty="0">
                <a:solidFill>
                  <a:prstClr val="white"/>
                </a:solidFill>
                <a:cs typeface="Times New Roman" panose="02020603050405020304" pitchFamily="18" charset="0"/>
              </a:rPr>
              <a:t>K</a:t>
            </a:r>
            <a:endParaRPr lang="en-GB" dirty="0">
              <a:solidFill>
                <a:prstClr val="white"/>
              </a:solidFill>
              <a:cs typeface="Times New Roman" panose="02020603050405020304" pitchFamily="18" charset="0"/>
            </a:endParaRPr>
          </a:p>
        </p:txBody>
      </p:sp>
      <p:sp>
        <p:nvSpPr>
          <p:cNvPr id="14" name="Zástupný symbol pro datum 7">
            <a:extLst>
              <a:ext uri="{FF2B5EF4-FFF2-40B4-BE49-F238E27FC236}">
                <a16:creationId xmlns:a16="http://schemas.microsoft.com/office/drawing/2014/main" xmlns="" id="{CDF6F81A-C348-49BB-B0FB-946B17A96CC0}"/>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C. VYSÍLÁNÍ PRO SPECIFICKÉ DIVÁCKÉ SKUPINY</a:t>
            </a:r>
          </a:p>
        </p:txBody>
      </p:sp>
      <p:graphicFrame>
        <p:nvGraphicFramePr>
          <p:cNvPr id="16" name="Graf 15">
            <a:extLst>
              <a:ext uri="{FF2B5EF4-FFF2-40B4-BE49-F238E27FC236}">
                <a16:creationId xmlns:a16="http://schemas.microsoft.com/office/drawing/2014/main" xmlns="" id="{61E2D1A1-D50B-41F1-92F8-01B5DCAF8737}"/>
              </a:ext>
            </a:extLst>
          </p:cNvPr>
          <p:cNvGraphicFramePr/>
          <p:nvPr>
            <p:extLst>
              <p:ext uri="{D42A27DB-BD31-4B8C-83A1-F6EECF244321}">
                <p14:modId xmlns:p14="http://schemas.microsoft.com/office/powerpoint/2010/main" val="156382414"/>
              </p:ext>
            </p:extLst>
          </p:nvPr>
        </p:nvGraphicFramePr>
        <p:xfrm>
          <a:off x="360363" y="2132856"/>
          <a:ext cx="8423275" cy="1872108"/>
        </p:xfrm>
        <a:graphic>
          <a:graphicData uri="http://schemas.openxmlformats.org/drawingml/2006/chart">
            <c:chart xmlns:c="http://schemas.openxmlformats.org/drawingml/2006/chart" xmlns:r="http://schemas.openxmlformats.org/officeDocument/2006/relationships" r:id="rId5"/>
          </a:graphicData>
        </a:graphic>
      </p:graphicFrame>
      <p:sp>
        <p:nvSpPr>
          <p:cNvPr id="17" name="Obdélník 16">
            <a:extLst>
              <a:ext uri="{FF2B5EF4-FFF2-40B4-BE49-F238E27FC236}">
                <a16:creationId xmlns:a16="http://schemas.microsoft.com/office/drawing/2014/main" xmlns="" id="{41F5C0CA-693F-4291-845A-1FBBFFA7CDE7}"/>
              </a:ext>
            </a:extLst>
          </p:cNvPr>
          <p:cNvSpPr/>
          <p:nvPr/>
        </p:nvSpPr>
        <p:spPr>
          <a:xfrm>
            <a:off x="197067" y="3498811"/>
            <a:ext cx="8749866" cy="485775"/>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138786184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Graf 8"/>
          <p:cNvGraphicFramePr>
            <a:graphicFrameLocks/>
          </p:cNvGraphicFramePr>
          <p:nvPr>
            <p:extLst>
              <p:ext uri="{D42A27DB-BD31-4B8C-83A1-F6EECF244321}">
                <p14:modId xmlns:p14="http://schemas.microsoft.com/office/powerpoint/2010/main" val="884214509"/>
              </p:ext>
            </p:extLst>
          </p:nvPr>
        </p:nvGraphicFramePr>
        <p:xfrm>
          <a:off x="103188" y="2276872"/>
          <a:ext cx="8937625" cy="4173141"/>
        </p:xfrm>
        <a:graphic>
          <a:graphicData uri="http://schemas.openxmlformats.org/drawingml/2006/chart">
            <c:chart xmlns:c="http://schemas.openxmlformats.org/drawingml/2006/chart" xmlns:r="http://schemas.openxmlformats.org/officeDocument/2006/relationships" r:id="rId4"/>
          </a:graphicData>
        </a:graphic>
      </p:graphicFrame>
      <p:sp>
        <p:nvSpPr>
          <p:cNvPr id="13" name="AutoShape 2"/>
          <p:cNvSpPr>
            <a:spLocks noChangeArrowheads="1"/>
          </p:cNvSpPr>
          <p:nvPr/>
        </p:nvSpPr>
        <p:spPr bwMode="auto">
          <a:xfrm>
            <a:off x="103188" y="1521761"/>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a:rPr>
              <a:t>PODÍL JEDNOTLIVÝCH žánrů NA VŠECH dětských POŘADECH</a:t>
            </a:r>
          </a:p>
        </p:txBody>
      </p:sp>
      <p:sp>
        <p:nvSpPr>
          <p:cNvPr id="15"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Dětský divák</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AOP ČT, PROVYS ČT</a:t>
            </a:r>
            <a:endParaRPr lang="cs-CZ" sz="1300" dirty="0">
              <a:solidFill>
                <a:prstClr val="black"/>
              </a:solidFill>
              <a:latin typeface="Calibri"/>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114</a:t>
            </a:fld>
            <a:endParaRPr lang="cs-CZ" sz="1100" dirty="0">
              <a:solidFill>
                <a:srgbClr val="1A1F52"/>
              </a:solidFill>
              <a:cs typeface="Arial" charset="0"/>
            </a:endParaRPr>
          </a:p>
        </p:txBody>
      </p:sp>
      <p:sp>
        <p:nvSpPr>
          <p:cNvPr id="14" name="Obdélník 13"/>
          <p:cNvSpPr/>
          <p:nvPr/>
        </p:nvSpPr>
        <p:spPr>
          <a:xfrm>
            <a:off x="103189" y="5314951"/>
            <a:ext cx="8749866" cy="904874"/>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Zástupný symbol pro datum 7">
            <a:extLst>
              <a:ext uri="{FF2B5EF4-FFF2-40B4-BE49-F238E27FC236}">
                <a16:creationId xmlns:a16="http://schemas.microsoft.com/office/drawing/2014/main" xmlns="" id="{EB2324A7-3B72-4A78-B37E-3F4AA5DBF4A9}"/>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C. VYSÍLÁNÍ PRO SPECIFICKÉ DIVÁCKÉ SKUPINY</a:t>
            </a:r>
          </a:p>
        </p:txBody>
      </p:sp>
    </p:spTree>
    <p:extLst>
      <p:ext uri="{BB962C8B-B14F-4D97-AF65-F5344CB8AC3E}">
        <p14:creationId xmlns:p14="http://schemas.microsoft.com/office/powerpoint/2010/main" val="27027580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8" name="TextovéPole 7"/>
          <p:cNvSpPr txBox="1"/>
          <p:nvPr/>
        </p:nvSpPr>
        <p:spPr>
          <a:xfrm>
            <a:off x="360363" y="1080000"/>
            <a:ext cx="8532117" cy="4909036"/>
          </a:xfrm>
          <a:prstGeom prst="rect">
            <a:avLst/>
          </a:prstGeom>
          <a:noFill/>
        </p:spPr>
        <p:txBody>
          <a:bodyPr wrap="square" rtlCol="0">
            <a:spAutoFit/>
          </a:bodyPr>
          <a:lstStyle/>
          <a:p>
            <a:pPr marL="285750" lvl="1" indent="-285750">
              <a:spcAft>
                <a:spcPts val="600"/>
              </a:spcAft>
              <a:buFont typeface="Arial" pitchFamily="34" charset="0"/>
              <a:buChar char="•"/>
            </a:pPr>
            <a:r>
              <a:rPr lang="cs-CZ" b="1" dirty="0">
                <a:solidFill>
                  <a:prstClr val="black"/>
                </a:solidFill>
                <a:latin typeface="Calibri"/>
              </a:rPr>
              <a:t>Průměrný týdenní zásah celým vysíláním České televize činil u dětí ve věku 4-9 let 73 %. </a:t>
            </a:r>
            <a:r>
              <a:rPr lang="cs-CZ" dirty="0">
                <a:solidFill>
                  <a:prstClr val="black"/>
                </a:solidFill>
                <a:latin typeface="Calibri"/>
              </a:rPr>
              <a:t>V širší cílové skupině 4-12 let to bylo 66 %.</a:t>
            </a:r>
          </a:p>
          <a:p>
            <a:pPr marL="285750" lvl="1" indent="-285750">
              <a:spcAft>
                <a:spcPts val="600"/>
              </a:spcAft>
              <a:buFont typeface="Arial" pitchFamily="34" charset="0"/>
              <a:buChar char="•"/>
            </a:pPr>
            <a:r>
              <a:rPr lang="cs-CZ" dirty="0">
                <a:solidFill>
                  <a:prstClr val="black"/>
                </a:solidFill>
                <a:latin typeface="Calibri"/>
              </a:rPr>
              <a:t>Zásah dětskými pořady je ve skupině 4-9 let 62 %. Zásah ČT :D je ve stejné věkové skupině jen o 1 </a:t>
            </a:r>
            <a:r>
              <a:rPr lang="cs-CZ" dirty="0" err="1">
                <a:solidFill>
                  <a:prstClr val="black"/>
                </a:solidFill>
                <a:latin typeface="Calibri"/>
              </a:rPr>
              <a:t>p.b</a:t>
            </a:r>
            <a:r>
              <a:rPr lang="cs-CZ" dirty="0">
                <a:solidFill>
                  <a:prstClr val="black"/>
                </a:solidFill>
                <a:latin typeface="Calibri"/>
              </a:rPr>
              <a:t>. nižší.</a:t>
            </a:r>
          </a:p>
          <a:p>
            <a:pPr marL="285750" lvl="1" indent="-285750">
              <a:spcAft>
                <a:spcPts val="600"/>
              </a:spcAft>
              <a:buFont typeface="Arial" pitchFamily="34" charset="0"/>
              <a:buChar char="•"/>
            </a:pPr>
            <a:r>
              <a:rPr lang="cs-CZ" b="1" dirty="0">
                <a:solidFill>
                  <a:prstClr val="black"/>
                </a:solidFill>
                <a:latin typeface="Calibri"/>
              </a:rPr>
              <a:t>Podíl domácí tvorby na dětských pořadech zůstává dlouhodobě neměnný, už třetí rok činí 38 %. </a:t>
            </a:r>
            <a:r>
              <a:rPr lang="cs-CZ" dirty="0">
                <a:solidFill>
                  <a:prstClr val="black"/>
                </a:solidFill>
                <a:latin typeface="Calibri"/>
              </a:rPr>
              <a:t>V roce 2017 došlo ke zvýšení podílu odvysílané mimoevropské tvorby na úkor tvorby evropské (mimo ČR). Příčinou je i to, že do mimoevropských titulů byla započítána řada seriálů, které jsou koprodukovány s evropskými státy. Jde například o seriál </a:t>
            </a:r>
            <a:r>
              <a:rPr lang="cs-CZ" dirty="0" err="1">
                <a:solidFill>
                  <a:prstClr val="black"/>
                </a:solidFill>
                <a:latin typeface="Calibri"/>
              </a:rPr>
              <a:t>Šmoulové</a:t>
            </a:r>
            <a:r>
              <a:rPr lang="cs-CZ" dirty="0">
                <a:solidFill>
                  <a:prstClr val="black"/>
                </a:solidFill>
                <a:latin typeface="Calibri"/>
              </a:rPr>
              <a:t>, který svou stopáží tvoří nezanedbatelnou část akvizičního vysílání ČT :D.</a:t>
            </a:r>
          </a:p>
          <a:p>
            <a:pPr marL="285750" lvl="1" indent="-285750">
              <a:spcAft>
                <a:spcPts val="600"/>
              </a:spcAft>
              <a:buFont typeface="Arial" pitchFamily="34" charset="0"/>
              <a:buChar char="•"/>
            </a:pPr>
            <a:r>
              <a:rPr lang="cs-CZ" b="1" dirty="0">
                <a:solidFill>
                  <a:prstClr val="black"/>
                </a:solidFill>
                <a:latin typeface="Calibri"/>
              </a:rPr>
              <a:t>Nejvýraznější podíl jednotlivých žánrů mezi dětskými pořady tvoří dramatické pořady (72 %). U vzdělávacích pořadů jsme zaznamenali meziroční nárůst o 2 </a:t>
            </a:r>
            <a:r>
              <a:rPr lang="cs-CZ" b="1" dirty="0" err="1">
                <a:solidFill>
                  <a:prstClr val="black"/>
                </a:solidFill>
                <a:latin typeface="Calibri"/>
              </a:rPr>
              <a:t>p.b</a:t>
            </a:r>
            <a:r>
              <a:rPr lang="cs-CZ" b="1" dirty="0">
                <a:solidFill>
                  <a:prstClr val="black"/>
                </a:solidFill>
                <a:latin typeface="Calibri"/>
              </a:rPr>
              <a:t>., </a:t>
            </a:r>
            <a:r>
              <a:rPr lang="cs-CZ" dirty="0">
                <a:solidFill>
                  <a:prstClr val="black"/>
                </a:solidFill>
                <a:latin typeface="Calibri"/>
              </a:rPr>
              <a:t>a to na 14 %. Dokumentární a zábavné pořady tvoří oba shodně 5 % vysílací plochy. U obou formátů došlo k meziročnímu poklesu o 1 </a:t>
            </a:r>
            <a:r>
              <a:rPr lang="cs-CZ" dirty="0" err="1">
                <a:solidFill>
                  <a:prstClr val="black"/>
                </a:solidFill>
                <a:latin typeface="Calibri"/>
              </a:rPr>
              <a:t>p.b</a:t>
            </a:r>
            <a:r>
              <a:rPr lang="cs-CZ" dirty="0">
                <a:solidFill>
                  <a:prstClr val="black"/>
                </a:solidFill>
                <a:latin typeface="Calibri"/>
              </a:rPr>
              <a:t>.</a:t>
            </a:r>
          </a:p>
          <a:p>
            <a:pPr marL="285750" lvl="1" indent="-285750">
              <a:spcAft>
                <a:spcPts val="600"/>
              </a:spcAft>
              <a:buFont typeface="Arial" pitchFamily="34" charset="0"/>
              <a:buChar char="•"/>
            </a:pPr>
            <a:endParaRPr lang="cs-CZ" dirty="0">
              <a:solidFill>
                <a:prstClr val="black"/>
              </a:solidFill>
              <a:latin typeface="Calibri"/>
            </a:endParaRPr>
          </a:p>
          <a:p>
            <a:pPr marL="285750" lvl="1" indent="-285750">
              <a:spcAft>
                <a:spcPts val="600"/>
              </a:spcAft>
              <a:buFont typeface="Arial" pitchFamily="34" charset="0"/>
              <a:buChar char="•"/>
            </a:pPr>
            <a:endParaRPr lang="cs-CZ" dirty="0">
              <a:solidFill>
                <a:prstClr val="black"/>
              </a:solidFill>
              <a:latin typeface="Calibri"/>
            </a:endParaRPr>
          </a:p>
        </p:txBody>
      </p:sp>
      <p:sp>
        <p:nvSpPr>
          <p:cNvPr id="10"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Dětský divák - Komentář</a:t>
            </a:r>
            <a:endParaRPr lang="cs-CZ" sz="100" dirty="0">
              <a:solidFill>
                <a:prstClr val="black"/>
              </a:solidFill>
              <a:latin typeface="Calibri"/>
            </a:endParaRPr>
          </a:p>
          <a:p>
            <a:pPr marL="1588" indent="-1588" algn="ctr" defTabSz="271463">
              <a:spcBef>
                <a:spcPts val="200"/>
              </a:spcBef>
              <a:spcAft>
                <a:spcPct val="20000"/>
              </a:spcAft>
              <a:tabLst>
                <a:tab pos="631825" algn="l"/>
              </a:tabLst>
              <a:defRPr/>
            </a:pPr>
            <a:endParaRPr lang="cs-CZ" sz="2100" b="1" dirty="0">
              <a:solidFill>
                <a:prstClr val="black"/>
              </a:solidFill>
              <a:latin typeface="Calibri"/>
            </a:endParaRPr>
          </a:p>
        </p:txBody>
      </p:sp>
      <p:sp>
        <p:nvSpPr>
          <p:cNvPr id="9"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C. VYSÍLÁNÍ PRO SPECIFICKÉ DIVÁCKÉ SKUPINY</a:t>
            </a: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115</a:t>
            </a:fld>
            <a:endParaRPr lang="cs-CZ" sz="1100" dirty="0">
              <a:solidFill>
                <a:srgbClr val="1A1F52"/>
              </a:solidFill>
              <a:cs typeface="Arial" charset="0"/>
            </a:endParaRPr>
          </a:p>
        </p:txBody>
      </p:sp>
    </p:spTree>
    <p:extLst>
      <p:ext uri="{BB962C8B-B14F-4D97-AF65-F5344CB8AC3E}">
        <p14:creationId xmlns:p14="http://schemas.microsoft.com/office/powerpoint/2010/main" val="102901181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AutoShape 2"/>
          <p:cNvSpPr>
            <a:spLocks noChangeArrowheads="1"/>
          </p:cNvSpPr>
          <p:nvPr/>
        </p:nvSpPr>
        <p:spPr bwMode="auto">
          <a:xfrm>
            <a:off x="103188" y="1521761"/>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a:rPr>
              <a:t>HLAVNÍ POŘADY A PROJEKTY ČT TÝKAJÍCÍ SE NÁBOŽENSKÝCH SKUPIN, ETNICKÝCH SKUPIN A HENDIKEPOVANÝCH </a:t>
            </a:r>
          </a:p>
        </p:txBody>
      </p:sp>
      <p:sp>
        <p:nvSpPr>
          <p:cNvPr id="15"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Náboženské skupiny, etnické skupiny a hendikepovaní</a:t>
            </a: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AOP ČT, PROVYS ČT</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116</a:t>
            </a:fld>
            <a:endParaRPr lang="cs-CZ" sz="1100" dirty="0">
              <a:solidFill>
                <a:srgbClr val="1A1F52"/>
              </a:solidFill>
              <a:cs typeface="Arial" charset="0"/>
            </a:endParaRPr>
          </a:p>
        </p:txBody>
      </p:sp>
      <p:sp>
        <p:nvSpPr>
          <p:cNvPr id="11" name="Zástupný symbol pro datum 7">
            <a:extLst>
              <a:ext uri="{FF2B5EF4-FFF2-40B4-BE49-F238E27FC236}">
                <a16:creationId xmlns:a16="http://schemas.microsoft.com/office/drawing/2014/main" xmlns="" id="{EB2324A7-3B72-4A78-B37E-3F4AA5DBF4A9}"/>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C. VYSÍLÁNÍ PRO SPECIFICKÉ DIVÁCKÉ SKUPINY</a:t>
            </a:r>
          </a:p>
        </p:txBody>
      </p:sp>
      <p:graphicFrame>
        <p:nvGraphicFramePr>
          <p:cNvPr id="19" name="Tabulka 18">
            <a:extLst>
              <a:ext uri="{FF2B5EF4-FFF2-40B4-BE49-F238E27FC236}">
                <a16:creationId xmlns:a16="http://schemas.microsoft.com/office/drawing/2014/main" xmlns="" id="{38C9A492-14F7-4311-8E8F-A2E1397C8685}"/>
              </a:ext>
            </a:extLst>
          </p:cNvPr>
          <p:cNvGraphicFramePr>
            <a:graphicFrameLocks noGrp="1"/>
          </p:cNvGraphicFramePr>
          <p:nvPr>
            <p:extLst>
              <p:ext uri="{D42A27DB-BD31-4B8C-83A1-F6EECF244321}">
                <p14:modId xmlns:p14="http://schemas.microsoft.com/office/powerpoint/2010/main" val="219667680"/>
              </p:ext>
            </p:extLst>
          </p:nvPr>
        </p:nvGraphicFramePr>
        <p:xfrm>
          <a:off x="360363" y="2264840"/>
          <a:ext cx="8423273" cy="4210770"/>
        </p:xfrm>
        <a:graphic>
          <a:graphicData uri="http://schemas.openxmlformats.org/drawingml/2006/table">
            <a:tbl>
              <a:tblPr firstRow="1" bandRow="1">
                <a:tableStyleId>{5202B0CA-FC54-4496-8BCA-5EF66A818D29}</a:tableStyleId>
              </a:tblPr>
              <a:tblGrid>
                <a:gridCol w="3099794">
                  <a:extLst>
                    <a:ext uri="{9D8B030D-6E8A-4147-A177-3AD203B41FA5}">
                      <a16:colId xmlns:a16="http://schemas.microsoft.com/office/drawing/2014/main" xmlns="" val="20000"/>
                    </a:ext>
                  </a:extLst>
                </a:gridCol>
                <a:gridCol w="1774493">
                  <a:extLst>
                    <a:ext uri="{9D8B030D-6E8A-4147-A177-3AD203B41FA5}">
                      <a16:colId xmlns:a16="http://schemas.microsoft.com/office/drawing/2014/main" xmlns="" val="3039451088"/>
                    </a:ext>
                  </a:extLst>
                </a:gridCol>
                <a:gridCol w="1774493">
                  <a:extLst>
                    <a:ext uri="{9D8B030D-6E8A-4147-A177-3AD203B41FA5}">
                      <a16:colId xmlns:a16="http://schemas.microsoft.com/office/drawing/2014/main" xmlns="" val="20001"/>
                    </a:ext>
                  </a:extLst>
                </a:gridCol>
                <a:gridCol w="1774493">
                  <a:extLst>
                    <a:ext uri="{9D8B030D-6E8A-4147-A177-3AD203B41FA5}">
                      <a16:colId xmlns:a16="http://schemas.microsoft.com/office/drawing/2014/main" xmlns="" val="20002"/>
                    </a:ext>
                  </a:extLst>
                </a:gridCol>
              </a:tblGrid>
              <a:tr h="423871">
                <a:tc>
                  <a:txBody>
                    <a:bodyPr/>
                    <a:lstStyle/>
                    <a:p>
                      <a:pPr algn="ctr"/>
                      <a:r>
                        <a:rPr lang="cs-CZ" sz="1400" dirty="0"/>
                        <a:t>Název pořadu</a:t>
                      </a:r>
                    </a:p>
                  </a:txBody>
                  <a:tcPr anchor="ctr">
                    <a:solidFill>
                      <a:schemeClr val="tx1">
                        <a:lumMod val="65000"/>
                        <a:lumOff val="35000"/>
                      </a:schemeClr>
                    </a:solidFill>
                  </a:tcPr>
                </a:tc>
                <a:tc>
                  <a:txBody>
                    <a:bodyPr/>
                    <a:lstStyle/>
                    <a:p>
                      <a:pPr algn="ctr"/>
                      <a:r>
                        <a:rPr lang="cs-CZ" sz="1400" dirty="0"/>
                        <a:t>Divácká skupina</a:t>
                      </a:r>
                    </a:p>
                  </a:txBody>
                  <a:tcPr anchor="ctr">
                    <a:solidFill>
                      <a:schemeClr val="tx1">
                        <a:lumMod val="65000"/>
                        <a:lumOff val="35000"/>
                      </a:schemeClr>
                    </a:solidFill>
                  </a:tcPr>
                </a:tc>
                <a:tc>
                  <a:txBody>
                    <a:bodyPr/>
                    <a:lstStyle/>
                    <a:p>
                      <a:pPr algn="ctr"/>
                      <a:r>
                        <a:rPr lang="cs-CZ" sz="1400" dirty="0"/>
                        <a:t>Počet dílů</a:t>
                      </a:r>
                    </a:p>
                  </a:txBody>
                  <a:tcPr anchor="ctr">
                    <a:solidFill>
                      <a:schemeClr val="tx1">
                        <a:lumMod val="65000"/>
                        <a:lumOff val="35000"/>
                      </a:schemeClr>
                    </a:solidFill>
                  </a:tcPr>
                </a:tc>
                <a:tc>
                  <a:txBody>
                    <a:bodyPr/>
                    <a:lstStyle/>
                    <a:p>
                      <a:pPr algn="ctr"/>
                      <a:r>
                        <a:rPr lang="cs-CZ" sz="1400" dirty="0"/>
                        <a:t>Celková stopáž v hodinách</a:t>
                      </a:r>
                      <a:endParaRPr lang="cs-CZ" sz="1400" baseline="0" dirty="0"/>
                    </a:p>
                  </a:txBody>
                  <a:tcPr anchor="ctr">
                    <a:solidFill>
                      <a:schemeClr val="tx1">
                        <a:lumMod val="65000"/>
                        <a:lumOff val="35000"/>
                      </a:schemeClr>
                    </a:solidFill>
                  </a:tcPr>
                </a:tc>
                <a:extLst>
                  <a:ext uri="{0D108BD9-81ED-4DB2-BD59-A6C34878D82A}">
                    <a16:rowId xmlns:a16="http://schemas.microsoft.com/office/drawing/2014/main" xmlns="" val="10000"/>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Adventní</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koncerty</a:t>
                      </a:r>
                      <a:r>
                        <a:rPr lang="en-GB" sz="1300" b="0" i="0" u="none" strike="noStrike" dirty="0">
                          <a:solidFill>
                            <a:srgbClr val="000000"/>
                          </a:solidFill>
                          <a:effectLst/>
                          <a:latin typeface="Calibri" panose="020F0502020204030204" pitchFamily="34" charset="0"/>
                        </a:rPr>
                        <a:t> 2017</a:t>
                      </a: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hendikepované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3,5</a:t>
                      </a:r>
                    </a:p>
                  </a:txBody>
                  <a:tcPr marL="0" marR="0" marT="0" marB="0" anchor="ctr"/>
                </a:tc>
                <a:extLst>
                  <a:ext uri="{0D108BD9-81ED-4DB2-BD59-A6C34878D82A}">
                    <a16:rowId xmlns:a16="http://schemas.microsoft.com/office/drawing/2014/main" xmlns="" val="10001"/>
                  </a:ext>
                </a:extLst>
              </a:tr>
              <a:tr h="246174">
                <a:tc>
                  <a:txBody>
                    <a:bodyPr/>
                    <a:lstStyle/>
                    <a:p>
                      <a:pPr marL="36000" algn="l" fontAlgn="b"/>
                      <a:r>
                        <a:rPr lang="en-GB" sz="1300" b="0" i="0" u="none" strike="noStrike" dirty="0">
                          <a:solidFill>
                            <a:srgbClr val="000000"/>
                          </a:solidFill>
                          <a:effectLst/>
                          <a:latin typeface="Calibri" panose="020F0502020204030204" pitchFamily="34" charset="0"/>
                        </a:rPr>
                        <a:t>Babylon</a:t>
                      </a: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etnické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277</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118,5</a:t>
                      </a:r>
                    </a:p>
                  </a:txBody>
                  <a:tcPr marL="0" marR="0" marT="0" marB="0" anchor="ctr"/>
                </a:tc>
                <a:extLst>
                  <a:ext uri="{0D108BD9-81ED-4DB2-BD59-A6C34878D82A}">
                    <a16:rowId xmlns:a16="http://schemas.microsoft.com/office/drawing/2014/main" xmlns="" val="10002"/>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Cesty</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víry</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náboženské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371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144,5</a:t>
                      </a:r>
                    </a:p>
                  </a:txBody>
                  <a:tcPr marL="0" marR="0" marT="0" marB="0" anchor="ctr"/>
                </a:tc>
                <a:extLst>
                  <a:ext uri="{0D108BD9-81ED-4DB2-BD59-A6C34878D82A}">
                    <a16:rowId xmlns:a16="http://schemas.microsoft.com/office/drawing/2014/main" xmlns="" val="10003"/>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Hranice</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dokořán</a:t>
                      </a:r>
                      <a:r>
                        <a:rPr lang="en-GB" sz="1300" b="0" i="0" u="none" strike="noStrike" dirty="0">
                          <a:solidFill>
                            <a:srgbClr val="000000"/>
                          </a:solidFill>
                          <a:effectLst/>
                          <a:latin typeface="Calibri" panose="020F0502020204030204" pitchFamily="34" charset="0"/>
                        </a:rPr>
                        <a:t> - </a:t>
                      </a:r>
                      <a:r>
                        <a:rPr lang="en-GB" sz="1300" b="0" i="0" u="none" strike="noStrike" dirty="0" err="1">
                          <a:solidFill>
                            <a:srgbClr val="000000"/>
                          </a:solidFill>
                          <a:effectLst/>
                          <a:latin typeface="Calibri" panose="020F0502020204030204" pitchFamily="34" charset="0"/>
                        </a:rPr>
                        <a:t>Rozmówki</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polsko-czeskie</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etnické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141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58,0</a:t>
                      </a:r>
                    </a:p>
                  </a:txBody>
                  <a:tcPr marL="0" marR="0" marT="0" marB="0" anchor="ctr"/>
                </a:tc>
                <a:extLst>
                  <a:ext uri="{0D108BD9-81ED-4DB2-BD59-A6C34878D82A}">
                    <a16:rowId xmlns:a16="http://schemas.microsoft.com/office/drawing/2014/main" xmlns="" val="10004"/>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Hvězdy</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tančí</a:t>
                      </a:r>
                      <a:r>
                        <a:rPr lang="en-GB" sz="1300" b="0" i="0" u="none" strike="noStrike" dirty="0">
                          <a:solidFill>
                            <a:srgbClr val="000000"/>
                          </a:solidFill>
                          <a:effectLst/>
                          <a:latin typeface="Calibri" panose="020F0502020204030204" pitchFamily="34" charset="0"/>
                        </a:rPr>
                        <a:t> pro </a:t>
                      </a:r>
                      <a:r>
                        <a:rPr lang="en-GB" sz="1300" b="0" i="0" u="none" strike="noStrike" dirty="0" err="1">
                          <a:solidFill>
                            <a:srgbClr val="000000"/>
                          </a:solidFill>
                          <a:effectLst/>
                          <a:latin typeface="Calibri" panose="020F0502020204030204" pitchFamily="34" charset="0"/>
                        </a:rPr>
                        <a:t>Paraple</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hendikepované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1,5</a:t>
                      </a:r>
                    </a:p>
                  </a:txBody>
                  <a:tcPr marL="0" marR="0" marT="0" marB="0" anchor="ctr"/>
                </a:tc>
                <a:extLst>
                  <a:ext uri="{0D108BD9-81ED-4DB2-BD59-A6C34878D82A}">
                    <a16:rowId xmlns:a16="http://schemas.microsoft.com/office/drawing/2014/main" xmlns="" val="10005"/>
                  </a:ext>
                </a:extLst>
              </a:tr>
              <a:tr h="246174">
                <a:tc>
                  <a:txBody>
                    <a:bodyPr/>
                    <a:lstStyle/>
                    <a:p>
                      <a:pPr marL="36000" algn="l" fontAlgn="b"/>
                      <a:r>
                        <a:rPr lang="en-GB" sz="1300" b="0" i="0" u="none" strike="noStrike">
                          <a:solidFill>
                            <a:srgbClr val="000000"/>
                          </a:solidFill>
                          <a:effectLst/>
                          <a:latin typeface="Calibri" panose="020F0502020204030204" pitchFamily="34" charset="0"/>
                        </a:rPr>
                        <a:t>Klíč 2017</a:t>
                      </a: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hendikepované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18,0</a:t>
                      </a:r>
                    </a:p>
                  </a:txBody>
                  <a:tcPr marL="0" marR="0" marT="0" marB="0" anchor="ctr"/>
                </a:tc>
                <a:extLst>
                  <a:ext uri="{0D108BD9-81ED-4DB2-BD59-A6C34878D82A}">
                    <a16:rowId xmlns:a16="http://schemas.microsoft.com/office/drawing/2014/main" xmlns="" val="10006"/>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Křesťanský</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magazín</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náboženské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221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91,0</a:t>
                      </a:r>
                    </a:p>
                  </a:txBody>
                  <a:tcPr marL="0" marR="0" marT="0" marB="0" anchor="ctr"/>
                </a:tc>
                <a:extLst>
                  <a:ext uri="{0D108BD9-81ED-4DB2-BD59-A6C34878D82A}">
                    <a16:rowId xmlns:a16="http://schemas.microsoft.com/office/drawing/2014/main" xmlns="" val="10007"/>
                  </a:ext>
                </a:extLst>
              </a:tr>
              <a:tr h="246174">
                <a:tc>
                  <a:txBody>
                    <a:bodyPr/>
                    <a:lstStyle/>
                    <a:p>
                      <a:pPr marL="36000" algn="l" fontAlgn="b"/>
                      <a:r>
                        <a:rPr lang="en-GB" sz="1300" b="0" i="0" u="none" strike="noStrike">
                          <a:solidFill>
                            <a:srgbClr val="000000"/>
                          </a:solidFill>
                          <a:effectLst/>
                          <a:latin typeface="Calibri" panose="020F0502020204030204" pitchFamily="34" charset="0"/>
                        </a:rPr>
                        <a:t>Na pomoc životu </a:t>
                      </a: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hendikepované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151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44,5</a:t>
                      </a:r>
                    </a:p>
                  </a:txBody>
                  <a:tcPr marL="0" marR="0" marT="0" marB="0" anchor="ctr"/>
                </a:tc>
                <a:extLst>
                  <a:ext uri="{0D108BD9-81ED-4DB2-BD59-A6C34878D82A}">
                    <a16:rowId xmlns:a16="http://schemas.microsoft.com/office/drawing/2014/main" xmlns="" val="10008"/>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Pomozte</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dětem</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hendikepované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1,5</a:t>
                      </a:r>
                    </a:p>
                  </a:txBody>
                  <a:tcPr marL="0" marR="0" marT="0" marB="0" anchor="ctr"/>
                </a:tc>
                <a:extLst>
                  <a:ext uri="{0D108BD9-81ED-4DB2-BD59-A6C34878D82A}">
                    <a16:rowId xmlns:a16="http://schemas.microsoft.com/office/drawing/2014/main" xmlns="" val="10009"/>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Sváteční</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slovo</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náboženské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412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32,5</a:t>
                      </a:r>
                    </a:p>
                  </a:txBody>
                  <a:tcPr marL="0" marR="0" marT="0" marB="0" anchor="ctr"/>
                </a:tc>
                <a:extLst>
                  <a:ext uri="{0D108BD9-81ED-4DB2-BD59-A6C34878D82A}">
                    <a16:rowId xmlns:a16="http://schemas.microsoft.com/office/drawing/2014/main" xmlns="" val="10010"/>
                  </a:ext>
                </a:extLst>
              </a:tr>
              <a:tr h="246174">
                <a:tc>
                  <a:txBody>
                    <a:bodyPr/>
                    <a:lstStyle/>
                    <a:p>
                      <a:pPr marL="36000" algn="l" fontAlgn="b"/>
                      <a:r>
                        <a:rPr lang="en-GB" sz="1300" b="0" i="0" u="none" strike="noStrike">
                          <a:solidFill>
                            <a:srgbClr val="000000"/>
                          </a:solidFill>
                          <a:effectLst/>
                          <a:latin typeface="Calibri" panose="020F0502020204030204" pitchFamily="34" charset="0"/>
                        </a:rPr>
                        <a:t>Světlo pro Světlušku 2017</a:t>
                      </a: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hendikepované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1,5</a:t>
                      </a:r>
                    </a:p>
                  </a:txBody>
                  <a:tcPr marL="0" marR="0" marT="0" marB="0" anchor="ctr"/>
                </a:tc>
                <a:extLst>
                  <a:ext uri="{0D108BD9-81ED-4DB2-BD59-A6C34878D82A}">
                    <a16:rowId xmlns:a16="http://schemas.microsoft.com/office/drawing/2014/main" xmlns="" val="10011"/>
                  </a:ext>
                </a:extLst>
              </a:tr>
              <a:tr h="246174">
                <a:tc>
                  <a:txBody>
                    <a:bodyPr/>
                    <a:lstStyle/>
                    <a:p>
                      <a:pPr marL="36000" algn="l" fontAlgn="b"/>
                      <a:r>
                        <a:rPr lang="en-GB" sz="1300" b="0" i="0" u="none" strike="noStrike">
                          <a:solidFill>
                            <a:srgbClr val="000000"/>
                          </a:solidFill>
                          <a:effectLst/>
                          <a:latin typeface="Calibri" panose="020F0502020204030204" pitchFamily="34" charset="0"/>
                        </a:rPr>
                        <a:t>Ta naše povaha česká (12 dílů)</a:t>
                      </a: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etnické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14</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6,0</a:t>
                      </a:r>
                    </a:p>
                  </a:txBody>
                  <a:tcPr marL="0" marR="0" marT="0" marB="0" anchor="ctr"/>
                </a:tc>
                <a:extLst>
                  <a:ext uri="{0D108BD9-81ED-4DB2-BD59-A6C34878D82A}">
                    <a16:rowId xmlns:a16="http://schemas.microsoft.com/office/drawing/2014/main" xmlns="" val="2958353299"/>
                  </a:ext>
                </a:extLst>
              </a:tr>
              <a:tr h="246174">
                <a:tc>
                  <a:txBody>
                    <a:bodyPr/>
                    <a:lstStyle/>
                    <a:p>
                      <a:pPr marL="36000" algn="l" fontAlgn="b"/>
                      <a:r>
                        <a:rPr lang="en-GB" sz="1300" b="0" i="0" u="none" strike="noStrike">
                          <a:solidFill>
                            <a:srgbClr val="000000"/>
                          </a:solidFill>
                          <a:effectLst/>
                          <a:latin typeface="Calibri" panose="020F0502020204030204" pitchFamily="34" charset="0"/>
                        </a:rPr>
                        <a:t>Televizní klub neslyšících 2017</a:t>
                      </a: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hendikepované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43</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20,0</a:t>
                      </a:r>
                    </a:p>
                  </a:txBody>
                  <a:tcPr marL="0" marR="0" marT="0" marB="0" anchor="ctr"/>
                </a:tc>
                <a:extLst>
                  <a:ext uri="{0D108BD9-81ED-4DB2-BD59-A6C34878D82A}">
                    <a16:rowId xmlns:a16="http://schemas.microsoft.com/office/drawing/2014/main" xmlns="" val="1543389328"/>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Uchem</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jehly</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náboženské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234</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98,5</a:t>
                      </a:r>
                    </a:p>
                  </a:txBody>
                  <a:tcPr marL="0" marR="0" marT="0" marB="0" anchor="ctr"/>
                </a:tc>
                <a:extLst>
                  <a:ext uri="{0D108BD9-81ED-4DB2-BD59-A6C34878D82A}">
                    <a16:rowId xmlns:a16="http://schemas.microsoft.com/office/drawing/2014/main" xmlns="" val="1797562059"/>
                  </a:ext>
                </a:extLst>
              </a:tr>
              <a:tr h="246174">
                <a:tc>
                  <a:txBody>
                    <a:bodyPr/>
                    <a:lstStyle/>
                    <a:p>
                      <a:pPr marL="36000" algn="l" fontAlgn="b"/>
                      <a:r>
                        <a:rPr lang="en-GB" sz="1300" b="0" i="0" u="none" strike="noStrike" dirty="0" err="1">
                          <a:solidFill>
                            <a:srgbClr val="000000"/>
                          </a:solidFill>
                          <a:effectLst/>
                          <a:latin typeface="Calibri" panose="020F0502020204030204" pitchFamily="34" charset="0"/>
                        </a:rPr>
                        <a:t>Zprávy</a:t>
                      </a:r>
                      <a:r>
                        <a:rPr lang="en-GB" sz="1300" b="0" i="0" u="none" strike="noStrike" dirty="0">
                          <a:solidFill>
                            <a:srgbClr val="000000"/>
                          </a:solidFill>
                          <a:effectLst/>
                          <a:latin typeface="Calibri" panose="020F0502020204030204" pitchFamily="34" charset="0"/>
                        </a:rPr>
                        <a:t> v </a:t>
                      </a:r>
                      <a:r>
                        <a:rPr lang="en-GB" sz="1300" b="0" i="0" u="none" strike="noStrike" dirty="0" err="1">
                          <a:solidFill>
                            <a:srgbClr val="000000"/>
                          </a:solidFill>
                          <a:effectLst/>
                          <a:latin typeface="Calibri" panose="020F0502020204030204" pitchFamily="34" charset="0"/>
                        </a:rPr>
                        <a:t>českém</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znakovém</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jazyce</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l" fontAlgn="b"/>
                      <a:r>
                        <a:rPr lang="en-GB" sz="1300" b="0" i="0" u="none" strike="noStrike">
                          <a:solidFill>
                            <a:srgbClr val="000000"/>
                          </a:solidFill>
                          <a:effectLst/>
                          <a:latin typeface="Calibri" panose="020F0502020204030204" pitchFamily="34" charset="0"/>
                        </a:rPr>
                        <a:t>hendikepované skupiny</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359</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59,0</a:t>
                      </a:r>
                    </a:p>
                  </a:txBody>
                  <a:tcPr marL="0" marR="0" marT="0" marB="0" anchor="ctr"/>
                </a:tc>
                <a:extLst>
                  <a:ext uri="{0D108BD9-81ED-4DB2-BD59-A6C34878D82A}">
                    <a16:rowId xmlns:a16="http://schemas.microsoft.com/office/drawing/2014/main" xmlns="" val="1828433870"/>
                  </a:ext>
                </a:extLst>
              </a:tr>
            </a:tbl>
          </a:graphicData>
        </a:graphic>
      </p:graphicFrame>
    </p:spTree>
    <p:extLst>
      <p:ext uri="{BB962C8B-B14F-4D97-AF65-F5344CB8AC3E}">
        <p14:creationId xmlns:p14="http://schemas.microsoft.com/office/powerpoint/2010/main" val="19839557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117</a:t>
            </a:fld>
            <a:endParaRPr lang="cs-CZ" sz="1100" dirty="0">
              <a:solidFill>
                <a:srgbClr val="1A1F52"/>
              </a:solidFill>
              <a:cs typeface="Arial" charset="0"/>
            </a:endParaRPr>
          </a:p>
        </p:txBody>
      </p:sp>
      <p:sp>
        <p:nvSpPr>
          <p:cNvPr id="11" name="Zástupný symbol pro datum 7">
            <a:extLst>
              <a:ext uri="{FF2B5EF4-FFF2-40B4-BE49-F238E27FC236}">
                <a16:creationId xmlns:a16="http://schemas.microsoft.com/office/drawing/2014/main" xmlns="" id="{EB2324A7-3B72-4A78-B37E-3F4AA5DBF4A9}"/>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C. VYSÍLÁNÍ PRO SPECIFICKÉ DIVÁCKÉ SKUPINY</a:t>
            </a:r>
          </a:p>
        </p:txBody>
      </p:sp>
      <p:sp>
        <p:nvSpPr>
          <p:cNvPr id="16" name="AutoShape 2">
            <a:extLst>
              <a:ext uri="{FF2B5EF4-FFF2-40B4-BE49-F238E27FC236}">
                <a16:creationId xmlns:a16="http://schemas.microsoft.com/office/drawing/2014/main" xmlns="" id="{784A5CA0-2DE1-4809-9541-0504F80DE1DF}"/>
              </a:ext>
            </a:extLst>
          </p:cNvPr>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Náboženské skupiny, etnické skupiny a hendikepovaní - Komentář</a:t>
            </a:r>
            <a:endParaRPr lang="cs-CZ" sz="100" dirty="0">
              <a:solidFill>
                <a:prstClr val="black"/>
              </a:solidFill>
              <a:latin typeface="Calibri"/>
            </a:endParaRPr>
          </a:p>
          <a:p>
            <a:pPr marL="1588" indent="-1588" algn="ctr" defTabSz="271463">
              <a:spcBef>
                <a:spcPts val="200"/>
              </a:spcBef>
              <a:spcAft>
                <a:spcPct val="20000"/>
              </a:spcAft>
              <a:tabLst>
                <a:tab pos="631825" algn="l"/>
              </a:tabLst>
              <a:defRPr/>
            </a:pPr>
            <a:endParaRPr lang="cs-CZ" sz="2100" b="1" dirty="0">
              <a:solidFill>
                <a:prstClr val="black"/>
              </a:solidFill>
              <a:latin typeface="Calibri"/>
            </a:endParaRPr>
          </a:p>
        </p:txBody>
      </p:sp>
      <p:sp>
        <p:nvSpPr>
          <p:cNvPr id="19" name="TextovéPole 18">
            <a:extLst>
              <a:ext uri="{FF2B5EF4-FFF2-40B4-BE49-F238E27FC236}">
                <a16:creationId xmlns:a16="http://schemas.microsoft.com/office/drawing/2014/main" xmlns="" id="{28801D47-C41F-43F0-8B96-89D2B052754A}"/>
              </a:ext>
            </a:extLst>
          </p:cNvPr>
          <p:cNvSpPr txBox="1"/>
          <p:nvPr/>
        </p:nvSpPr>
        <p:spPr>
          <a:xfrm>
            <a:off x="360363" y="1080000"/>
            <a:ext cx="8423275" cy="3170099"/>
          </a:xfrm>
          <a:prstGeom prst="rect">
            <a:avLst/>
          </a:prstGeom>
          <a:noFill/>
        </p:spPr>
        <p:txBody>
          <a:bodyPr wrap="square" rtlCol="0">
            <a:spAutoFit/>
          </a:bodyPr>
          <a:lstStyle/>
          <a:p>
            <a:pPr marL="285750" indent="-285750">
              <a:spcAft>
                <a:spcPts val="600"/>
              </a:spcAft>
              <a:buFont typeface="Arial" pitchFamily="34" charset="0"/>
              <a:buChar char="•"/>
            </a:pPr>
            <a:r>
              <a:rPr lang="cs-CZ" b="1" dirty="0">
                <a:solidFill>
                  <a:prstClr val="black"/>
                </a:solidFill>
                <a:latin typeface="Calibri"/>
              </a:rPr>
              <a:t>Česká televize věnuje nemalou část svého vysílacího času pořadům určeným pro náboženské a národnostní divácké skupiny a hendikepované spoluobčany. </a:t>
            </a:r>
          </a:p>
          <a:p>
            <a:pPr marL="285750" indent="-285750">
              <a:spcAft>
                <a:spcPts val="600"/>
              </a:spcAft>
              <a:buFont typeface="Arial" pitchFamily="34" charset="0"/>
              <a:buChar char="•"/>
            </a:pPr>
            <a:r>
              <a:rPr lang="cs-CZ" dirty="0">
                <a:solidFill>
                  <a:prstClr val="black"/>
                </a:solidFill>
                <a:latin typeface="Calibri"/>
              </a:rPr>
              <a:t>Na předchozí straně uvádíme výběr pořadů určených právě těmto skupinám. Věřícím byly věnovány například tituly </a:t>
            </a:r>
            <a:r>
              <a:rPr lang="cs-CZ" b="1" dirty="0">
                <a:solidFill>
                  <a:prstClr val="black"/>
                </a:solidFill>
                <a:latin typeface="Calibri"/>
              </a:rPr>
              <a:t>Babylon, Cesty víry, Křesťanský magazín </a:t>
            </a:r>
            <a:r>
              <a:rPr lang="cs-CZ" dirty="0">
                <a:solidFill>
                  <a:prstClr val="black"/>
                </a:solidFill>
                <a:latin typeface="Calibri"/>
              </a:rPr>
              <a:t>nebo</a:t>
            </a:r>
            <a:r>
              <a:rPr lang="cs-CZ" b="1" dirty="0">
                <a:solidFill>
                  <a:prstClr val="black"/>
                </a:solidFill>
                <a:latin typeface="Calibri"/>
              </a:rPr>
              <a:t> Uchem jehly</a:t>
            </a:r>
            <a:r>
              <a:rPr lang="cs-CZ" dirty="0">
                <a:solidFill>
                  <a:prstClr val="black"/>
                </a:solidFill>
                <a:latin typeface="Calibri"/>
              </a:rPr>
              <a:t>. </a:t>
            </a:r>
          </a:p>
          <a:p>
            <a:pPr marL="285750" indent="-285750">
              <a:spcAft>
                <a:spcPts val="600"/>
              </a:spcAft>
              <a:buFont typeface="Arial" pitchFamily="34" charset="0"/>
              <a:buChar char="•"/>
            </a:pPr>
            <a:r>
              <a:rPr lang="cs-CZ" dirty="0">
                <a:solidFill>
                  <a:prstClr val="black"/>
                </a:solidFill>
                <a:latin typeface="Calibri"/>
              </a:rPr>
              <a:t>Pro národnostní menšiny připravila ČT pořady </a:t>
            </a:r>
            <a:r>
              <a:rPr lang="cs-CZ" b="1" dirty="0">
                <a:solidFill>
                  <a:prstClr val="black"/>
                </a:solidFill>
                <a:latin typeface="Calibri"/>
              </a:rPr>
              <a:t>Hranice dokořán </a:t>
            </a:r>
            <a:r>
              <a:rPr lang="cs-CZ" dirty="0">
                <a:solidFill>
                  <a:prstClr val="black"/>
                </a:solidFill>
                <a:latin typeface="Calibri"/>
              </a:rPr>
              <a:t>nebo</a:t>
            </a:r>
            <a:r>
              <a:rPr lang="cs-CZ" b="1" dirty="0">
                <a:solidFill>
                  <a:prstClr val="black"/>
                </a:solidFill>
                <a:latin typeface="Calibri"/>
              </a:rPr>
              <a:t> Ta naše povaha česká</a:t>
            </a:r>
            <a:r>
              <a:rPr lang="cs-CZ" dirty="0">
                <a:solidFill>
                  <a:prstClr val="black"/>
                </a:solidFill>
                <a:latin typeface="Calibri"/>
              </a:rPr>
              <a:t>. </a:t>
            </a:r>
          </a:p>
          <a:p>
            <a:pPr marL="285750" indent="-285750">
              <a:spcAft>
                <a:spcPts val="600"/>
              </a:spcAft>
              <a:buFont typeface="Arial" pitchFamily="34" charset="0"/>
              <a:buChar char="•"/>
            </a:pPr>
            <a:r>
              <a:rPr lang="cs-CZ" dirty="0">
                <a:solidFill>
                  <a:prstClr val="black"/>
                </a:solidFill>
                <a:latin typeface="Calibri"/>
              </a:rPr>
              <a:t>Hendikepovaným spoluobčanům byly zase určeny tituly </a:t>
            </a:r>
            <a:r>
              <a:rPr lang="cs-CZ" b="1" dirty="0">
                <a:solidFill>
                  <a:prstClr val="black"/>
                </a:solidFill>
                <a:latin typeface="Calibri"/>
              </a:rPr>
              <a:t>Klíč, Na pomoc životu, Televizní klub neslyšících </a:t>
            </a:r>
            <a:r>
              <a:rPr lang="cs-CZ" dirty="0">
                <a:solidFill>
                  <a:prstClr val="black"/>
                </a:solidFill>
                <a:latin typeface="Calibri"/>
              </a:rPr>
              <a:t>nebo</a:t>
            </a:r>
            <a:r>
              <a:rPr lang="cs-CZ" b="1" dirty="0">
                <a:solidFill>
                  <a:prstClr val="black"/>
                </a:solidFill>
                <a:latin typeface="Calibri"/>
              </a:rPr>
              <a:t> Zprávy v českém znakovém jazyce</a:t>
            </a:r>
            <a:r>
              <a:rPr lang="cs-CZ" dirty="0">
                <a:solidFill>
                  <a:prstClr val="black"/>
                </a:solidFill>
                <a:latin typeface="Calibri"/>
              </a:rPr>
              <a:t>.</a:t>
            </a:r>
          </a:p>
          <a:p>
            <a:pPr marL="285750" indent="-285750">
              <a:spcAft>
                <a:spcPts val="600"/>
              </a:spcAft>
              <a:buFont typeface="Arial" pitchFamily="34" charset="0"/>
              <a:buChar char="•"/>
            </a:pPr>
            <a:endParaRPr lang="cs-CZ" dirty="0">
              <a:solidFill>
                <a:prstClr val="black"/>
              </a:solidFill>
              <a:latin typeface="Calibri"/>
            </a:endParaRPr>
          </a:p>
        </p:txBody>
      </p:sp>
    </p:spTree>
    <p:extLst>
      <p:ext uri="{BB962C8B-B14F-4D97-AF65-F5344CB8AC3E}">
        <p14:creationId xmlns:p14="http://schemas.microsoft.com/office/powerpoint/2010/main" val="485945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PŘÍLOHY</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118</a:t>
            </a:fld>
            <a:endParaRPr lang="cs-CZ" sz="1100" dirty="0">
              <a:solidFill>
                <a:srgbClr val="1A1F52"/>
              </a:solidFill>
              <a:latin typeface="+mj-lt"/>
              <a:cs typeface="Arial" charset="0"/>
            </a:endParaRPr>
          </a:p>
        </p:txBody>
      </p:sp>
      <p:sp>
        <p:nvSpPr>
          <p:cNvPr id="9"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25173473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119</a:t>
            </a:fld>
            <a:endParaRPr lang="cs-CZ" sz="1100" dirty="0">
              <a:solidFill>
                <a:srgbClr val="1A1F52"/>
              </a:solidFill>
              <a:latin typeface="+mj-lt"/>
              <a:cs typeface="Arial" charset="0"/>
            </a:endParaRPr>
          </a:p>
        </p:txBody>
      </p:sp>
      <p:sp>
        <p:nvSpPr>
          <p:cNvPr id="10" name="TextovéPole 9"/>
          <p:cNvSpPr txBox="1"/>
          <p:nvPr/>
        </p:nvSpPr>
        <p:spPr>
          <a:xfrm>
            <a:off x="360363" y="1080000"/>
            <a:ext cx="8423276" cy="5170646"/>
          </a:xfrm>
          <a:prstGeom prst="rect">
            <a:avLst/>
          </a:prstGeom>
          <a:noFill/>
        </p:spPr>
        <p:txBody>
          <a:bodyPr wrap="square" rtlCol="0">
            <a:spAutoFit/>
          </a:bodyPr>
          <a:lstStyle/>
          <a:p>
            <a:pPr>
              <a:spcAft>
                <a:spcPts val="600"/>
              </a:spcAft>
            </a:pPr>
            <a:r>
              <a:rPr lang="cs-CZ" sz="1500" b="1" dirty="0">
                <a:latin typeface="+mj-lt"/>
              </a:rPr>
              <a:t>Media Tenor</a:t>
            </a:r>
          </a:p>
          <a:p>
            <a:pPr marL="285750" lvl="0" indent="-285750">
              <a:spcAft>
                <a:spcPts val="600"/>
              </a:spcAft>
              <a:buFont typeface="Arial" panose="020B0604020202020204" pitchFamily="34" charset="0"/>
              <a:buChar char="•"/>
            </a:pPr>
            <a:r>
              <a:rPr lang="cs-CZ" sz="1500" dirty="0">
                <a:latin typeface="+mj-lt"/>
              </a:rPr>
              <a:t>Media Tenor je ve středoevropském prostoru jedinou výzkumnou společností specializující se výhradně na analýzu obsahu médií. Media Tenor působí na českém trhu od roku 1996, původně jako sdružení </a:t>
            </a:r>
            <a:r>
              <a:rPr lang="cs-CZ" sz="1500" dirty="0" err="1">
                <a:latin typeface="+mj-lt"/>
              </a:rPr>
              <a:t>InnoVatio</a:t>
            </a:r>
            <a:r>
              <a:rPr lang="cs-CZ" sz="1500" dirty="0">
                <a:latin typeface="+mj-lt"/>
              </a:rPr>
              <a:t> – Media.</a:t>
            </a:r>
          </a:p>
          <a:p>
            <a:pPr marL="285750" lvl="0" indent="-285750">
              <a:spcAft>
                <a:spcPts val="600"/>
              </a:spcAft>
              <a:buFont typeface="Arial" panose="020B0604020202020204" pitchFamily="34" charset="0"/>
              <a:buChar char="•"/>
            </a:pPr>
            <a:r>
              <a:rPr lang="cs-CZ" sz="1500" dirty="0">
                <a:latin typeface="+mj-lt"/>
              </a:rPr>
              <a:t>Společnost s českými vlastníky je zapojena do mezinárodní asociace kanceláří Media Tenor International. Mezinárodní asociace je dlouhodobým </a:t>
            </a:r>
            <a:r>
              <a:rPr lang="cs-CZ" sz="1500" dirty="0" err="1">
                <a:latin typeface="+mj-lt"/>
              </a:rPr>
              <a:t>knowledge</a:t>
            </a:r>
            <a:r>
              <a:rPr lang="cs-CZ" sz="1500" dirty="0">
                <a:latin typeface="+mj-lt"/>
              </a:rPr>
              <a:t> partnerem OECD.</a:t>
            </a:r>
          </a:p>
          <a:p>
            <a:pPr marL="285750" lvl="0" indent="-285750">
              <a:spcAft>
                <a:spcPts val="600"/>
              </a:spcAft>
              <a:buFont typeface="Arial" panose="020B0604020202020204" pitchFamily="34" charset="0"/>
              <a:buChar char="•"/>
            </a:pPr>
            <a:r>
              <a:rPr lang="cs-CZ" sz="1500" dirty="0">
                <a:latin typeface="+mj-lt"/>
              </a:rPr>
              <a:t>Základem nabídky společnosti je analýza mediální publicity, na kterou navazuje monitoring médií, monitoring a analýzy sociálních sítí a diskusních fór a komunikační poradenství. Analytický a konzultační servis společnosti Media Tenor využívá široká škála veřejných i privátních subjektů. S Českou televizí spolupracuje společnost Media Tenor na dlouhodobé bázi.</a:t>
            </a:r>
          </a:p>
          <a:p>
            <a:pPr lvl="0">
              <a:spcAft>
                <a:spcPts val="600"/>
              </a:spcAft>
            </a:pPr>
            <a:endParaRPr lang="cs-CZ" sz="1500" b="1" dirty="0">
              <a:latin typeface="+mj-lt"/>
            </a:endParaRPr>
          </a:p>
          <a:p>
            <a:pPr lvl="0">
              <a:spcAft>
                <a:spcPts val="600"/>
              </a:spcAft>
            </a:pPr>
            <a:r>
              <a:rPr lang="cs-CZ" sz="1500" b="1" dirty="0">
                <a:latin typeface="+mj-lt"/>
              </a:rPr>
              <a:t>NetMonitor</a:t>
            </a:r>
          </a:p>
          <a:p>
            <a:pPr marL="285750" lvl="0" indent="-285750">
              <a:spcAft>
                <a:spcPts val="600"/>
              </a:spcAft>
              <a:buFont typeface="Arial" panose="020B0604020202020204" pitchFamily="34" charset="0"/>
              <a:buChar char="•"/>
            </a:pPr>
            <a:r>
              <a:rPr lang="cs-CZ" sz="1500" dirty="0">
                <a:latin typeface="+mj-lt"/>
              </a:rPr>
              <a:t>Rozsáhlý výzkumný projekt, jehož cílem je poskytnout informace o návštěvnosti internetu a sociodemografickém profilu jeho návštěvníků v České republice. </a:t>
            </a:r>
          </a:p>
          <a:p>
            <a:pPr marL="285750" lvl="0" indent="-285750">
              <a:spcAft>
                <a:spcPts val="600"/>
              </a:spcAft>
              <a:buFont typeface="Arial" panose="020B0604020202020204" pitchFamily="34" charset="0"/>
              <a:buChar char="•"/>
            </a:pPr>
            <a:r>
              <a:rPr lang="cs-CZ" sz="1500" dirty="0">
                <a:latin typeface="+mj-lt"/>
              </a:rPr>
              <a:t>Zadavatelem projektu je SPIR, realizátorem je společnost </a:t>
            </a:r>
            <a:r>
              <a:rPr lang="cs-CZ" sz="1500" dirty="0" err="1">
                <a:latin typeface="+mj-lt"/>
              </a:rPr>
              <a:t>Gemius</a:t>
            </a:r>
            <a:r>
              <a:rPr lang="cs-CZ" sz="1500" dirty="0">
                <a:latin typeface="+mj-lt"/>
              </a:rPr>
              <a:t> S.A. ve spolupráci se společností </a:t>
            </a:r>
            <a:r>
              <a:rPr lang="cs-CZ" sz="1500" dirty="0" err="1">
                <a:latin typeface="+mj-lt"/>
              </a:rPr>
              <a:t>Nielsen</a:t>
            </a:r>
            <a:r>
              <a:rPr lang="cs-CZ" sz="1500" dirty="0">
                <a:latin typeface="+mj-lt"/>
              </a:rPr>
              <a:t> </a:t>
            </a:r>
            <a:r>
              <a:rPr lang="cs-CZ" sz="1500" dirty="0" err="1">
                <a:latin typeface="+mj-lt"/>
              </a:rPr>
              <a:t>Admosphere</a:t>
            </a:r>
            <a:r>
              <a:rPr lang="cs-CZ" sz="1500" dirty="0">
                <a:latin typeface="+mj-lt"/>
              </a:rPr>
              <a:t> (dříve Mediaresearch).</a:t>
            </a:r>
          </a:p>
          <a:p>
            <a:pPr marL="285750" lvl="0" indent="-285750">
              <a:spcAft>
                <a:spcPts val="600"/>
              </a:spcAft>
              <a:buFont typeface="Arial" panose="020B0604020202020204" pitchFamily="34" charset="0"/>
              <a:buChar char="•"/>
            </a:pPr>
            <a:r>
              <a:rPr lang="cs-CZ" sz="1500" dirty="0">
                <a:latin typeface="+mj-lt"/>
              </a:rPr>
              <a:t>Výzkum je prováděn tzv. hybridním přístupem, tedy měřením jak na straně měřeného serveru (</a:t>
            </a:r>
            <a:r>
              <a:rPr lang="cs-CZ" sz="1500" dirty="0" err="1">
                <a:latin typeface="+mj-lt"/>
              </a:rPr>
              <a:t>site-centric</a:t>
            </a:r>
            <a:r>
              <a:rPr lang="cs-CZ" sz="1500" dirty="0">
                <a:latin typeface="+mj-lt"/>
              </a:rPr>
              <a:t>), tak na straně internetového prohlížeče uživatele (user-</a:t>
            </a:r>
            <a:r>
              <a:rPr lang="cs-CZ" sz="1500" dirty="0" err="1">
                <a:latin typeface="+mj-lt"/>
              </a:rPr>
              <a:t>centric</a:t>
            </a:r>
            <a:r>
              <a:rPr lang="cs-CZ" sz="1500" dirty="0">
                <a:latin typeface="+mj-lt"/>
              </a:rPr>
              <a:t>).</a:t>
            </a:r>
          </a:p>
          <a:p>
            <a:pPr marL="285750" lvl="0" indent="-285750">
              <a:spcAft>
                <a:spcPts val="600"/>
              </a:spcAft>
              <a:buFont typeface="Arial" panose="020B0604020202020204" pitchFamily="34" charset="0"/>
              <a:buChar char="•"/>
            </a:pPr>
            <a:endParaRPr lang="cs-CZ" sz="1500" dirty="0">
              <a:latin typeface="+mj-lt"/>
            </a:endParaRPr>
          </a:p>
        </p:txBody>
      </p:sp>
      <p:sp>
        <p:nvSpPr>
          <p:cNvPr id="7" name="AutoShape 2"/>
          <p:cNvSpPr>
            <a:spLocks noChangeArrowheads="1"/>
          </p:cNvSpPr>
          <p:nvPr/>
        </p:nvSpPr>
        <p:spPr bwMode="auto">
          <a:xfrm>
            <a:off x="103188" y="547200"/>
            <a:ext cx="8937625" cy="499281"/>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SPOLUPRACUJÍCÍCH DODAVATELŮ</a:t>
            </a:r>
          </a:p>
        </p:txBody>
      </p:sp>
      <p:sp>
        <p:nvSpPr>
          <p:cNvPr id="8"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 (1/3)</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89917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10" name="AutoShape 2"/>
          <p:cNvSpPr>
            <a:spLocks noChangeArrowheads="1"/>
          </p:cNvSpPr>
          <p:nvPr/>
        </p:nvSpPr>
        <p:spPr bwMode="auto">
          <a:xfrm>
            <a:off x="112234" y="476672"/>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ČT JAKO CELEK - Komentář</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a:t>
            </a:fld>
            <a:endParaRPr lang="cs-CZ" sz="1100" dirty="0">
              <a:solidFill>
                <a:srgbClr val="1A1F52"/>
              </a:solidFill>
              <a:cs typeface="Arial" charset="0"/>
            </a:endParaRPr>
          </a:p>
        </p:txBody>
      </p:sp>
      <p:sp>
        <p:nvSpPr>
          <p:cNvPr id="2" name="Obdélník 1"/>
          <p:cNvSpPr/>
          <p:nvPr/>
        </p:nvSpPr>
        <p:spPr>
          <a:xfrm>
            <a:off x="455364" y="923230"/>
            <a:ext cx="8496944" cy="4185761"/>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cs-CZ" b="1" dirty="0">
                <a:solidFill>
                  <a:prstClr val="black"/>
                </a:solidFill>
                <a:latin typeface="+mj-lt"/>
              </a:rPr>
              <a:t>Celkový průměrný zásah ČT v populaci 15+ za rok 2017 dosáhl 75 %. </a:t>
            </a:r>
            <a:r>
              <a:rPr lang="cs-CZ" dirty="0">
                <a:solidFill>
                  <a:prstClr val="black"/>
                </a:solidFill>
                <a:latin typeface="+mj-lt"/>
              </a:rPr>
              <a:t>Zásah České televize je dlouhodobě nad hodnotou 70 %, což je minimální hodnota, kterou si pro zásah vlastními kanály stanovuje britská BBC.</a:t>
            </a:r>
          </a:p>
          <a:p>
            <a:pPr marL="285750" indent="-285750">
              <a:spcBef>
                <a:spcPts val="600"/>
              </a:spcBef>
              <a:spcAft>
                <a:spcPts val="600"/>
              </a:spcAft>
              <a:buFont typeface="Arial" panose="020B0604020202020204" pitchFamily="34" charset="0"/>
              <a:buChar char="•"/>
            </a:pPr>
            <a:r>
              <a:rPr lang="cs-CZ" b="1" dirty="0">
                <a:solidFill>
                  <a:prstClr val="black"/>
                </a:solidFill>
                <a:latin typeface="+mj-lt"/>
              </a:rPr>
              <a:t>Hodnocení pořadů ČT z hlediska kvalitativních parametrů spokojenosti je stabilní a na stejné úrovni jako v minulém roce</a:t>
            </a:r>
            <a:r>
              <a:rPr lang="cs-CZ" dirty="0">
                <a:solidFill>
                  <a:prstClr val="black"/>
                </a:solidFill>
                <a:latin typeface="+mj-lt"/>
              </a:rPr>
              <a:t>. </a:t>
            </a:r>
          </a:p>
          <a:p>
            <a:pPr marL="285750" indent="-285750">
              <a:spcBef>
                <a:spcPts val="600"/>
              </a:spcBef>
              <a:spcAft>
                <a:spcPts val="600"/>
              </a:spcAft>
              <a:buFont typeface="Arial" panose="020B0604020202020204" pitchFamily="34" charset="0"/>
              <a:buChar char="•"/>
            </a:pPr>
            <a:r>
              <a:rPr lang="cs-CZ" dirty="0">
                <a:solidFill>
                  <a:prstClr val="black"/>
                </a:solidFill>
                <a:latin typeface="+mj-lt"/>
              </a:rPr>
              <a:t>Celkový index </a:t>
            </a:r>
            <a:r>
              <a:rPr lang="cs-CZ" b="1" dirty="0">
                <a:solidFill>
                  <a:prstClr val="black"/>
                </a:solidFill>
                <a:latin typeface="+mj-lt"/>
              </a:rPr>
              <a:t>spokojenosti</a:t>
            </a:r>
            <a:r>
              <a:rPr lang="cs-CZ" dirty="0">
                <a:solidFill>
                  <a:prstClr val="black"/>
                </a:solidFill>
                <a:latin typeface="+mj-lt"/>
              </a:rPr>
              <a:t> s pořady ČT činil 81 %. </a:t>
            </a:r>
          </a:p>
          <a:p>
            <a:pPr marL="285750" indent="-285750">
              <a:spcBef>
                <a:spcPts val="600"/>
              </a:spcBef>
              <a:spcAft>
                <a:spcPts val="600"/>
              </a:spcAft>
              <a:buFont typeface="Arial" panose="020B0604020202020204" pitchFamily="34" charset="0"/>
              <a:buChar char="•"/>
            </a:pPr>
            <a:r>
              <a:rPr lang="cs-CZ" dirty="0">
                <a:solidFill>
                  <a:prstClr val="black"/>
                </a:solidFill>
                <a:latin typeface="+mj-lt"/>
              </a:rPr>
              <a:t>Míra </a:t>
            </a:r>
            <a:r>
              <a:rPr lang="cs-CZ" b="1" dirty="0">
                <a:solidFill>
                  <a:prstClr val="black"/>
                </a:solidFill>
                <a:latin typeface="+mj-lt"/>
              </a:rPr>
              <a:t>zaujetí</a:t>
            </a:r>
            <a:r>
              <a:rPr lang="cs-CZ" dirty="0">
                <a:solidFill>
                  <a:prstClr val="black"/>
                </a:solidFill>
                <a:latin typeface="+mj-lt"/>
              </a:rPr>
              <a:t> pořady dosáhla hladiny 67 %, zde došlo k mírnému meziročnímu poklesu. </a:t>
            </a:r>
          </a:p>
          <a:p>
            <a:pPr marL="285750" indent="-285750">
              <a:spcBef>
                <a:spcPts val="600"/>
              </a:spcBef>
              <a:spcAft>
                <a:spcPts val="600"/>
              </a:spcAft>
              <a:buFont typeface="Arial" panose="020B0604020202020204" pitchFamily="34" charset="0"/>
              <a:buChar char="•"/>
            </a:pPr>
            <a:r>
              <a:rPr lang="cs-CZ" dirty="0">
                <a:solidFill>
                  <a:prstClr val="black"/>
                </a:solidFill>
                <a:latin typeface="+mj-lt"/>
              </a:rPr>
              <a:t>Došlo k celkovému </a:t>
            </a:r>
            <a:r>
              <a:rPr lang="cs-CZ" b="1" dirty="0">
                <a:solidFill>
                  <a:prstClr val="black"/>
                </a:solidFill>
                <a:latin typeface="+mj-lt"/>
              </a:rPr>
              <a:t>poklesu vnímané originality</a:t>
            </a:r>
            <a:r>
              <a:rPr lang="cs-CZ" dirty="0">
                <a:solidFill>
                  <a:prstClr val="black"/>
                </a:solidFill>
                <a:latin typeface="+mj-lt"/>
              </a:rPr>
              <a:t> pořadů ČT. </a:t>
            </a:r>
          </a:p>
          <a:p>
            <a:pPr marL="285750" indent="-285750">
              <a:spcBef>
                <a:spcPts val="600"/>
              </a:spcBef>
              <a:spcAft>
                <a:spcPts val="600"/>
              </a:spcAft>
              <a:buFont typeface="Arial" panose="020B0604020202020204" pitchFamily="34" charset="0"/>
              <a:buChar char="•"/>
            </a:pPr>
            <a:r>
              <a:rPr lang="cs-CZ" dirty="0">
                <a:solidFill>
                  <a:prstClr val="black"/>
                </a:solidFill>
                <a:latin typeface="+mj-lt"/>
              </a:rPr>
              <a:t>S poklesem originality se nicméně potýká celý televizní trh, </a:t>
            </a:r>
            <a:r>
              <a:rPr lang="cs-CZ" b="1" dirty="0">
                <a:solidFill>
                  <a:prstClr val="black"/>
                </a:solidFill>
                <a:latin typeface="+mj-lt"/>
              </a:rPr>
              <a:t>ve významné míře jsme jej zaznamenali i u hlavních kanálů komerčních stanic</a:t>
            </a:r>
            <a:r>
              <a:rPr lang="cs-CZ" dirty="0">
                <a:solidFill>
                  <a:prstClr val="black"/>
                </a:solidFill>
                <a:latin typeface="+mj-lt"/>
              </a:rPr>
              <a:t>. Důvodem mohou být jak neustále se opakující typy pořadů v jednotlivých žánrech, tak také absence nových výrazných formátů na světovém mediálním trhu.</a:t>
            </a:r>
          </a:p>
        </p:txBody>
      </p:sp>
    </p:spTree>
    <p:extLst>
      <p:ext uri="{BB962C8B-B14F-4D97-AF65-F5344CB8AC3E}">
        <p14:creationId xmlns:p14="http://schemas.microsoft.com/office/powerpoint/2010/main" val="1851579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67463"/>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6"/>
            <a:ext cx="327457" cy="233134"/>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120</a:t>
            </a:fld>
            <a:endParaRPr lang="cs-CZ" sz="1100" dirty="0">
              <a:solidFill>
                <a:srgbClr val="1A1F52"/>
              </a:solidFill>
              <a:latin typeface="+mj-lt"/>
              <a:cs typeface="Arial" charset="0"/>
            </a:endParaRPr>
          </a:p>
        </p:txBody>
      </p:sp>
      <p:sp>
        <p:nvSpPr>
          <p:cNvPr id="10" name="TextovéPole 9"/>
          <p:cNvSpPr txBox="1"/>
          <p:nvPr/>
        </p:nvSpPr>
        <p:spPr>
          <a:xfrm>
            <a:off x="360363" y="1080000"/>
            <a:ext cx="8423275" cy="5396349"/>
          </a:xfrm>
          <a:prstGeom prst="rect">
            <a:avLst/>
          </a:prstGeom>
          <a:noFill/>
        </p:spPr>
        <p:txBody>
          <a:bodyPr wrap="square" rtlCol="0">
            <a:spAutoFit/>
          </a:bodyPr>
          <a:lstStyle/>
          <a:p>
            <a:pPr lvl="0">
              <a:spcAft>
                <a:spcPts val="600"/>
              </a:spcAft>
            </a:pPr>
            <a:r>
              <a:rPr lang="cs-CZ" sz="1500" b="1" dirty="0" err="1">
                <a:solidFill>
                  <a:prstClr val="black"/>
                </a:solidFill>
                <a:latin typeface="Calibri"/>
              </a:rPr>
              <a:t>Nielsen</a:t>
            </a:r>
            <a:r>
              <a:rPr lang="cs-CZ" sz="1500" b="1" dirty="0">
                <a:solidFill>
                  <a:prstClr val="black"/>
                </a:solidFill>
                <a:latin typeface="Calibri"/>
              </a:rPr>
              <a:t> </a:t>
            </a:r>
            <a:r>
              <a:rPr lang="cs-CZ" sz="1500" b="1" dirty="0" err="1">
                <a:solidFill>
                  <a:prstClr val="black"/>
                </a:solidFill>
                <a:latin typeface="Calibri"/>
              </a:rPr>
              <a:t>Admosphere</a:t>
            </a:r>
            <a:endParaRPr lang="cs-CZ" sz="1500" b="1" dirty="0">
              <a:solidFill>
                <a:prstClr val="black"/>
              </a:solidFill>
              <a:latin typeface="Calibri"/>
            </a:endParaRPr>
          </a:p>
          <a:p>
            <a:pPr marL="285750" lvl="0" indent="-285750">
              <a:spcAft>
                <a:spcPts val="600"/>
              </a:spcAft>
              <a:buFont typeface="Arial" pitchFamily="34" charset="0"/>
              <a:buChar char="•"/>
            </a:pPr>
            <a:r>
              <a:rPr lang="cs-CZ" sz="1500" dirty="0" err="1">
                <a:solidFill>
                  <a:prstClr val="black"/>
                </a:solidFill>
                <a:latin typeface="Calibri"/>
              </a:rPr>
              <a:t>Nielsen</a:t>
            </a:r>
            <a:r>
              <a:rPr lang="cs-CZ" sz="1500" dirty="0">
                <a:solidFill>
                  <a:prstClr val="black"/>
                </a:solidFill>
                <a:latin typeface="Calibri"/>
              </a:rPr>
              <a:t> </a:t>
            </a:r>
            <a:r>
              <a:rPr lang="cs-CZ" sz="1500" dirty="0" err="1">
                <a:solidFill>
                  <a:prstClr val="black"/>
                </a:solidFill>
                <a:latin typeface="Calibri"/>
              </a:rPr>
              <a:t>Admosphere</a:t>
            </a:r>
            <a:r>
              <a:rPr lang="cs-CZ" sz="1500" dirty="0">
                <a:solidFill>
                  <a:prstClr val="black"/>
                </a:solidFill>
                <a:latin typeface="Calibri"/>
              </a:rPr>
              <a:t> je výzkumná agentura se zázemím nadnárodní společnosti </a:t>
            </a:r>
            <a:r>
              <a:rPr lang="cs-CZ" sz="1500" dirty="0" err="1">
                <a:solidFill>
                  <a:prstClr val="black"/>
                </a:solidFill>
                <a:latin typeface="Calibri"/>
              </a:rPr>
              <a:t>Nielsen</a:t>
            </a:r>
            <a:r>
              <a:rPr lang="cs-CZ" sz="1500" dirty="0">
                <a:solidFill>
                  <a:prstClr val="black"/>
                </a:solidFill>
                <a:latin typeface="Calibri"/>
              </a:rPr>
              <a:t>. Nabízí široké portfolio produktů a služeb v oblasti marketingových a mediálních výzkumů, analýz a zpracování dat.</a:t>
            </a:r>
          </a:p>
          <a:p>
            <a:pPr marL="285750" lvl="0" indent="-285750">
              <a:spcAft>
                <a:spcPts val="600"/>
              </a:spcAft>
              <a:buFont typeface="Arial" pitchFamily="34" charset="0"/>
              <a:buChar char="•"/>
            </a:pPr>
            <a:r>
              <a:rPr lang="cs-CZ" sz="1500" dirty="0">
                <a:solidFill>
                  <a:prstClr val="black"/>
                </a:solidFill>
                <a:latin typeface="Calibri"/>
              </a:rPr>
              <a:t>Elektronické měření sledovanosti televize v ČR realizuje pro ATO od roku 2002 (do roku 2015 pod jménem Mediaresearch). Součástí je i výzkum životního stylu, spotřebního a mediálního chování LSS.</a:t>
            </a:r>
          </a:p>
          <a:p>
            <a:pPr marL="285750" lvl="0" indent="-285750">
              <a:spcAft>
                <a:spcPts val="600"/>
              </a:spcAft>
              <a:buFont typeface="Arial" pitchFamily="34" charset="0"/>
              <a:buChar char="•"/>
            </a:pPr>
            <a:r>
              <a:rPr lang="cs-CZ" sz="1500" dirty="0" err="1">
                <a:solidFill>
                  <a:prstClr val="black"/>
                </a:solidFill>
                <a:latin typeface="Calibri"/>
              </a:rPr>
              <a:t>Nielsen</a:t>
            </a:r>
            <a:r>
              <a:rPr lang="cs-CZ" sz="1500" dirty="0">
                <a:solidFill>
                  <a:prstClr val="black"/>
                </a:solidFill>
                <a:latin typeface="Calibri"/>
              </a:rPr>
              <a:t> </a:t>
            </a:r>
            <a:r>
              <a:rPr lang="cs-CZ" sz="1500" dirty="0" err="1">
                <a:solidFill>
                  <a:prstClr val="black"/>
                </a:solidFill>
                <a:latin typeface="Calibri"/>
              </a:rPr>
              <a:t>Admosphere</a:t>
            </a:r>
            <a:r>
              <a:rPr lang="cs-CZ" sz="1500" dirty="0">
                <a:solidFill>
                  <a:prstClr val="black"/>
                </a:solidFill>
                <a:latin typeface="Calibri"/>
              </a:rPr>
              <a:t> je členem profesních sdružení ESOMAR a SIMAR.</a:t>
            </a:r>
          </a:p>
          <a:p>
            <a:pPr marL="285750" lvl="0" indent="-285750">
              <a:spcAft>
                <a:spcPts val="600"/>
              </a:spcAft>
              <a:buFont typeface="Arial" pitchFamily="34" charset="0"/>
              <a:buChar char="•"/>
            </a:pPr>
            <a:r>
              <a:rPr lang="cs-CZ" sz="1500" dirty="0">
                <a:solidFill>
                  <a:prstClr val="black"/>
                </a:solidFill>
                <a:latin typeface="Calibri"/>
              </a:rPr>
              <a:t>Součástí skupiny </a:t>
            </a:r>
            <a:r>
              <a:rPr lang="cs-CZ" sz="1500" dirty="0" err="1">
                <a:solidFill>
                  <a:prstClr val="black"/>
                </a:solidFill>
                <a:latin typeface="Calibri"/>
              </a:rPr>
              <a:t>Nielsen</a:t>
            </a:r>
            <a:r>
              <a:rPr lang="cs-CZ" sz="1500" dirty="0">
                <a:solidFill>
                  <a:prstClr val="black"/>
                </a:solidFill>
                <a:latin typeface="Calibri"/>
              </a:rPr>
              <a:t> </a:t>
            </a:r>
            <a:r>
              <a:rPr lang="cs-CZ" sz="1500" dirty="0" err="1">
                <a:solidFill>
                  <a:prstClr val="black"/>
                </a:solidFill>
                <a:latin typeface="Calibri"/>
              </a:rPr>
              <a:t>Admosphere</a:t>
            </a:r>
            <a:r>
              <a:rPr lang="cs-CZ" sz="1500" dirty="0">
                <a:solidFill>
                  <a:prstClr val="black"/>
                </a:solidFill>
                <a:latin typeface="Calibri"/>
              </a:rPr>
              <a:t> je i společnost </a:t>
            </a:r>
            <a:r>
              <a:rPr lang="cs-CZ" sz="1500" dirty="0" err="1">
                <a:solidFill>
                  <a:prstClr val="black"/>
                </a:solidFill>
                <a:latin typeface="Calibri"/>
              </a:rPr>
              <a:t>Adwind</a:t>
            </a:r>
            <a:r>
              <a:rPr lang="cs-CZ" sz="1500" dirty="0">
                <a:solidFill>
                  <a:prstClr val="black"/>
                </a:solidFill>
                <a:latin typeface="Calibri"/>
              </a:rPr>
              <a:t> Software, která ČT od roku 2013 poskytuje software pro práci s daty z výzkumu sledovanosti.</a:t>
            </a:r>
          </a:p>
          <a:p>
            <a:pPr marL="1588" indent="-1588" algn="ctr" defTabSz="258763">
              <a:lnSpc>
                <a:spcPct val="110000"/>
              </a:lnSpc>
              <a:spcBef>
                <a:spcPts val="200"/>
              </a:spcBef>
              <a:tabLst>
                <a:tab pos="180975" algn="l"/>
              </a:tabLst>
              <a:defRPr/>
            </a:pPr>
            <a:endParaRPr lang="cs-CZ" sz="1500" dirty="0">
              <a:solidFill>
                <a:prstClr val="black"/>
              </a:solidFill>
              <a:latin typeface="Calibri"/>
            </a:endParaRPr>
          </a:p>
          <a:p>
            <a:pPr marL="1588" indent="-1588" defTabSz="258763">
              <a:lnSpc>
                <a:spcPct val="110000"/>
              </a:lnSpc>
              <a:spcAft>
                <a:spcPts val="600"/>
              </a:spcAft>
              <a:tabLst>
                <a:tab pos="180975" algn="l"/>
              </a:tabLst>
              <a:defRPr/>
            </a:pPr>
            <a:r>
              <a:rPr lang="cs-CZ" sz="1500" b="1" dirty="0">
                <a:solidFill>
                  <a:prstClr val="black"/>
                </a:solidFill>
                <a:latin typeface="Calibri"/>
              </a:rPr>
              <a:t>PhDr. Tomáš Trampota, PhD. (NYU Prague) a PhDr. Tereza </a:t>
            </a:r>
            <a:r>
              <a:rPr lang="cs-CZ" sz="1500" b="1" dirty="0" err="1">
                <a:solidFill>
                  <a:prstClr val="black"/>
                </a:solidFill>
                <a:latin typeface="Calibri"/>
              </a:rPr>
              <a:t>Klabíková</a:t>
            </a:r>
            <a:r>
              <a:rPr lang="cs-CZ" sz="1500" b="1" dirty="0">
                <a:solidFill>
                  <a:prstClr val="black"/>
                </a:solidFill>
                <a:latin typeface="Calibri"/>
              </a:rPr>
              <a:t> Rábová, PhD. (IKSŽ FSV UK)</a:t>
            </a:r>
          </a:p>
          <a:p>
            <a:pPr marL="285750" lvl="0" indent="-285750">
              <a:spcAft>
                <a:spcPts val="600"/>
              </a:spcAft>
              <a:buFont typeface="Arial" pitchFamily="34" charset="0"/>
              <a:buChar char="•"/>
            </a:pPr>
            <a:r>
              <a:rPr lang="cs-CZ" sz="1500" i="1" dirty="0">
                <a:solidFill>
                  <a:prstClr val="black"/>
                </a:solidFill>
                <a:latin typeface="Calibri"/>
              </a:rPr>
              <a:t>Tomáš Trampota</a:t>
            </a:r>
            <a:r>
              <a:rPr lang="cs-CZ" sz="1500" dirty="0">
                <a:solidFill>
                  <a:prstClr val="black"/>
                </a:solidFill>
                <a:latin typeface="Calibri"/>
              </a:rPr>
              <a:t> je předním českým mediálním analytikem působícím na New York University Prague. Jako člen týmu IKSŽ FSV UK se podílel na vypracování následujících hodnotících posudků:</a:t>
            </a:r>
          </a:p>
          <a:p>
            <a:pPr marL="742950" lvl="1" indent="-285750">
              <a:spcAft>
                <a:spcPts val="600"/>
              </a:spcAft>
              <a:buFont typeface="Wingdings" panose="05000000000000000000" pitchFamily="2" charset="2"/>
              <a:buChar char="§"/>
            </a:pPr>
            <a:r>
              <a:rPr lang="cs-CZ" sz="1500" i="1" dirty="0">
                <a:solidFill>
                  <a:prstClr val="black"/>
                </a:solidFill>
                <a:latin typeface="Calibri"/>
              </a:rPr>
              <a:t>Expertní posouzení vybraných analýz České televize</a:t>
            </a:r>
            <a:r>
              <a:rPr lang="cs-CZ" sz="1500" dirty="0">
                <a:solidFill>
                  <a:prstClr val="black"/>
                </a:solidFill>
                <a:latin typeface="Calibri"/>
              </a:rPr>
              <a:t>		leden 2015</a:t>
            </a:r>
          </a:p>
          <a:p>
            <a:pPr marL="742950" lvl="1" indent="-285750">
              <a:spcAft>
                <a:spcPts val="600"/>
              </a:spcAft>
              <a:buFont typeface="Wingdings" panose="05000000000000000000" pitchFamily="2" charset="2"/>
              <a:buChar char="§"/>
            </a:pPr>
            <a:r>
              <a:rPr lang="cs-CZ" sz="1500" i="1" dirty="0">
                <a:solidFill>
                  <a:prstClr val="black"/>
                </a:solidFill>
                <a:latin typeface="Calibri"/>
              </a:rPr>
              <a:t>Posouzení hodnocení plnění veřejné služby Českou televizí</a:t>
            </a:r>
            <a:r>
              <a:rPr lang="cs-CZ" sz="1500" dirty="0">
                <a:solidFill>
                  <a:prstClr val="black"/>
                </a:solidFill>
                <a:latin typeface="Calibri"/>
              </a:rPr>
              <a:t>		červenec 2015</a:t>
            </a:r>
          </a:p>
          <a:p>
            <a:pPr marL="742950" lvl="1" indent="-285750">
              <a:spcAft>
                <a:spcPts val="600"/>
              </a:spcAft>
              <a:buFont typeface="Wingdings" panose="05000000000000000000" pitchFamily="2" charset="2"/>
              <a:buChar char="§"/>
            </a:pPr>
            <a:r>
              <a:rPr lang="cs-CZ" sz="1500" i="1" dirty="0">
                <a:solidFill>
                  <a:prstClr val="black"/>
                </a:solidFill>
                <a:latin typeface="Calibri"/>
              </a:rPr>
              <a:t>Revize metodiky hodnocení úkolů veřejné služby ČT - Obecný cíl 1</a:t>
            </a:r>
            <a:r>
              <a:rPr lang="cs-CZ" sz="1500" dirty="0">
                <a:solidFill>
                  <a:prstClr val="black"/>
                </a:solidFill>
                <a:latin typeface="Calibri"/>
              </a:rPr>
              <a:t>	srpen 2016</a:t>
            </a:r>
          </a:p>
          <a:p>
            <a:pPr marL="285750" lvl="0" indent="-285750">
              <a:spcAft>
                <a:spcPts val="600"/>
              </a:spcAft>
              <a:buFont typeface="Arial" pitchFamily="34" charset="0"/>
              <a:buChar char="•"/>
            </a:pPr>
            <a:r>
              <a:rPr lang="cs-CZ" sz="1500" dirty="0">
                <a:solidFill>
                  <a:prstClr val="black"/>
                </a:solidFill>
                <a:latin typeface="Calibri"/>
              </a:rPr>
              <a:t>V roce 2016 byla spolupráce rozšířena o hodnocení zpravodajských pořadů formou případových studií zabývajících se prezentací významných událostí ve vysílání České televize. Druhou členkou analytického týmu je </a:t>
            </a:r>
            <a:r>
              <a:rPr lang="cs-CZ" sz="1500" i="1" dirty="0">
                <a:solidFill>
                  <a:prstClr val="black"/>
                </a:solidFill>
                <a:latin typeface="Calibri"/>
              </a:rPr>
              <a:t>Tereza </a:t>
            </a:r>
            <a:r>
              <a:rPr lang="cs-CZ" sz="1500" i="1" dirty="0" err="1">
                <a:solidFill>
                  <a:prstClr val="black"/>
                </a:solidFill>
                <a:latin typeface="Calibri"/>
              </a:rPr>
              <a:t>Klabíková</a:t>
            </a:r>
            <a:r>
              <a:rPr lang="cs-CZ" sz="1500" i="1" dirty="0">
                <a:solidFill>
                  <a:prstClr val="black"/>
                </a:solidFill>
                <a:latin typeface="Calibri"/>
              </a:rPr>
              <a:t> Rábová,</a:t>
            </a:r>
            <a:r>
              <a:rPr lang="cs-CZ" sz="1500" dirty="0">
                <a:solidFill>
                  <a:prstClr val="black"/>
                </a:solidFill>
                <a:latin typeface="Calibri"/>
              </a:rPr>
              <a:t> odborná asistentka Institutu komunikačních studií a žurnalistiky Fakulty sociálních věd Univerzity Karlovy, která se specializuje mimo jiné na lingvistiku a jazyk médií. </a:t>
            </a:r>
            <a:endParaRPr lang="cs-CZ" sz="1500" b="1" dirty="0">
              <a:latin typeface="+mj-lt"/>
            </a:endParaRPr>
          </a:p>
        </p:txBody>
      </p:sp>
      <p:sp>
        <p:nvSpPr>
          <p:cNvPr id="7" name="AutoShape 2"/>
          <p:cNvSpPr>
            <a:spLocks noChangeArrowheads="1"/>
          </p:cNvSpPr>
          <p:nvPr/>
        </p:nvSpPr>
        <p:spPr bwMode="auto">
          <a:xfrm>
            <a:off x="103188" y="547200"/>
            <a:ext cx="8937625" cy="451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PROFIL SPOLUPRACUJÍCÍCH DODAVATELŮ</a:t>
            </a:r>
          </a:p>
        </p:txBody>
      </p:sp>
      <p:sp>
        <p:nvSpPr>
          <p:cNvPr id="15"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 (2/3)</a:t>
            </a:r>
          </a:p>
        </p:txBody>
      </p:sp>
      <p:sp>
        <p:nvSpPr>
          <p:cNvPr id="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30815411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121</a:t>
            </a:fld>
            <a:endParaRPr lang="cs-CZ" sz="1100" dirty="0">
              <a:solidFill>
                <a:srgbClr val="1A1F52"/>
              </a:solidFill>
              <a:cs typeface="Arial" charset="0"/>
            </a:endParaRPr>
          </a:p>
        </p:txBody>
      </p:sp>
      <p:sp>
        <p:nvSpPr>
          <p:cNvPr id="10" name="TextovéPole 9"/>
          <p:cNvSpPr txBox="1"/>
          <p:nvPr/>
        </p:nvSpPr>
        <p:spPr>
          <a:xfrm>
            <a:off x="360363" y="1080000"/>
            <a:ext cx="8423275" cy="5247590"/>
          </a:xfrm>
          <a:prstGeom prst="rect">
            <a:avLst/>
          </a:prstGeom>
          <a:noFill/>
        </p:spPr>
        <p:txBody>
          <a:bodyPr wrap="square" rtlCol="0">
            <a:spAutoFit/>
          </a:bodyPr>
          <a:lstStyle/>
          <a:p>
            <a:pPr>
              <a:spcAft>
                <a:spcPts val="600"/>
              </a:spcAft>
            </a:pPr>
            <a:r>
              <a:rPr lang="cs-CZ" sz="1500" b="1" dirty="0">
                <a:solidFill>
                  <a:prstClr val="black"/>
                </a:solidFill>
                <a:latin typeface="Calibri"/>
              </a:rPr>
              <a:t>NMS Market </a:t>
            </a:r>
            <a:r>
              <a:rPr lang="cs-CZ" sz="1500" b="1" dirty="0" err="1">
                <a:solidFill>
                  <a:prstClr val="black"/>
                </a:solidFill>
                <a:latin typeface="Calibri"/>
              </a:rPr>
              <a:t>Research</a:t>
            </a:r>
            <a:endParaRPr lang="cs-CZ" sz="1500" b="1" dirty="0">
              <a:solidFill>
                <a:prstClr val="black"/>
              </a:solidFill>
              <a:latin typeface="Calibri"/>
            </a:endParaRPr>
          </a:p>
          <a:p>
            <a:pPr marL="285750" indent="-285750">
              <a:spcAft>
                <a:spcPts val="600"/>
              </a:spcAft>
              <a:buFont typeface="Arial" pitchFamily="34" charset="0"/>
              <a:buChar char="•"/>
            </a:pPr>
            <a:r>
              <a:rPr lang="cs-CZ" sz="1500" dirty="0">
                <a:solidFill>
                  <a:prstClr val="black"/>
                </a:solidFill>
                <a:latin typeface="Calibri"/>
              </a:rPr>
              <a:t>NMS Market </a:t>
            </a:r>
            <a:r>
              <a:rPr lang="cs-CZ" sz="1500" dirty="0" err="1">
                <a:solidFill>
                  <a:prstClr val="black"/>
                </a:solidFill>
                <a:latin typeface="Calibri"/>
              </a:rPr>
              <a:t>Research</a:t>
            </a:r>
            <a:r>
              <a:rPr lang="cs-CZ" sz="1500" dirty="0">
                <a:solidFill>
                  <a:prstClr val="black"/>
                </a:solidFill>
                <a:latin typeface="Calibri"/>
              </a:rPr>
              <a:t> je česko-slovenská agentura pro výzkum trhu, poskytující od roku 1999 komplexní služby napříč výzkumnými metodami a technikami.</a:t>
            </a:r>
          </a:p>
          <a:p>
            <a:pPr marL="285750" indent="-285750">
              <a:spcAft>
                <a:spcPts val="600"/>
              </a:spcAft>
              <a:buFont typeface="Arial" pitchFamily="34" charset="0"/>
              <a:buChar char="•"/>
            </a:pPr>
            <a:r>
              <a:rPr lang="cs-CZ" sz="1500" dirty="0">
                <a:solidFill>
                  <a:prstClr val="black"/>
                </a:solidFill>
                <a:latin typeface="Calibri"/>
              </a:rPr>
              <a:t>V České republice stála NMS Market </a:t>
            </a:r>
            <a:r>
              <a:rPr lang="cs-CZ" sz="1500" dirty="0" err="1">
                <a:solidFill>
                  <a:prstClr val="black"/>
                </a:solidFill>
                <a:latin typeface="Calibri"/>
              </a:rPr>
              <a:t>Research</a:t>
            </a:r>
            <a:r>
              <a:rPr lang="cs-CZ" sz="1500" dirty="0">
                <a:solidFill>
                  <a:prstClr val="black"/>
                </a:solidFill>
                <a:latin typeface="Calibri"/>
              </a:rPr>
              <a:t> u zavádění metody on-line průzkumu a vybudovala jeden z prvních on-line panelů respondentů. </a:t>
            </a:r>
          </a:p>
          <a:p>
            <a:pPr marL="285750" indent="-285750">
              <a:spcAft>
                <a:spcPts val="600"/>
              </a:spcAft>
              <a:buFont typeface="Arial" pitchFamily="34" charset="0"/>
              <a:buChar char="•"/>
            </a:pPr>
            <a:r>
              <a:rPr lang="cs-CZ" sz="1500" dirty="0">
                <a:solidFill>
                  <a:prstClr val="black"/>
                </a:solidFill>
                <a:latin typeface="Calibri"/>
              </a:rPr>
              <a:t>NMS Market </a:t>
            </a:r>
            <a:r>
              <a:rPr lang="cs-CZ" sz="1500" dirty="0" err="1">
                <a:solidFill>
                  <a:prstClr val="black"/>
                </a:solidFill>
                <a:latin typeface="Calibri"/>
              </a:rPr>
              <a:t>Research</a:t>
            </a:r>
            <a:r>
              <a:rPr lang="cs-CZ" sz="1500" dirty="0">
                <a:solidFill>
                  <a:prstClr val="black"/>
                </a:solidFill>
                <a:latin typeface="Calibri"/>
              </a:rPr>
              <a:t> je členem profesních sdružení SIMAR (Sdružení agentur pro výzkum trhu a veřejného mínění) a ESOMAR (Evropská společnost pro výzkum trhu a veřejného mínění).</a:t>
            </a:r>
          </a:p>
          <a:p>
            <a:pPr marL="285750" indent="-285750">
              <a:spcAft>
                <a:spcPts val="600"/>
              </a:spcAft>
              <a:buFont typeface="Arial" pitchFamily="34" charset="0"/>
              <a:buChar char="•"/>
            </a:pPr>
            <a:r>
              <a:rPr lang="cs-CZ" sz="1500" dirty="0">
                <a:solidFill>
                  <a:prstClr val="black"/>
                </a:solidFill>
                <a:latin typeface="Calibri"/>
              </a:rPr>
              <a:t>NMS Market </a:t>
            </a:r>
            <a:r>
              <a:rPr lang="cs-CZ" sz="1500" dirty="0" err="1">
                <a:solidFill>
                  <a:prstClr val="black"/>
                </a:solidFill>
                <a:latin typeface="Calibri"/>
              </a:rPr>
              <a:t>Research</a:t>
            </a:r>
            <a:r>
              <a:rPr lang="cs-CZ" sz="1500" dirty="0">
                <a:solidFill>
                  <a:prstClr val="black"/>
                </a:solidFill>
                <a:latin typeface="Calibri"/>
              </a:rPr>
              <a:t> spolupracuje s Českou televizí od roku 2013 a v současné době zpracovává výsledky průzkumu spokojenosti návštěvníků webů České televize (on-line tracking).</a:t>
            </a:r>
          </a:p>
          <a:p>
            <a:pPr marL="285750" indent="-285750">
              <a:spcAft>
                <a:spcPts val="600"/>
              </a:spcAft>
              <a:buFont typeface="Arial" pitchFamily="34" charset="0"/>
              <a:buChar char="•"/>
            </a:pPr>
            <a:endParaRPr lang="cs-CZ" sz="1500" dirty="0">
              <a:solidFill>
                <a:prstClr val="black"/>
              </a:solidFill>
              <a:latin typeface="Calibri"/>
            </a:endParaRPr>
          </a:p>
          <a:p>
            <a:pPr>
              <a:spcAft>
                <a:spcPts val="600"/>
              </a:spcAft>
            </a:pPr>
            <a:r>
              <a:rPr lang="cs-CZ" sz="1500" b="1" dirty="0">
                <a:solidFill>
                  <a:prstClr val="black"/>
                </a:solidFill>
                <a:latin typeface="Calibri"/>
              </a:rPr>
              <a:t>KANTAR TNS (dříve TNS AISA)</a:t>
            </a:r>
          </a:p>
          <a:p>
            <a:pPr marL="285750" indent="-285750">
              <a:spcAft>
                <a:spcPts val="600"/>
              </a:spcAft>
              <a:buFont typeface="Arial" pitchFamily="34" charset="0"/>
              <a:buChar char="•"/>
            </a:pPr>
            <a:r>
              <a:rPr lang="cs-CZ" sz="1500" dirty="0">
                <a:solidFill>
                  <a:prstClr val="black"/>
                </a:solidFill>
                <a:latin typeface="Calibri"/>
              </a:rPr>
              <a:t>KANTAR TNS je přední českou agenturou zabývající se výzkumem veřejného mínění. Agentura byla založena v roce 1990 a nyní spadá do mezinárodní sítě </a:t>
            </a:r>
            <a:r>
              <a:rPr lang="cs-CZ" sz="1500" dirty="0" err="1">
                <a:solidFill>
                  <a:prstClr val="black"/>
                </a:solidFill>
                <a:latin typeface="Calibri"/>
              </a:rPr>
              <a:t>Taylor</a:t>
            </a:r>
            <a:r>
              <a:rPr lang="cs-CZ" sz="1500" dirty="0">
                <a:solidFill>
                  <a:prstClr val="black"/>
                </a:solidFill>
                <a:latin typeface="Calibri"/>
              </a:rPr>
              <a:t> Nelson </a:t>
            </a:r>
            <a:r>
              <a:rPr lang="cs-CZ" sz="1500" dirty="0" err="1">
                <a:solidFill>
                  <a:prstClr val="black"/>
                </a:solidFill>
                <a:latin typeface="Calibri"/>
              </a:rPr>
              <a:t>Sofres</a:t>
            </a:r>
            <a:r>
              <a:rPr lang="cs-CZ" sz="1500" dirty="0">
                <a:solidFill>
                  <a:prstClr val="black"/>
                </a:solidFill>
                <a:latin typeface="Calibri"/>
              </a:rPr>
              <a:t> (TNS). TNS je součástí nadnárodní skupiny </a:t>
            </a:r>
            <a:r>
              <a:rPr lang="cs-CZ" sz="1500" dirty="0" err="1">
                <a:solidFill>
                  <a:prstClr val="black"/>
                </a:solidFill>
                <a:latin typeface="Calibri"/>
              </a:rPr>
              <a:t>Kantar</a:t>
            </a:r>
            <a:r>
              <a:rPr lang="cs-CZ" sz="1500" dirty="0">
                <a:solidFill>
                  <a:prstClr val="black"/>
                </a:solidFill>
                <a:latin typeface="Calibri"/>
              </a:rPr>
              <a:t>, největšího globálního hráče na poli výzkumu trhu a veřejného mínění.</a:t>
            </a:r>
          </a:p>
          <a:p>
            <a:pPr marL="285750" indent="-285750">
              <a:spcAft>
                <a:spcPts val="600"/>
              </a:spcAft>
              <a:buFont typeface="Arial" pitchFamily="34" charset="0"/>
              <a:buChar char="•"/>
            </a:pPr>
            <a:r>
              <a:rPr lang="cs-CZ" sz="1500" dirty="0">
                <a:solidFill>
                  <a:prstClr val="black"/>
                </a:solidFill>
                <a:latin typeface="Calibri"/>
              </a:rPr>
              <a:t>KANTAR TNS je členem profesních sdružení ESOMAR (Evropská společnost pro výzkum trhu a veřejného mínění) a SIMAR (Sdružení agentur pro výzkum trhu a veřejného mínění) a zakládá si na striktním dodržování oborových etických zásad.</a:t>
            </a:r>
          </a:p>
          <a:p>
            <a:pPr marL="285750" indent="-285750">
              <a:spcAft>
                <a:spcPts val="600"/>
              </a:spcAft>
              <a:buFont typeface="Arial" pitchFamily="34" charset="0"/>
              <a:buChar char="•"/>
            </a:pPr>
            <a:r>
              <a:rPr lang="cs-CZ" sz="1500" dirty="0">
                <a:solidFill>
                  <a:prstClr val="black"/>
                </a:solidFill>
                <a:latin typeface="Calibri"/>
              </a:rPr>
              <a:t>KANTAR TNS realizuje pro ČT </a:t>
            </a:r>
            <a:r>
              <a:rPr lang="cs-CZ" sz="1500" dirty="0" err="1">
                <a:solidFill>
                  <a:prstClr val="black"/>
                </a:solidFill>
                <a:latin typeface="Calibri"/>
              </a:rPr>
              <a:t>trackingový</a:t>
            </a:r>
            <a:r>
              <a:rPr lang="cs-CZ" sz="1500" dirty="0">
                <a:solidFill>
                  <a:prstClr val="black"/>
                </a:solidFill>
                <a:latin typeface="Calibri"/>
              </a:rPr>
              <a:t> výzkum od roku 2013. </a:t>
            </a:r>
          </a:p>
          <a:p>
            <a:pPr marL="285750" indent="-285750">
              <a:spcAft>
                <a:spcPts val="600"/>
              </a:spcAft>
              <a:buFont typeface="Arial" pitchFamily="34" charset="0"/>
              <a:buChar char="•"/>
            </a:pPr>
            <a:endParaRPr lang="cs-CZ" sz="1500" dirty="0">
              <a:solidFill>
                <a:prstClr val="black"/>
              </a:solidFill>
              <a:latin typeface="Calibri"/>
            </a:endParaRPr>
          </a:p>
        </p:txBody>
      </p:sp>
      <p:sp>
        <p:nvSpPr>
          <p:cNvPr id="7" name="AutoShape 2"/>
          <p:cNvSpPr>
            <a:spLocks noChangeArrowheads="1"/>
          </p:cNvSpPr>
          <p:nvPr/>
        </p:nvSpPr>
        <p:spPr bwMode="auto">
          <a:xfrm>
            <a:off x="103188" y="547200"/>
            <a:ext cx="8937625" cy="499281"/>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PROFIL SPOLUPRACUJÍCÍCH DODAVATELŮ</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1 (3/3)</a:t>
            </a:r>
          </a:p>
        </p:txBody>
      </p:sp>
    </p:spTree>
    <p:extLst>
      <p:ext uri="{BB962C8B-B14F-4D97-AF65-F5344CB8AC3E}">
        <p14:creationId xmlns:p14="http://schemas.microsoft.com/office/powerpoint/2010/main" val="351036192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122</a:t>
            </a:fld>
            <a:endParaRPr lang="cs-CZ" sz="1100" dirty="0">
              <a:solidFill>
                <a:srgbClr val="1A1F52"/>
              </a:solidFill>
              <a:latin typeface="+mj-lt"/>
              <a:cs typeface="Arial" charset="0"/>
            </a:endParaRPr>
          </a:p>
        </p:txBody>
      </p:sp>
      <p:sp>
        <p:nvSpPr>
          <p:cNvPr id="7" name="TextovéPole 6"/>
          <p:cNvSpPr txBox="1"/>
          <p:nvPr/>
        </p:nvSpPr>
        <p:spPr>
          <a:xfrm>
            <a:off x="360362" y="1080000"/>
            <a:ext cx="8423275" cy="40626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cs-CZ" sz="1700" dirty="0">
                <a:latin typeface="+mj-lt"/>
              </a:rPr>
              <a:t>Jedná se o pravidelný výzkum s půlroční periodicitou, který sjednocuje a nahrazuje dřívější externí výzkumy realizované Českou televizi. </a:t>
            </a:r>
          </a:p>
          <a:p>
            <a:pPr marL="285750" indent="-285750">
              <a:spcAft>
                <a:spcPts val="600"/>
              </a:spcAft>
              <a:buFont typeface="Arial" panose="020B0604020202020204" pitchFamily="34" charset="0"/>
              <a:buChar char="•"/>
            </a:pPr>
            <a:r>
              <a:rPr lang="cs-CZ" sz="1700" dirty="0">
                <a:latin typeface="+mj-lt"/>
              </a:rPr>
              <a:t>V rámci kalendářního roku jsou vždy realizovány dvě vlny výzkumu, a to v květnu a v listopadu. Sběr dat je prováděn kontinuálně, v období tří týdnů, a to formou osobních rozhovorů se záznamem odpovědí do PC. Dotazován je reprezentativní vzorek dospělé (18+) televizní populace ČR, v každé z vln minimálně 1 000 respondentů. </a:t>
            </a:r>
          </a:p>
          <a:p>
            <a:pPr marL="285750" indent="-285750">
              <a:spcAft>
                <a:spcPts val="600"/>
              </a:spcAft>
              <a:buFont typeface="Arial" panose="020B0604020202020204" pitchFamily="34" charset="0"/>
              <a:buChar char="•"/>
            </a:pPr>
            <a:r>
              <a:rPr lang="cs-CZ" sz="1700" dirty="0">
                <a:latin typeface="+mj-lt"/>
              </a:rPr>
              <a:t>Výběr respondentů je kvótní – kombinace pohlaví a věkových skupin, vzdělání, velikosti místa bydliště a kraje. Výzkum realizuje nezávislá renomovaná agentura pro výzkum veřejného mínění </a:t>
            </a:r>
            <a:r>
              <a:rPr lang="cs-CZ" sz="1700" dirty="0" err="1">
                <a:latin typeface="+mj-lt"/>
              </a:rPr>
              <a:t>Kantar</a:t>
            </a:r>
            <a:r>
              <a:rPr lang="cs-CZ" sz="1700" dirty="0">
                <a:latin typeface="+mj-lt"/>
              </a:rPr>
              <a:t> TNS (dříve TNS AISA).</a:t>
            </a:r>
          </a:p>
          <a:p>
            <a:pPr marL="285750" indent="-285750">
              <a:spcAft>
                <a:spcPts val="600"/>
              </a:spcAft>
              <a:buFont typeface="Arial" panose="020B0604020202020204" pitchFamily="34" charset="0"/>
              <a:buChar char="•"/>
            </a:pPr>
            <a:r>
              <a:rPr lang="cs-CZ" sz="1700" dirty="0">
                <a:latin typeface="+mj-lt"/>
              </a:rPr>
              <a:t>Pro účely celoroční zprávy jsou vždy spojována data z obou vln výzkumu realizovaných v daném kalendářním roce. V případě pololetní zprávy jsou použita pouze data za poslední semestr.</a:t>
            </a:r>
          </a:p>
          <a:p>
            <a:pPr marL="285750" indent="-285750">
              <a:spcAft>
                <a:spcPts val="600"/>
              </a:spcAft>
              <a:buFont typeface="Arial" panose="020B0604020202020204" pitchFamily="34" charset="0"/>
              <a:buChar char="•"/>
            </a:pPr>
            <a:r>
              <a:rPr lang="cs-CZ" sz="1700" dirty="0">
                <a:latin typeface="+mj-lt"/>
              </a:rPr>
              <a:t>Není-li tedy u konkrétních výstupů uvedeno jinak, činí minimální velikost vzorku u celoroční zprávy 2 000 respondentů, u semestrální zprávy pak 1 000 respondentů.</a:t>
            </a: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DETAILNÍ INFORMACE K SEMESTRÁLNÍMU TRACKINGOVÉMU VÝZKUMU ČT</a:t>
            </a:r>
          </a:p>
          <a:p>
            <a:pPr marL="1588" indent="-1588" algn="ctr" defTabSz="271463">
              <a:spcBef>
                <a:spcPts val="200"/>
              </a:spcBef>
              <a:spcAft>
                <a:spcPct val="20000"/>
              </a:spcAft>
              <a:tabLst>
                <a:tab pos="631825" algn="l"/>
              </a:tabLst>
              <a:defRPr/>
            </a:pPr>
            <a:endParaRPr lang="cs-CZ" sz="2100" b="1" dirty="0">
              <a:latin typeface="Calibri" pitchFamily="34" charset="0"/>
            </a:endParaRPr>
          </a:p>
        </p:txBody>
      </p:sp>
      <p:sp>
        <p:nvSpPr>
          <p:cNvPr id="11"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2</a:t>
            </a:r>
          </a:p>
        </p:txBody>
      </p:sp>
    </p:spTree>
    <p:extLst>
      <p:ext uri="{BB962C8B-B14F-4D97-AF65-F5344CB8AC3E}">
        <p14:creationId xmlns:p14="http://schemas.microsoft.com/office/powerpoint/2010/main" val="377744655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123</a:t>
            </a:fld>
            <a:endParaRPr lang="cs-CZ" sz="1100" dirty="0">
              <a:solidFill>
                <a:srgbClr val="1A1F52"/>
              </a:solidFill>
              <a:latin typeface="+mj-lt"/>
              <a:cs typeface="Arial" charset="0"/>
            </a:endParaRPr>
          </a:p>
        </p:txBody>
      </p:sp>
      <p:sp>
        <p:nvSpPr>
          <p:cNvPr id="7" name="TextovéPole 6"/>
          <p:cNvSpPr txBox="1"/>
          <p:nvPr/>
        </p:nvSpPr>
        <p:spPr>
          <a:xfrm>
            <a:off x="360362" y="1080000"/>
            <a:ext cx="8423275" cy="4447371"/>
          </a:xfrm>
          <a:prstGeom prst="rect">
            <a:avLst/>
          </a:prstGeom>
          <a:noFill/>
        </p:spPr>
        <p:txBody>
          <a:bodyPr wrap="square" rtlCol="0">
            <a:spAutoFit/>
          </a:bodyPr>
          <a:lstStyle/>
          <a:p>
            <a:pPr>
              <a:spcAft>
                <a:spcPts val="600"/>
              </a:spcAft>
            </a:pPr>
            <a:r>
              <a:rPr lang="cs-CZ" sz="1700" dirty="0">
                <a:latin typeface="+mj-lt"/>
              </a:rPr>
              <a:t>Pro analýzu mediální prezentace významných událostí ve zpravodajském pořadu Události České televize byla použita kombinace těchto kvalitativních metod: </a:t>
            </a:r>
          </a:p>
          <a:p>
            <a:pPr marL="342900" indent="-342900">
              <a:spcAft>
                <a:spcPts val="600"/>
              </a:spcAft>
              <a:buAutoNum type="alphaLcParenR"/>
            </a:pPr>
            <a:r>
              <a:rPr lang="cs-CZ" sz="1700" b="1" dirty="0">
                <a:latin typeface="+mj-lt"/>
              </a:rPr>
              <a:t>analýza rámcování</a:t>
            </a:r>
            <a:r>
              <a:rPr lang="cs-CZ" sz="1700" dirty="0">
                <a:latin typeface="+mj-lt"/>
              </a:rPr>
              <a:t> (</a:t>
            </a:r>
            <a:r>
              <a:rPr lang="cs-CZ" sz="1700" dirty="0" err="1">
                <a:latin typeface="+mj-lt"/>
              </a:rPr>
              <a:t>framing</a:t>
            </a:r>
            <a:r>
              <a:rPr lang="cs-CZ" sz="1700" dirty="0">
                <a:latin typeface="+mj-lt"/>
              </a:rPr>
              <a:t> </a:t>
            </a:r>
            <a:r>
              <a:rPr lang="cs-CZ" sz="1700" dirty="0" err="1">
                <a:latin typeface="+mj-lt"/>
              </a:rPr>
              <a:t>analyses</a:t>
            </a:r>
            <a:r>
              <a:rPr lang="cs-CZ" sz="1700" dirty="0">
                <a:latin typeface="+mj-lt"/>
              </a:rPr>
              <a:t>) zaměřená na to, jak byly události tematizovány a které informace byly zdůrazněny jako klíčové; </a:t>
            </a:r>
          </a:p>
          <a:p>
            <a:pPr marL="342900" indent="-342900">
              <a:spcAft>
                <a:spcPts val="600"/>
              </a:spcAft>
              <a:buAutoNum type="alphaLcParenR"/>
            </a:pPr>
            <a:r>
              <a:rPr lang="cs-CZ" sz="1700" b="1" dirty="0" err="1">
                <a:latin typeface="+mj-lt"/>
              </a:rPr>
              <a:t>nominalizace</a:t>
            </a:r>
            <a:r>
              <a:rPr lang="cs-CZ" sz="1700" b="1" dirty="0">
                <a:latin typeface="+mj-lt"/>
              </a:rPr>
              <a:t> hlavních aktérů</a:t>
            </a:r>
            <a:r>
              <a:rPr lang="cs-CZ" sz="1700" dirty="0">
                <a:latin typeface="+mj-lt"/>
              </a:rPr>
              <a:t> všímající si toho, jak jsou pojmenováváni hlavní aktéři z hlediska neutrality a případné příznakovosti jazyka;</a:t>
            </a:r>
          </a:p>
          <a:p>
            <a:pPr marL="342900" indent="-342900">
              <a:spcAft>
                <a:spcPts val="600"/>
              </a:spcAft>
              <a:buAutoNum type="alphaLcParenR"/>
            </a:pPr>
            <a:r>
              <a:rPr lang="cs-CZ" sz="1700" b="1" dirty="0">
                <a:latin typeface="+mj-lt"/>
              </a:rPr>
              <a:t>vizuální reprezentace</a:t>
            </a:r>
            <a:r>
              <a:rPr lang="cs-CZ" sz="1700" dirty="0">
                <a:latin typeface="+mj-lt"/>
              </a:rPr>
              <a:t> tématu; jaké vizuální znaky byly použity pro reprezentaci aktérů a tématu jako celku.</a:t>
            </a:r>
          </a:p>
          <a:p>
            <a:pPr marL="342900" indent="-342900">
              <a:spcAft>
                <a:spcPts val="600"/>
              </a:spcAft>
              <a:buAutoNum type="alphaLcParenR"/>
            </a:pPr>
            <a:endParaRPr lang="cs-CZ" sz="1700" dirty="0">
              <a:latin typeface="+mj-lt"/>
            </a:endParaRPr>
          </a:p>
          <a:p>
            <a:pPr>
              <a:spcAft>
                <a:spcPts val="600"/>
              </a:spcAft>
            </a:pPr>
            <a:r>
              <a:rPr lang="cs-CZ" sz="1500" dirty="0">
                <a:latin typeface="+mj-lt"/>
              </a:rPr>
              <a:t>Metodologické zdroje:</a:t>
            </a:r>
          </a:p>
          <a:p>
            <a:pPr>
              <a:spcAft>
                <a:spcPts val="600"/>
              </a:spcAft>
            </a:pPr>
            <a:r>
              <a:rPr lang="cs-CZ" sz="1500" dirty="0">
                <a:latin typeface="+mj-lt"/>
              </a:rPr>
              <a:t>Sedláková, R., </a:t>
            </a:r>
            <a:r>
              <a:rPr lang="cs-CZ" sz="1500" i="1" dirty="0">
                <a:latin typeface="+mj-lt"/>
              </a:rPr>
              <a:t>Výzkum médií. Nejužívanější metody a techniky</a:t>
            </a:r>
            <a:r>
              <a:rPr lang="cs-CZ" sz="1500" dirty="0">
                <a:latin typeface="+mj-lt"/>
              </a:rPr>
              <a:t>, </a:t>
            </a:r>
            <a:r>
              <a:rPr lang="cs-CZ" sz="1500" dirty="0" err="1">
                <a:latin typeface="+mj-lt"/>
              </a:rPr>
              <a:t>Grada</a:t>
            </a:r>
            <a:r>
              <a:rPr lang="cs-CZ" sz="1500" dirty="0">
                <a:latin typeface="+mj-lt"/>
              </a:rPr>
              <a:t>, 2014</a:t>
            </a:r>
          </a:p>
          <a:p>
            <a:pPr>
              <a:spcAft>
                <a:spcPts val="600"/>
              </a:spcAft>
            </a:pPr>
            <a:r>
              <a:rPr lang="cs-CZ" sz="1500" dirty="0">
                <a:latin typeface="+mj-lt"/>
              </a:rPr>
              <a:t>Trampota, T., Vojtěchovská, M., </a:t>
            </a:r>
            <a:r>
              <a:rPr lang="cs-CZ" sz="1500" i="1" dirty="0">
                <a:latin typeface="+mj-lt"/>
              </a:rPr>
              <a:t>Metody výzkumu médií</a:t>
            </a:r>
            <a:r>
              <a:rPr lang="cs-CZ" sz="1500" dirty="0">
                <a:latin typeface="+mj-lt"/>
              </a:rPr>
              <a:t>, Portál, 2010</a:t>
            </a:r>
          </a:p>
          <a:p>
            <a:pPr>
              <a:spcAft>
                <a:spcPts val="600"/>
              </a:spcAft>
            </a:pPr>
            <a:endParaRPr lang="cs-CZ" sz="1700" dirty="0">
              <a:latin typeface="+mj-lt"/>
            </a:endParaRPr>
          </a:p>
          <a:p>
            <a:pPr>
              <a:spcAft>
                <a:spcPts val="600"/>
              </a:spcAft>
            </a:pPr>
            <a:endParaRPr lang="cs-CZ" sz="1700" dirty="0">
              <a:latin typeface="+mj-lt"/>
            </a:endParaRPr>
          </a:p>
        </p:txBody>
      </p:sp>
      <p:sp>
        <p:nvSpPr>
          <p:cNvPr id="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7200"/>
            <a:ext cx="8937625" cy="499281"/>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METODIKA OBSAHOVÉ ANALÝZY NYU </a:t>
            </a:r>
            <a:r>
              <a:rPr lang="cs-CZ" sz="2100" b="1" cap="all" dirty="0" err="1">
                <a:latin typeface="Calibri" pitchFamily="34" charset="0"/>
              </a:rPr>
              <a:t>prague</a:t>
            </a:r>
            <a:r>
              <a:rPr lang="cs-CZ" sz="2100" b="1" cap="all" dirty="0">
                <a:latin typeface="Calibri" pitchFamily="34" charset="0"/>
              </a:rPr>
              <a:t> a IKSŽ FSK UK</a:t>
            </a: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3</a:t>
            </a:r>
          </a:p>
        </p:txBody>
      </p:sp>
    </p:spTree>
    <p:extLst>
      <p:ext uri="{BB962C8B-B14F-4D97-AF65-F5344CB8AC3E}">
        <p14:creationId xmlns:p14="http://schemas.microsoft.com/office/powerpoint/2010/main" val="16474958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124</a:t>
            </a:fld>
            <a:endParaRPr lang="cs-CZ" sz="1100" dirty="0">
              <a:solidFill>
                <a:srgbClr val="1A1F52"/>
              </a:solidFill>
              <a:latin typeface="+mj-lt"/>
              <a:cs typeface="Arial" charset="0"/>
            </a:endParaRPr>
          </a:p>
        </p:txBody>
      </p:sp>
      <p:sp>
        <p:nvSpPr>
          <p:cNvPr id="12" name="TextovéPole 11"/>
          <p:cNvSpPr txBox="1"/>
          <p:nvPr/>
        </p:nvSpPr>
        <p:spPr>
          <a:xfrm>
            <a:off x="360363" y="1080000"/>
            <a:ext cx="8423275" cy="5155257"/>
          </a:xfrm>
          <a:prstGeom prst="rect">
            <a:avLst/>
          </a:prstGeom>
          <a:noFill/>
        </p:spPr>
        <p:txBody>
          <a:bodyPr wrap="square" rtlCol="0">
            <a:spAutoFit/>
          </a:bodyPr>
          <a:lstStyle/>
          <a:p>
            <a:pPr marL="285750" indent="-285750">
              <a:spcAft>
                <a:spcPts val="600"/>
              </a:spcAft>
              <a:buFont typeface="Arial" pitchFamily="34" charset="0"/>
              <a:buChar char="•"/>
            </a:pPr>
            <a:r>
              <a:rPr lang="cs-CZ" sz="1600" dirty="0">
                <a:latin typeface="Calibri" panose="020F0502020204030204" pitchFamily="34" charset="0"/>
              </a:rPr>
              <a:t>Díky neustále se zvyšující dostupnosti a rychlosti internetového připojení si lidé čím dál tím více zvykají konzumovat televizní obsah on-line. Zvláště pro mladší cílové skupiny do 30 let se internet stal klíčovou platformou. Chceme-li zjistit, jaký je celkový zásah obsahu vysílání, nemůžeme internet při měření opomíjet. </a:t>
            </a:r>
          </a:p>
          <a:p>
            <a:pPr marL="285750" indent="-285750">
              <a:spcAft>
                <a:spcPts val="600"/>
              </a:spcAft>
              <a:buFont typeface="Arial" pitchFamily="34" charset="0"/>
              <a:buChar char="•"/>
            </a:pPr>
            <a:r>
              <a:rPr lang="cs-CZ" sz="1600" dirty="0">
                <a:latin typeface="Calibri" panose="020F0502020204030204" pitchFamily="34" charset="0"/>
              </a:rPr>
              <a:t>Česká televize proto v roce 2014 ve spolupráci s agenturou Mediaresearch (nyní </a:t>
            </a:r>
            <a:r>
              <a:rPr lang="cs-CZ" sz="1600" dirty="0" err="1">
                <a:latin typeface="Calibri" panose="020F0502020204030204" pitchFamily="34" charset="0"/>
              </a:rPr>
              <a:t>Nielsen</a:t>
            </a:r>
            <a:r>
              <a:rPr lang="cs-CZ" sz="1600" dirty="0">
                <a:latin typeface="Calibri" panose="020F0502020204030204" pitchFamily="34" charset="0"/>
              </a:rPr>
              <a:t> </a:t>
            </a:r>
            <a:r>
              <a:rPr lang="cs-CZ" sz="1600" dirty="0" err="1">
                <a:latin typeface="Calibri" panose="020F0502020204030204" pitchFamily="34" charset="0"/>
              </a:rPr>
              <a:t>Admosphere</a:t>
            </a:r>
            <a:r>
              <a:rPr lang="cs-CZ" sz="1600" dirty="0">
                <a:latin typeface="Calibri" panose="020F0502020204030204" pitchFamily="34" charset="0"/>
              </a:rPr>
              <a:t>) vyvinula metodiku doplnění dat televizní sledovanosti daty sledovanosti vysílání prostřednictvím internetu. Zásadním krokem bylo stanovení relevantního výpočtu celkové sledovanosti odvysílaných televizních pořadů na internetu. </a:t>
            </a:r>
            <a:r>
              <a:rPr lang="cs-CZ" altLang="cs-CZ" sz="1600" dirty="0">
                <a:latin typeface="Calibri" panose="020F0502020204030204" pitchFamily="34" charset="0"/>
              </a:rPr>
              <a:t>Výsledný ukazatel‚ Rating000, je pro cílovou skupinu 4+ srovnatelný s televizní sledovaností měřenou v rámci projektu ATO – </a:t>
            </a:r>
            <a:r>
              <a:rPr lang="cs-CZ" altLang="cs-CZ" sz="1600" dirty="0" err="1">
                <a:latin typeface="Calibri" panose="020F0502020204030204" pitchFamily="34" charset="0"/>
              </a:rPr>
              <a:t>Nielsen</a:t>
            </a:r>
            <a:r>
              <a:rPr lang="cs-CZ" altLang="cs-CZ" sz="1600" dirty="0">
                <a:latin typeface="Calibri" panose="020F0502020204030204" pitchFamily="34" charset="0"/>
              </a:rPr>
              <a:t> </a:t>
            </a:r>
            <a:r>
              <a:rPr lang="cs-CZ" altLang="cs-CZ" sz="1600" dirty="0" err="1">
                <a:latin typeface="Calibri" panose="020F0502020204030204" pitchFamily="34" charset="0"/>
              </a:rPr>
              <a:t>Admosphere</a:t>
            </a:r>
            <a:r>
              <a:rPr lang="cs-CZ" altLang="cs-CZ" sz="1600" dirty="0">
                <a:latin typeface="Calibri" panose="020F0502020204030204" pitchFamily="34" charset="0"/>
              </a:rPr>
              <a:t> (tzv. peoplemetry).</a:t>
            </a:r>
            <a:endParaRPr lang="cs-CZ" sz="1600" dirty="0">
              <a:latin typeface="Calibri" panose="020F0502020204030204" pitchFamily="34" charset="0"/>
            </a:endParaRPr>
          </a:p>
          <a:p>
            <a:pPr marL="285750" indent="-285750">
              <a:spcAft>
                <a:spcPts val="600"/>
              </a:spcAft>
              <a:buFont typeface="Arial" pitchFamily="34" charset="0"/>
              <a:buChar char="•"/>
            </a:pPr>
            <a:r>
              <a:rPr lang="cs-CZ" sz="1600" dirty="0">
                <a:latin typeface="Calibri" panose="020F0502020204030204" pitchFamily="34" charset="0"/>
              </a:rPr>
              <a:t>Při výpočtu sledovanosti pořadů na internetu pracujeme s daty naměřenými nástrojem </a:t>
            </a:r>
            <a:r>
              <a:rPr lang="cs-CZ" sz="1600" dirty="0" err="1">
                <a:latin typeface="Calibri" panose="020F0502020204030204" pitchFamily="34" charset="0"/>
              </a:rPr>
              <a:t>gemiusStream</a:t>
            </a:r>
            <a:r>
              <a:rPr lang="cs-CZ" sz="1600" dirty="0">
                <a:latin typeface="Calibri" panose="020F0502020204030204" pitchFamily="34" charset="0"/>
              </a:rPr>
              <a:t>. Sledovanost uvádíme v tisících diváků. Rozhodným obdobím pro zahrnutí diváků</a:t>
            </a:r>
            <a:br>
              <a:rPr lang="cs-CZ" sz="1600" dirty="0">
                <a:latin typeface="Calibri" panose="020F0502020204030204" pitchFamily="34" charset="0"/>
              </a:rPr>
            </a:br>
            <a:r>
              <a:rPr lang="cs-CZ" sz="1600" dirty="0">
                <a:latin typeface="Calibri" panose="020F0502020204030204" pitchFamily="34" charset="0"/>
              </a:rPr>
              <a:t>do celkové sledovanosti na internetu je buď 7, nebo 30 dní po odvysílání pořadu v televizi. Výpočet sledovanosti na internetu je následující:</a:t>
            </a:r>
          </a:p>
          <a:p>
            <a:pPr algn="ctr">
              <a:spcAft>
                <a:spcPts val="600"/>
              </a:spcAft>
            </a:pPr>
            <a:r>
              <a:rPr lang="cs-CZ" sz="1600" b="1" dirty="0">
                <a:latin typeface="Calibri" panose="020F0502020204030204" pitchFamily="34" charset="0"/>
              </a:rPr>
              <a:t>Sledovanost v ‘000 = celkový odsledovaný čas pořadu / délka pořadu / 1000</a:t>
            </a:r>
          </a:p>
          <a:p>
            <a:pPr marL="285750" lvl="0" indent="-285750">
              <a:spcAft>
                <a:spcPts val="600"/>
              </a:spcAft>
              <a:buFont typeface="Arial" pitchFamily="34" charset="0"/>
              <a:buChar char="•"/>
            </a:pPr>
            <a:r>
              <a:rPr lang="cs-CZ" sz="1600" dirty="0">
                <a:solidFill>
                  <a:prstClr val="black"/>
                </a:solidFill>
                <a:latin typeface="Calibri" panose="020F0502020204030204" pitchFamily="34" charset="0"/>
              </a:rPr>
              <a:t>Metodika je používána od začátku roku 2015 a byla schválena Asociací televizních organizací (ATO). Naším cílem je, aby byla závazně akceptována celým televizním trhem.  </a:t>
            </a:r>
          </a:p>
          <a:p>
            <a:pPr marL="285750" lvl="0" indent="-285750">
              <a:spcAft>
                <a:spcPts val="600"/>
              </a:spcAft>
              <a:buFont typeface="Arial" pitchFamily="34" charset="0"/>
              <a:buChar char="•"/>
            </a:pPr>
            <a:r>
              <a:rPr lang="cs-CZ" sz="1600" dirty="0">
                <a:solidFill>
                  <a:prstClr val="black"/>
                </a:solidFill>
                <a:latin typeface="Calibri" panose="020F0502020204030204" pitchFamily="34" charset="0"/>
              </a:rPr>
              <a:t>Ve finále mezinárodní soutěže </a:t>
            </a:r>
            <a:r>
              <a:rPr lang="cs-CZ" sz="1600" dirty="0" err="1">
                <a:solidFill>
                  <a:prstClr val="black"/>
                </a:solidFill>
                <a:latin typeface="Calibri" panose="020F0502020204030204" pitchFamily="34" charset="0"/>
              </a:rPr>
              <a:t>Research</a:t>
            </a:r>
            <a:r>
              <a:rPr lang="cs-CZ" sz="1600" dirty="0">
                <a:solidFill>
                  <a:prstClr val="black"/>
                </a:solidFill>
                <a:latin typeface="Calibri" panose="020F0502020204030204" pitchFamily="34" charset="0"/>
              </a:rPr>
              <a:t> </a:t>
            </a:r>
            <a:r>
              <a:rPr lang="cs-CZ" sz="1600" dirty="0" err="1">
                <a:solidFill>
                  <a:prstClr val="black"/>
                </a:solidFill>
                <a:latin typeface="Calibri" panose="020F0502020204030204" pitchFamily="34" charset="0"/>
              </a:rPr>
              <a:t>Awards</a:t>
            </a:r>
            <a:r>
              <a:rPr lang="cs-CZ" sz="1600" dirty="0">
                <a:solidFill>
                  <a:prstClr val="black"/>
                </a:solidFill>
                <a:latin typeface="Calibri" panose="020F0502020204030204" pitchFamily="34" charset="0"/>
              </a:rPr>
              <a:t> 2015 pořádané asociací IAB </a:t>
            </a:r>
            <a:r>
              <a:rPr lang="cs-CZ" sz="1600" dirty="0" err="1">
                <a:solidFill>
                  <a:prstClr val="black"/>
                </a:solidFill>
                <a:latin typeface="Calibri" panose="020F0502020204030204" pitchFamily="34" charset="0"/>
              </a:rPr>
              <a:t>Europe</a:t>
            </a:r>
            <a:r>
              <a:rPr lang="cs-CZ" sz="1600" dirty="0">
                <a:solidFill>
                  <a:prstClr val="black"/>
                </a:solidFill>
                <a:latin typeface="Calibri" panose="020F0502020204030204" pitchFamily="34" charset="0"/>
              </a:rPr>
              <a:t> v Berlíně tato metodika postoupila mezi pět nejlepších ze 40 přihlášených.</a:t>
            </a:r>
            <a:endParaRPr lang="cs-CZ" sz="1600" b="1" dirty="0">
              <a:latin typeface="Calibri" panose="020F0502020204030204" pitchFamily="34" charset="0"/>
            </a:endParaRPr>
          </a:p>
        </p:txBody>
      </p:sp>
      <p:sp>
        <p:nvSpPr>
          <p:cNvPr id="19" name="AutoShape 2"/>
          <p:cNvSpPr>
            <a:spLocks noChangeArrowheads="1"/>
          </p:cNvSpPr>
          <p:nvPr/>
        </p:nvSpPr>
        <p:spPr bwMode="auto">
          <a:xfrm>
            <a:off x="103188" y="547200"/>
            <a:ext cx="8937625" cy="499281"/>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cap="all" dirty="0">
                <a:latin typeface="Calibri" pitchFamily="34" charset="0"/>
              </a:rPr>
              <a:t>ČESKÁ TELEVIZE JAKO PRŮKOPNÍK MĚŘENÍ </a:t>
            </a:r>
            <a:r>
              <a:rPr lang="cs-CZ" sz="2100" b="1" cap="all">
                <a:latin typeface="Calibri" pitchFamily="34" charset="0"/>
              </a:rPr>
              <a:t>SLEDOVANOSTI NA INTERNETU</a:t>
            </a:r>
            <a:endParaRPr lang="cs-CZ" sz="2100" b="1" dirty="0">
              <a:latin typeface="Calibri" pitchFamily="34" charset="0"/>
            </a:endParaRPr>
          </a:p>
        </p:txBody>
      </p:sp>
      <p:sp>
        <p:nvSpPr>
          <p:cNvPr id="9"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1"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PŘÍLOHA 4</a:t>
            </a:r>
          </a:p>
        </p:txBody>
      </p:sp>
    </p:spTree>
    <p:extLst>
      <p:ext uri="{BB962C8B-B14F-4D97-AF65-F5344CB8AC3E}">
        <p14:creationId xmlns:p14="http://schemas.microsoft.com/office/powerpoint/2010/main" val="290797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10" name="AutoShape 2"/>
          <p:cNvSpPr>
            <a:spLocks noChangeArrowheads="1"/>
          </p:cNvSpPr>
          <p:nvPr/>
        </p:nvSpPr>
        <p:spPr bwMode="auto">
          <a:xfrm>
            <a:off x="112234" y="476672"/>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ČT JAKO CELEK - Komentář</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13</a:t>
            </a:fld>
            <a:endParaRPr lang="cs-CZ" sz="1100" dirty="0">
              <a:solidFill>
                <a:srgbClr val="1A1F52"/>
              </a:solidFill>
              <a:cs typeface="Arial" charset="0"/>
            </a:endParaRPr>
          </a:p>
        </p:txBody>
      </p:sp>
      <p:sp>
        <p:nvSpPr>
          <p:cNvPr id="2" name="Obdélník 1"/>
          <p:cNvSpPr/>
          <p:nvPr/>
        </p:nvSpPr>
        <p:spPr>
          <a:xfrm>
            <a:off x="467544" y="935428"/>
            <a:ext cx="8496944" cy="369332"/>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endParaRPr lang="cs-CZ" dirty="0">
              <a:solidFill>
                <a:prstClr val="black"/>
              </a:solidFill>
            </a:endParaRPr>
          </a:p>
        </p:txBody>
      </p:sp>
      <p:sp>
        <p:nvSpPr>
          <p:cNvPr id="3" name="Obdélník 2"/>
          <p:cNvSpPr/>
          <p:nvPr/>
        </p:nvSpPr>
        <p:spPr>
          <a:xfrm>
            <a:off x="274992" y="1304760"/>
            <a:ext cx="8689496" cy="4278094"/>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cs-CZ" b="1" dirty="0">
                <a:solidFill>
                  <a:prstClr val="black"/>
                </a:solidFill>
                <a:latin typeface="+mj-lt"/>
              </a:rPr>
              <a:t>Celkový index důvěryhodnosti České televize se mírně snížil, ve srovnání s rokem 2016 o 2 </a:t>
            </a:r>
            <a:r>
              <a:rPr lang="cs-CZ" b="1" dirty="0" err="1">
                <a:solidFill>
                  <a:prstClr val="black"/>
                </a:solidFill>
                <a:latin typeface="+mj-lt"/>
              </a:rPr>
              <a:t>p.b</a:t>
            </a:r>
            <a:r>
              <a:rPr lang="cs-CZ" b="1" dirty="0">
                <a:solidFill>
                  <a:prstClr val="black"/>
                </a:solidFill>
                <a:latin typeface="+mj-lt"/>
              </a:rPr>
              <a:t>. na hodnotu 63 %. </a:t>
            </a:r>
            <a:r>
              <a:rPr lang="cs-CZ" b="1" dirty="0" smtClean="0">
                <a:solidFill>
                  <a:prstClr val="black"/>
                </a:solidFill>
                <a:latin typeface="+mj-lt"/>
              </a:rPr>
              <a:t>S </a:t>
            </a:r>
            <a:r>
              <a:rPr lang="cs-CZ" b="1" dirty="0">
                <a:solidFill>
                  <a:prstClr val="black"/>
                </a:solidFill>
                <a:latin typeface="+mj-lt"/>
              </a:rPr>
              <a:t>poklesem důvěryhodnosti se potýkají i ostatní veřejnoprávní televize v Evropě. V mezinárodním srovnání je důvěryhodnost České televize nadprůměrná, drží se nad ORF, BBC či ARD</a:t>
            </a:r>
            <a:r>
              <a:rPr lang="cs-CZ" dirty="0">
                <a:solidFill>
                  <a:prstClr val="black"/>
                </a:solidFill>
                <a:latin typeface="+mj-lt"/>
              </a:rPr>
              <a:t>. S výrokem, že ČT je důvěryhodná, souhlasí 71 % českých diváků. Britské BBC důvěřuje 70 %, německé ARD 70 % a rakouské ORF 61 % diváků. Výzkum důvěryhodnosti realizovala pro Českou televizi nadnárodní agentura </a:t>
            </a:r>
            <a:r>
              <a:rPr lang="cs-CZ" dirty="0" err="1">
                <a:solidFill>
                  <a:prstClr val="black"/>
                </a:solidFill>
                <a:latin typeface="+mj-lt"/>
              </a:rPr>
              <a:t>Kantar</a:t>
            </a:r>
            <a:r>
              <a:rPr lang="cs-CZ" dirty="0">
                <a:solidFill>
                  <a:prstClr val="black"/>
                </a:solidFill>
                <a:latin typeface="+mj-lt"/>
              </a:rPr>
              <a:t> na konci roku 2017.</a:t>
            </a:r>
          </a:p>
          <a:p>
            <a:pPr marL="285750" indent="-285750">
              <a:spcBef>
                <a:spcPts val="600"/>
              </a:spcBef>
              <a:spcAft>
                <a:spcPts val="600"/>
              </a:spcAft>
              <a:buFont typeface="Arial" panose="020B0604020202020204" pitchFamily="34" charset="0"/>
              <a:buChar char="•"/>
            </a:pPr>
            <a:r>
              <a:rPr lang="cs-CZ" b="1" dirty="0">
                <a:solidFill>
                  <a:prstClr val="black"/>
                </a:solidFill>
                <a:latin typeface="+mj-lt"/>
              </a:rPr>
              <a:t>Podíl vlastní tvorby na celku vysílání ČT za rok 2017 zaznamenal významný nárůst na hodnotu 74 %</a:t>
            </a:r>
            <a:r>
              <a:rPr lang="cs-CZ" dirty="0">
                <a:solidFill>
                  <a:prstClr val="black"/>
                </a:solidFill>
                <a:latin typeface="+mj-lt"/>
              </a:rPr>
              <a:t> (+5 </a:t>
            </a:r>
            <a:r>
              <a:rPr lang="cs-CZ" dirty="0" err="1">
                <a:solidFill>
                  <a:prstClr val="black"/>
                </a:solidFill>
                <a:latin typeface="+mj-lt"/>
              </a:rPr>
              <a:t>p.b</a:t>
            </a:r>
            <a:r>
              <a:rPr lang="cs-CZ" dirty="0">
                <a:solidFill>
                  <a:prstClr val="black"/>
                </a:solidFill>
                <a:latin typeface="+mj-lt"/>
              </a:rPr>
              <a:t>.). Nejvyšší změnu sledujeme u kanálu ČT sport, důvodem je však především změna metodiky, kdy přímé přenosy ze zahraničí, na kterých participuje Česká televize, jsou nově vykazovány jako vlastní tvorba. </a:t>
            </a:r>
          </a:p>
          <a:p>
            <a:pPr marL="285750" indent="-285750">
              <a:spcBef>
                <a:spcPts val="600"/>
              </a:spcBef>
              <a:spcAft>
                <a:spcPts val="600"/>
              </a:spcAft>
              <a:buFont typeface="Arial" panose="020B0604020202020204" pitchFamily="34" charset="0"/>
              <a:buChar char="•"/>
            </a:pPr>
            <a:r>
              <a:rPr lang="cs-CZ" b="1" dirty="0">
                <a:solidFill>
                  <a:prstClr val="black"/>
                </a:solidFill>
                <a:latin typeface="+mj-lt"/>
              </a:rPr>
              <a:t>Podíl premiér na celku vysílání</a:t>
            </a:r>
            <a:r>
              <a:rPr lang="cs-CZ" dirty="0">
                <a:solidFill>
                  <a:prstClr val="black"/>
                </a:solidFill>
                <a:latin typeface="+mj-lt"/>
              </a:rPr>
              <a:t> činil v uplynulém roce 38 %, což je hodnota srovnatelná s rokem 2016.  Meziročně narostl podíl premiér u hlavního kanálu ČT1, vyšší hodnoty jsme zaznamenali také u dětského kanálu ČT :D.</a:t>
            </a:r>
            <a:endParaRPr lang="cs-CZ" dirty="0">
              <a:solidFill>
                <a:srgbClr val="FF0000"/>
              </a:solidFill>
              <a:latin typeface="+mj-lt"/>
            </a:endParaRPr>
          </a:p>
        </p:txBody>
      </p:sp>
    </p:spTree>
    <p:extLst>
      <p:ext uri="{BB962C8B-B14F-4D97-AF65-F5344CB8AC3E}">
        <p14:creationId xmlns:p14="http://schemas.microsoft.com/office/powerpoint/2010/main" val="384940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A. VÝVOJ ZÁKLADNÍCH UKAZATELŮ (RQI)</a:t>
            </a:r>
          </a:p>
          <a:p>
            <a:pPr algn="ctr">
              <a:lnSpc>
                <a:spcPts val="3100"/>
              </a:lnSpc>
            </a:pPr>
            <a:endParaRPr lang="cs-CZ" sz="3200" dirty="0">
              <a:latin typeface="Calibri"/>
            </a:endParaRPr>
          </a:p>
          <a:p>
            <a:pPr algn="ctr">
              <a:lnSpc>
                <a:spcPts val="3100"/>
              </a:lnSpc>
            </a:pPr>
            <a:r>
              <a:rPr lang="cs-CZ" sz="3200" dirty="0">
                <a:latin typeface="Calibri"/>
              </a:rPr>
              <a:t>KANÁLY ČT </a:t>
            </a:r>
          </a:p>
        </p:txBody>
      </p:sp>
      <p:sp>
        <p:nvSpPr>
          <p:cNvPr id="6"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14</a:t>
            </a:fld>
            <a:endParaRPr lang="cs-CZ" sz="1100" dirty="0">
              <a:solidFill>
                <a:srgbClr val="1A1F52"/>
              </a:solidFill>
              <a:cs typeface="Arial" charset="0"/>
            </a:endParaRPr>
          </a:p>
        </p:txBody>
      </p:sp>
    </p:spTree>
    <p:extLst>
      <p:ext uri="{BB962C8B-B14F-4D97-AF65-F5344CB8AC3E}">
        <p14:creationId xmlns:p14="http://schemas.microsoft.com/office/powerpoint/2010/main" val="3429486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PRŮMĚRNÝ TÝDENNÍ ZÁSAH VE SKUPINĚ 15+ (R)</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endParaRPr lang="cs-CZ" sz="1300" dirty="0">
              <a:solidFill>
                <a:prstClr val="black"/>
              </a:solidFill>
              <a:latin typeface="Calibri" pitchFamily="34"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15</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2950492943"/>
              </p:ext>
            </p:extLst>
          </p:nvPr>
        </p:nvGraphicFramePr>
        <p:xfrm>
          <a:off x="360363" y="1358537"/>
          <a:ext cx="8423275" cy="5068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028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16</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2773115239"/>
              </p:ext>
            </p:extLst>
          </p:nvPr>
        </p:nvGraphicFramePr>
        <p:xfrm>
          <a:off x="360363" y="1358537"/>
          <a:ext cx="8423275" cy="5068389"/>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2">
            <a:extLst>
              <a:ext uri="{FF2B5EF4-FFF2-40B4-BE49-F238E27FC236}">
                <a16:creationId xmlns:a16="http://schemas.microsoft.com/office/drawing/2014/main" xmlns="" id="{BAF5CFD4-D254-4C22-A3A7-8D5DF064523C}"/>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SPOKOJENOST S POŘADY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1" name="Zástupný symbol pro datum 7">
            <a:extLst>
              <a:ext uri="{FF2B5EF4-FFF2-40B4-BE49-F238E27FC236}">
                <a16:creationId xmlns:a16="http://schemas.microsoft.com/office/drawing/2014/main" xmlns="" id="{1E68E2B6-26ED-4026-877E-A0D0DE072A03}"/>
              </a:ext>
            </a:extLst>
          </p:cNvPr>
          <p:cNvSpPr txBox="1">
            <a:spLocks/>
          </p:cNvSpPr>
          <p:nvPr/>
        </p:nvSpPr>
        <p:spPr bwMode="auto">
          <a:xfrm>
            <a:off x="5220072" y="6660356"/>
            <a:ext cx="3672086" cy="242967"/>
          </a:xfrm>
          <a:prstGeom prst="rect">
            <a:avLst/>
          </a:prstGeom>
          <a:noFill/>
          <a:ln w="9525">
            <a:noFill/>
            <a:miter lim="800000"/>
            <a:headEnd/>
            <a:tailEnd/>
          </a:ln>
        </p:spPr>
        <p:txBody>
          <a:bodyPr lIns="0" anchor="b"/>
          <a:lstStyle/>
          <a:p>
            <a:pPr algn="r">
              <a:defRPr/>
            </a:pPr>
            <a:r>
              <a:rPr lang="cs-CZ" sz="1000" dirty="0">
                <a:solidFill>
                  <a:prstClr val="black"/>
                </a:solidFill>
                <a:latin typeface="Calibri"/>
                <a:cs typeface="Arial" charset="0"/>
              </a:rPr>
              <a:t>* Od roku 2017 byla výrazně změněna metodika hodnocení dětských pořadů. Proto je datová řada ukončena rokem 2016.</a:t>
            </a:r>
          </a:p>
        </p:txBody>
      </p:sp>
    </p:spTree>
    <p:extLst>
      <p:ext uri="{BB962C8B-B14F-4D97-AF65-F5344CB8AC3E}">
        <p14:creationId xmlns:p14="http://schemas.microsoft.com/office/powerpoint/2010/main" val="318845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17</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2536687251"/>
              </p:ext>
            </p:extLst>
          </p:nvPr>
        </p:nvGraphicFramePr>
        <p:xfrm>
          <a:off x="360363" y="1358537"/>
          <a:ext cx="8423275" cy="5068389"/>
        </p:xfrm>
        <a:graphic>
          <a:graphicData uri="http://schemas.openxmlformats.org/drawingml/2006/chart">
            <c:chart xmlns:c="http://schemas.openxmlformats.org/drawingml/2006/chart" xmlns:r="http://schemas.openxmlformats.org/officeDocument/2006/relationships" r:id="rId4"/>
          </a:graphicData>
        </a:graphic>
      </p:graphicFrame>
      <p:sp>
        <p:nvSpPr>
          <p:cNvPr id="11" name="AutoShape 2">
            <a:extLst>
              <a:ext uri="{FF2B5EF4-FFF2-40B4-BE49-F238E27FC236}">
                <a16:creationId xmlns:a16="http://schemas.microsoft.com/office/drawing/2014/main" xmlns="" id="{B6806F9A-B658-4203-84F3-465D3A3C925D}"/>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ORIGINALITA POŘADŮ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200" dirty="0">
              <a:solidFill>
                <a:prstClr val="black"/>
              </a:solidFill>
              <a:latin typeface="Calibri" pitchFamily="34" charset="0"/>
            </a:endParaRPr>
          </a:p>
        </p:txBody>
      </p:sp>
      <p:sp>
        <p:nvSpPr>
          <p:cNvPr id="8" name="Zástupný symbol pro datum 7">
            <a:extLst>
              <a:ext uri="{FF2B5EF4-FFF2-40B4-BE49-F238E27FC236}">
                <a16:creationId xmlns:a16="http://schemas.microsoft.com/office/drawing/2014/main" xmlns="" id="{C74505F0-7C9D-40C8-95E0-07E53FFBD25E}"/>
              </a:ext>
            </a:extLst>
          </p:cNvPr>
          <p:cNvSpPr txBox="1">
            <a:spLocks/>
          </p:cNvSpPr>
          <p:nvPr/>
        </p:nvSpPr>
        <p:spPr bwMode="auto">
          <a:xfrm>
            <a:off x="5220072" y="6660356"/>
            <a:ext cx="3672086" cy="242967"/>
          </a:xfrm>
          <a:prstGeom prst="rect">
            <a:avLst/>
          </a:prstGeom>
          <a:noFill/>
          <a:ln w="9525">
            <a:noFill/>
            <a:miter lim="800000"/>
            <a:headEnd/>
            <a:tailEnd/>
          </a:ln>
        </p:spPr>
        <p:txBody>
          <a:bodyPr lIns="0" anchor="b"/>
          <a:lstStyle/>
          <a:p>
            <a:pPr algn="r">
              <a:defRPr/>
            </a:pPr>
            <a:r>
              <a:rPr lang="cs-CZ" sz="1000" dirty="0">
                <a:solidFill>
                  <a:prstClr val="black"/>
                </a:solidFill>
                <a:latin typeface="Calibri"/>
                <a:cs typeface="Arial" charset="0"/>
              </a:rPr>
              <a:t>* Od roku 2017 byla výrazně změněna metodika hodnocení dětských pořadů. Proto je datová řada ukončena rokem 2016.</a:t>
            </a:r>
          </a:p>
        </p:txBody>
      </p:sp>
    </p:spTree>
    <p:extLst>
      <p:ext uri="{BB962C8B-B14F-4D97-AF65-F5344CB8AC3E}">
        <p14:creationId xmlns:p14="http://schemas.microsoft.com/office/powerpoint/2010/main" val="1381496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18</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2826980822"/>
              </p:ext>
            </p:extLst>
          </p:nvPr>
        </p:nvGraphicFramePr>
        <p:xfrm>
          <a:off x="360363" y="1358537"/>
          <a:ext cx="8423275" cy="5068389"/>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2">
            <a:extLst>
              <a:ext uri="{FF2B5EF4-FFF2-40B4-BE49-F238E27FC236}">
                <a16:creationId xmlns:a16="http://schemas.microsoft.com/office/drawing/2014/main" xmlns="" id="{ED8C90A5-9F2D-41EC-87A4-276BD3335594}"/>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ZAUJETÍ POŘADY (I)</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200" dirty="0">
              <a:solidFill>
                <a:prstClr val="black"/>
              </a:solidFill>
              <a:latin typeface="Calibri" pitchFamily="34" charset="0"/>
            </a:endParaRPr>
          </a:p>
        </p:txBody>
      </p:sp>
      <p:sp>
        <p:nvSpPr>
          <p:cNvPr id="11" name="Zástupný symbol pro datum 7">
            <a:extLst>
              <a:ext uri="{FF2B5EF4-FFF2-40B4-BE49-F238E27FC236}">
                <a16:creationId xmlns:a16="http://schemas.microsoft.com/office/drawing/2014/main" xmlns="" id="{6FDBC27B-7AF0-40E0-9C96-10A931E60FAE}"/>
              </a:ext>
            </a:extLst>
          </p:cNvPr>
          <p:cNvSpPr txBox="1">
            <a:spLocks/>
          </p:cNvSpPr>
          <p:nvPr/>
        </p:nvSpPr>
        <p:spPr bwMode="auto">
          <a:xfrm>
            <a:off x="5220072" y="6660356"/>
            <a:ext cx="3672086" cy="242967"/>
          </a:xfrm>
          <a:prstGeom prst="rect">
            <a:avLst/>
          </a:prstGeom>
          <a:noFill/>
          <a:ln w="9525">
            <a:noFill/>
            <a:miter lim="800000"/>
            <a:headEnd/>
            <a:tailEnd/>
          </a:ln>
        </p:spPr>
        <p:txBody>
          <a:bodyPr lIns="0" anchor="b"/>
          <a:lstStyle/>
          <a:p>
            <a:pPr algn="r">
              <a:defRPr/>
            </a:pPr>
            <a:r>
              <a:rPr lang="cs-CZ" sz="1000" dirty="0">
                <a:solidFill>
                  <a:prstClr val="black"/>
                </a:solidFill>
                <a:latin typeface="Calibri"/>
                <a:cs typeface="Arial" charset="0"/>
              </a:rPr>
              <a:t>* Od roku 2017 byla změněna metodika hodnocení dětských pořadů. Proto je datová řada ukončena rokem 2016.</a:t>
            </a:r>
          </a:p>
        </p:txBody>
      </p:sp>
    </p:spTree>
    <p:extLst>
      <p:ext uri="{BB962C8B-B14F-4D97-AF65-F5344CB8AC3E}">
        <p14:creationId xmlns:p14="http://schemas.microsoft.com/office/powerpoint/2010/main" val="3004799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19</a:t>
            </a:fld>
            <a:endParaRPr lang="cs-CZ" sz="1100" dirty="0">
              <a:solidFill>
                <a:srgbClr val="1A1F52"/>
              </a:solidFill>
              <a:cs typeface="Arial" charset="0"/>
            </a:endParaRPr>
          </a:p>
        </p:txBody>
      </p:sp>
      <p:sp>
        <p:nvSpPr>
          <p:cNvPr id="8" name="AutoShape 2">
            <a:extLst>
              <a:ext uri="{FF2B5EF4-FFF2-40B4-BE49-F238E27FC236}">
                <a16:creationId xmlns:a16="http://schemas.microsoft.com/office/drawing/2014/main" xmlns="" id="{ED8C90A5-9F2D-41EC-87A4-276BD3335594}"/>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SPOKOJENOST S ČT :D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200" dirty="0">
              <a:solidFill>
                <a:prstClr val="black"/>
              </a:solidFill>
              <a:latin typeface="Calibri" pitchFamily="34" charset="0"/>
            </a:endParaRPr>
          </a:p>
        </p:txBody>
      </p:sp>
      <p:graphicFrame>
        <p:nvGraphicFramePr>
          <p:cNvPr id="12" name="Graf 11">
            <a:extLst>
              <a:ext uri="{FF2B5EF4-FFF2-40B4-BE49-F238E27FC236}">
                <a16:creationId xmlns:a16="http://schemas.microsoft.com/office/drawing/2014/main" xmlns="" id="{C20AFAF6-3054-4F3A-BE6A-FDC38437B353}"/>
              </a:ext>
            </a:extLst>
          </p:cNvPr>
          <p:cNvGraphicFramePr>
            <a:graphicFrameLocks/>
          </p:cNvGraphicFramePr>
          <p:nvPr>
            <p:extLst>
              <p:ext uri="{D42A27DB-BD31-4B8C-83A1-F6EECF244321}">
                <p14:modId xmlns:p14="http://schemas.microsoft.com/office/powerpoint/2010/main" val="1830482343"/>
              </p:ext>
            </p:extLst>
          </p:nvPr>
        </p:nvGraphicFramePr>
        <p:xfrm>
          <a:off x="360364" y="1899194"/>
          <a:ext cx="8423274" cy="4245425"/>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Výsledek obrázku pro ČT D LOGO">
            <a:extLst>
              <a:ext uri="{FF2B5EF4-FFF2-40B4-BE49-F238E27FC236}">
                <a16:creationId xmlns:a16="http://schemas.microsoft.com/office/drawing/2014/main" xmlns="" id="{B1E4D83B-A880-4DFE-82EE-F03CA66F7A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599" y="1421650"/>
            <a:ext cx="1138801" cy="38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OBECNÉ METODOLOGICKÉ POZNÁMKY</a:t>
            </a:r>
          </a:p>
        </p:txBody>
      </p:sp>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8" name="TextovéPole 7"/>
          <p:cNvSpPr txBox="1"/>
          <p:nvPr/>
        </p:nvSpPr>
        <p:spPr>
          <a:xfrm>
            <a:off x="360363" y="620688"/>
            <a:ext cx="8423275" cy="5724644"/>
          </a:xfrm>
          <a:prstGeom prst="rect">
            <a:avLst/>
          </a:prstGeom>
          <a:noFill/>
        </p:spPr>
        <p:txBody>
          <a:bodyPr wrap="square" rtlCol="0">
            <a:spAutoFit/>
            <a:scene3d>
              <a:camera prst="orthographicFront"/>
              <a:lightRig rig="threePt" dir="t"/>
            </a:scene3d>
            <a:sp3d extrusionH="57150">
              <a:bevelT w="38100" h="38100"/>
            </a:sp3d>
          </a:bodyPr>
          <a:lstStyle/>
          <a:p>
            <a:pPr marL="285750" indent="-285750">
              <a:spcAft>
                <a:spcPts val="600"/>
              </a:spcAft>
              <a:buFont typeface="Arial" pitchFamily="34" charset="0"/>
              <a:buChar char="•"/>
            </a:pPr>
            <a:r>
              <a:rPr lang="cs-CZ" sz="1600" dirty="0">
                <a:latin typeface="+mj-lt"/>
              </a:rPr>
              <a:t>Tento materiál je vypracován podle metodiky hodnocení plnění úkolů veřejné služby Českou televizí a plně integruje i standardní hodnocení plnění úkolů podle Zákona č. 483/1991 Sb., o České televizi, a Kodexu ČT. Metodika byla vypracována Českou televizí ve spolupráci s Radou ČT v roce 2012 a první výsledky byly publikovány ve zprávě o činnosti ČT za rok 2011. V následujících letech byl projekt dále rozšířen a jeho metodologie průběžně zpřesňována, především na základě doporučení odborné veřejnosti. </a:t>
            </a:r>
          </a:p>
          <a:p>
            <a:pPr marL="285750" indent="-285750">
              <a:spcAft>
                <a:spcPts val="600"/>
              </a:spcAft>
              <a:buFont typeface="Arial" pitchFamily="34" charset="0"/>
              <a:buChar char="•"/>
            </a:pPr>
            <a:r>
              <a:rPr lang="cs-CZ" sz="1600" dirty="0">
                <a:latin typeface="+mj-lt"/>
              </a:rPr>
              <a:t>V roce 2016 došlo ke změně v metodice hodnocení kvality zpravodajských pořadů. Vedle posouzení obsahové vyváženosti jednotlivých příspěvků bylo přikročeno k celistvému hodnocení prezentace významných událostí, ke kterým v posledním roce došlo.</a:t>
            </a:r>
          </a:p>
          <a:p>
            <a:pPr marL="285750" indent="-285750">
              <a:spcAft>
                <a:spcPts val="600"/>
              </a:spcAft>
              <a:buFont typeface="Arial" pitchFamily="34" charset="0"/>
              <a:buChar char="•"/>
            </a:pPr>
            <a:r>
              <a:rPr lang="cs-CZ" sz="1600" dirty="0">
                <a:latin typeface="+mj-lt"/>
              </a:rPr>
              <a:t>Pokud není u grafů uvedeno jinak, reachem (zásahem) je myšlen podíl diváků v populaci 15+, kteří daný týden sledovali vysílání kontinuálně alespoň 15 minut. Zdrojem dat je elektronický výzkum sledovanosti ATO - </a:t>
            </a:r>
            <a:r>
              <a:rPr lang="cs-CZ" sz="1600" dirty="0" err="1">
                <a:latin typeface="+mj-lt"/>
              </a:rPr>
              <a:t>Nielsen</a:t>
            </a:r>
            <a:r>
              <a:rPr lang="cs-CZ" sz="1600" dirty="0">
                <a:latin typeface="+mj-lt"/>
              </a:rPr>
              <a:t> </a:t>
            </a:r>
            <a:r>
              <a:rPr lang="cs-CZ" sz="1600" dirty="0" err="1">
                <a:latin typeface="+mj-lt"/>
              </a:rPr>
              <a:t>Admosphere</a:t>
            </a:r>
            <a:r>
              <a:rPr lang="cs-CZ" sz="1600" dirty="0">
                <a:latin typeface="+mj-lt"/>
              </a:rPr>
              <a:t> (dříve ATO - Mediaresearch). </a:t>
            </a:r>
          </a:p>
          <a:p>
            <a:pPr marL="285750" indent="-285750">
              <a:spcAft>
                <a:spcPts val="600"/>
              </a:spcAft>
              <a:buFont typeface="Arial" pitchFamily="34" charset="0"/>
              <a:buChar char="•"/>
            </a:pPr>
            <a:r>
              <a:rPr lang="cs-CZ" sz="1600" dirty="0">
                <a:latin typeface="+mj-lt"/>
              </a:rPr>
              <a:t>Zdrojem diváckého hodnocení pořadů podle kritérií spokojenosti, vnímané originality a míry zaujetí je denní kontinuální výzkum - DKV ČT. Výzkum probíhá na cílové skupině diváků ve věku 15+. </a:t>
            </a:r>
          </a:p>
          <a:p>
            <a:pPr marL="285750" indent="-285750">
              <a:spcAft>
                <a:spcPts val="600"/>
              </a:spcAft>
              <a:buFont typeface="Arial" pitchFamily="34" charset="0"/>
              <a:buChar char="•"/>
            </a:pPr>
            <a:r>
              <a:rPr lang="cs-CZ" sz="1600" dirty="0">
                <a:latin typeface="+mj-lt"/>
              </a:rPr>
              <a:t>Výstupy z trackingu ČT jsou reprezentativní pro populaci 18+. </a:t>
            </a:r>
          </a:p>
          <a:p>
            <a:pPr marL="285750" indent="-285750">
              <a:spcAft>
                <a:spcPts val="600"/>
              </a:spcAft>
              <a:buFont typeface="Arial" pitchFamily="34" charset="0"/>
              <a:buChar char="•"/>
            </a:pPr>
            <a:r>
              <a:rPr lang="cs-CZ" sz="1600" dirty="0">
                <a:latin typeface="+mj-lt"/>
              </a:rPr>
              <a:t>V grafech označených symbolem </a:t>
            </a:r>
            <a:r>
              <a:rPr lang="cs-CZ" sz="1600" b="1" dirty="0">
                <a:solidFill>
                  <a:schemeClr val="accent3">
                    <a:lumMod val="50000"/>
                  </a:schemeClr>
                </a:solidFill>
                <a:latin typeface="+mj-lt"/>
                <a:cs typeface="Times New Roman" panose="02020603050405020304" pitchFamily="18" charset="0"/>
              </a:rPr>
              <a:t>K</a:t>
            </a:r>
            <a:r>
              <a:rPr lang="cs-CZ" sz="1600" dirty="0">
                <a:latin typeface="+mj-lt"/>
                <a:cs typeface="Times New Roman" panose="02020603050405020304" pitchFamily="18" charset="0"/>
              </a:rPr>
              <a:t> </a:t>
            </a:r>
            <a:r>
              <a:rPr lang="cs-CZ" sz="1600" dirty="0">
                <a:latin typeface="+mj-lt"/>
              </a:rPr>
              <a:t>jsou u položek vycházejících z </a:t>
            </a:r>
            <a:r>
              <a:rPr lang="cs-CZ" sz="1600" dirty="0" err="1">
                <a:latin typeface="+mj-lt"/>
              </a:rPr>
              <a:t>trackingového</a:t>
            </a:r>
            <a:r>
              <a:rPr lang="cs-CZ" sz="1600" dirty="0">
                <a:latin typeface="+mj-lt"/>
              </a:rPr>
              <a:t> výzkumu (TRA) zobrazeny koeficienty daných indikátorů na stupnici 0 % - 100 %. Koeficient je vypočítán z průměru odpovědí na škále 1: rozhodně souhlasím až 4: rozhodně nesouhlasím. </a:t>
            </a:r>
          </a:p>
          <a:p>
            <a:pPr marL="285750" indent="-285750">
              <a:spcAft>
                <a:spcPts val="600"/>
              </a:spcAft>
              <a:buFont typeface="Arial" pitchFamily="34" charset="0"/>
              <a:buChar char="•"/>
            </a:pPr>
            <a:r>
              <a:rPr lang="cs-CZ" sz="1600" dirty="0">
                <a:latin typeface="+mj-lt"/>
              </a:rPr>
              <a:t>V grafech označených symbolem </a:t>
            </a:r>
            <a:r>
              <a:rPr lang="cs-CZ" sz="1600" b="1" dirty="0">
                <a:solidFill>
                  <a:schemeClr val="tx2">
                    <a:lumMod val="75000"/>
                  </a:schemeClr>
                </a:solidFill>
                <a:latin typeface="+mj-lt"/>
                <a:cs typeface="Times New Roman" panose="02020603050405020304" pitchFamily="18" charset="0"/>
              </a:rPr>
              <a:t>S</a:t>
            </a:r>
            <a:r>
              <a:rPr lang="cs-CZ" sz="1600" dirty="0">
                <a:latin typeface="+mj-lt"/>
              </a:rPr>
              <a:t> jsou u položek vycházejících z </a:t>
            </a:r>
            <a:r>
              <a:rPr lang="cs-CZ" sz="1600" dirty="0" err="1">
                <a:latin typeface="+mj-lt"/>
              </a:rPr>
              <a:t>trackingového</a:t>
            </a:r>
            <a:r>
              <a:rPr lang="cs-CZ" sz="1600" dirty="0">
                <a:latin typeface="+mj-lt"/>
              </a:rPr>
              <a:t> výzkumu (TRA) zobrazeny prosté součty odpovědí 1: rozhodně souhlasím + 2: spíše souhlasím, tzv. TOP2BOX.</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2</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2226402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10" name="AutoShape 2"/>
          <p:cNvSpPr>
            <a:spLocks noChangeArrowheads="1"/>
          </p:cNvSpPr>
          <p:nvPr/>
        </p:nvSpPr>
        <p:spPr bwMode="auto">
          <a:xfrm>
            <a:off x="112234" y="476672"/>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Komentář</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20</a:t>
            </a:fld>
            <a:endParaRPr lang="cs-CZ" sz="1100" dirty="0">
              <a:solidFill>
                <a:srgbClr val="1A1F52"/>
              </a:solidFill>
              <a:cs typeface="Arial" charset="0"/>
            </a:endParaRPr>
          </a:p>
        </p:txBody>
      </p:sp>
      <p:sp>
        <p:nvSpPr>
          <p:cNvPr id="2" name="Obdélník 1"/>
          <p:cNvSpPr/>
          <p:nvPr/>
        </p:nvSpPr>
        <p:spPr>
          <a:xfrm>
            <a:off x="455364" y="923230"/>
            <a:ext cx="8496944" cy="5970865"/>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cs-CZ" b="1" dirty="0">
                <a:solidFill>
                  <a:prstClr val="black"/>
                </a:solidFill>
                <a:latin typeface="+mj-lt"/>
              </a:rPr>
              <a:t>Průměrný týdenní zásah ČT1 </a:t>
            </a:r>
            <a:r>
              <a:rPr lang="cs-CZ" dirty="0">
                <a:solidFill>
                  <a:prstClr val="black"/>
                </a:solidFill>
                <a:latin typeface="+mj-lt"/>
              </a:rPr>
              <a:t>meziročně mírně klesl ze 65 % na 63 %. K poklesu o 4 </a:t>
            </a:r>
            <a:r>
              <a:rPr lang="cs-CZ" dirty="0" err="1">
                <a:solidFill>
                  <a:prstClr val="black"/>
                </a:solidFill>
                <a:latin typeface="+mj-lt"/>
              </a:rPr>
              <a:t>p.b</a:t>
            </a:r>
            <a:r>
              <a:rPr lang="cs-CZ" dirty="0">
                <a:solidFill>
                  <a:prstClr val="black"/>
                </a:solidFill>
                <a:latin typeface="+mj-lt"/>
              </a:rPr>
              <a:t>. došlo i u sportovního kanálu, zejména v důsledku absence některých významných  sportovních událostí v minulém roce. Zásah zbylých kanálů zůstal přibližně na úrovni roku 2016.</a:t>
            </a:r>
            <a:endParaRPr lang="cs-CZ" b="1" dirty="0">
              <a:solidFill>
                <a:prstClr val="black"/>
              </a:solidFill>
              <a:latin typeface="+mj-lt"/>
            </a:endParaRPr>
          </a:p>
          <a:p>
            <a:pPr marL="285750" indent="-285750">
              <a:spcBef>
                <a:spcPts val="600"/>
              </a:spcBef>
              <a:spcAft>
                <a:spcPts val="600"/>
              </a:spcAft>
              <a:buFont typeface="Arial" panose="020B0604020202020204" pitchFamily="34" charset="0"/>
              <a:buChar char="•"/>
            </a:pPr>
            <a:r>
              <a:rPr lang="cs-CZ" b="1" dirty="0">
                <a:solidFill>
                  <a:prstClr val="black"/>
                </a:solidFill>
                <a:latin typeface="+mj-lt"/>
              </a:rPr>
              <a:t>Z hlediska spokojenosti s vysíláním jsme u jednotlivých kanálů ČT nezaznamenali významné posuny. </a:t>
            </a:r>
            <a:r>
              <a:rPr lang="cs-CZ" dirty="0">
                <a:solidFill>
                  <a:prstClr val="black"/>
                </a:solidFill>
                <a:latin typeface="+mj-lt"/>
              </a:rPr>
              <a:t>Oproti minulému roku došlo ke změně metodiky hodnocení spokojenosti s dětským kanálem ČT :D, která je nově zjišťována samostatným výzkumem mezi dětskými diváky a jejich rodiči, nikoliv na obecné populaci, jak tomu bylo dříve. Celkový index spokojenosti s „déčkem“ činil 82 %, relativně nejspokojenější byly děti do 6 let věku. </a:t>
            </a:r>
          </a:p>
          <a:p>
            <a:pPr marL="285750" indent="-285750">
              <a:spcBef>
                <a:spcPts val="600"/>
              </a:spcBef>
              <a:spcAft>
                <a:spcPts val="600"/>
              </a:spcAft>
              <a:buFont typeface="Arial" panose="020B0604020202020204" pitchFamily="34" charset="0"/>
              <a:buChar char="•"/>
            </a:pPr>
            <a:r>
              <a:rPr lang="cs-CZ" dirty="0">
                <a:solidFill>
                  <a:prstClr val="black"/>
                </a:solidFill>
                <a:latin typeface="+mj-lt"/>
              </a:rPr>
              <a:t>Jak jsme již zmínili výše, </a:t>
            </a:r>
            <a:r>
              <a:rPr lang="cs-CZ" b="1" dirty="0">
                <a:solidFill>
                  <a:prstClr val="black"/>
                </a:solidFill>
                <a:latin typeface="+mj-lt"/>
              </a:rPr>
              <a:t>celkově došlo k poklesu vnímané originality pořadů</a:t>
            </a:r>
            <a:r>
              <a:rPr lang="cs-CZ" dirty="0">
                <a:solidFill>
                  <a:prstClr val="black"/>
                </a:solidFill>
                <a:latin typeface="+mj-lt"/>
              </a:rPr>
              <a:t>. Nejvyšší pokles originality byl zaznamenán na hlavním kanálu ČT1. Na svědomí jej mají zejména kontinuální pořady vlastní tvorby vysílané v hlavním vysílacím čase. Nižší originalitu zaznamenaly v porovnání s rokem 2016 také premiérové pořady, zejména pak druhé řady původních seriálů ČT. Dalším důvodem poklesu je dlouhodobější usazení programového schématu a žánrů v jednotlivých programových oknech. </a:t>
            </a:r>
          </a:p>
          <a:p>
            <a:pPr marL="285750" indent="-285750">
              <a:spcBef>
                <a:spcPts val="600"/>
              </a:spcBef>
              <a:spcAft>
                <a:spcPts val="600"/>
              </a:spcAft>
              <a:buFont typeface="Arial" panose="020B0604020202020204" pitchFamily="34" charset="0"/>
              <a:buChar char="•"/>
            </a:pPr>
            <a:r>
              <a:rPr lang="cs-CZ" dirty="0">
                <a:solidFill>
                  <a:prstClr val="black"/>
                </a:solidFill>
                <a:latin typeface="+mj-lt"/>
              </a:rPr>
              <a:t>Míra zaujetí pořady se ve srovnání s rokem 2016 u jednotlivých kanálů ČT významně nezměnila.</a:t>
            </a:r>
          </a:p>
          <a:p>
            <a:pPr marL="285750" indent="-285750">
              <a:spcBef>
                <a:spcPts val="600"/>
              </a:spcBef>
              <a:spcAft>
                <a:spcPts val="600"/>
              </a:spcAft>
              <a:buFont typeface="Arial" panose="020B0604020202020204" pitchFamily="34" charset="0"/>
              <a:buChar char="•"/>
            </a:pPr>
            <a:endParaRPr lang="cs-CZ" dirty="0">
              <a:solidFill>
                <a:prstClr val="black"/>
              </a:solidFill>
              <a:latin typeface="+mj-lt"/>
            </a:endParaRPr>
          </a:p>
        </p:txBody>
      </p:sp>
    </p:spTree>
    <p:extLst>
      <p:ext uri="{BB962C8B-B14F-4D97-AF65-F5344CB8AC3E}">
        <p14:creationId xmlns:p14="http://schemas.microsoft.com/office/powerpoint/2010/main" val="1585633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PRŮMĚRNÝ PODÍL (SHARE) NA CELODENNÍM VYSÍLÁNÍ</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endParaRPr lang="cs-CZ" sz="1300" dirty="0">
              <a:solidFill>
                <a:prstClr val="black"/>
              </a:solidFill>
              <a:latin typeface="Calibri" pitchFamily="34"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1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21</a:t>
            </a:fld>
            <a:endParaRPr lang="cs-CZ" sz="1100" dirty="0">
              <a:solidFill>
                <a:srgbClr val="1A1F52"/>
              </a:solidFill>
              <a:cs typeface="Arial" charset="0"/>
            </a:endParaRPr>
          </a:p>
        </p:txBody>
      </p:sp>
      <p:graphicFrame>
        <p:nvGraphicFramePr>
          <p:cNvPr id="23" name="Tabulka 22"/>
          <p:cNvGraphicFramePr>
            <a:graphicFrameLocks noGrp="1"/>
          </p:cNvGraphicFramePr>
          <p:nvPr>
            <p:extLst>
              <p:ext uri="{D42A27DB-BD31-4B8C-83A1-F6EECF244321}">
                <p14:modId xmlns:p14="http://schemas.microsoft.com/office/powerpoint/2010/main" val="2800337497"/>
              </p:ext>
            </p:extLst>
          </p:nvPr>
        </p:nvGraphicFramePr>
        <p:xfrm>
          <a:off x="360363" y="3861048"/>
          <a:ext cx="8423269" cy="2520278"/>
        </p:xfrm>
        <a:graphic>
          <a:graphicData uri="http://schemas.openxmlformats.org/drawingml/2006/table">
            <a:tbl>
              <a:tblPr/>
              <a:tblGrid>
                <a:gridCol w="2195413">
                  <a:extLst>
                    <a:ext uri="{9D8B030D-6E8A-4147-A177-3AD203B41FA5}">
                      <a16:colId xmlns:a16="http://schemas.microsoft.com/office/drawing/2014/main" xmlns="" val="20000"/>
                    </a:ext>
                  </a:extLst>
                </a:gridCol>
                <a:gridCol w="778482">
                  <a:extLst>
                    <a:ext uri="{9D8B030D-6E8A-4147-A177-3AD203B41FA5}">
                      <a16:colId xmlns:a16="http://schemas.microsoft.com/office/drawing/2014/main" xmlns="" val="20003"/>
                    </a:ext>
                  </a:extLst>
                </a:gridCol>
                <a:gridCol w="778482">
                  <a:extLst>
                    <a:ext uri="{9D8B030D-6E8A-4147-A177-3AD203B41FA5}">
                      <a16:colId xmlns:a16="http://schemas.microsoft.com/office/drawing/2014/main" xmlns="" val="20004"/>
                    </a:ext>
                  </a:extLst>
                </a:gridCol>
                <a:gridCol w="778482">
                  <a:extLst>
                    <a:ext uri="{9D8B030D-6E8A-4147-A177-3AD203B41FA5}">
                      <a16:colId xmlns:a16="http://schemas.microsoft.com/office/drawing/2014/main" xmlns="" val="20005"/>
                    </a:ext>
                  </a:extLst>
                </a:gridCol>
                <a:gridCol w="778482">
                  <a:extLst>
                    <a:ext uri="{9D8B030D-6E8A-4147-A177-3AD203B41FA5}">
                      <a16:colId xmlns:a16="http://schemas.microsoft.com/office/drawing/2014/main" xmlns="" val="20006"/>
                    </a:ext>
                  </a:extLst>
                </a:gridCol>
                <a:gridCol w="778482">
                  <a:extLst>
                    <a:ext uri="{9D8B030D-6E8A-4147-A177-3AD203B41FA5}">
                      <a16:colId xmlns:a16="http://schemas.microsoft.com/office/drawing/2014/main" xmlns="" val="20007"/>
                    </a:ext>
                  </a:extLst>
                </a:gridCol>
                <a:gridCol w="778482">
                  <a:extLst>
                    <a:ext uri="{9D8B030D-6E8A-4147-A177-3AD203B41FA5}">
                      <a16:colId xmlns:a16="http://schemas.microsoft.com/office/drawing/2014/main" xmlns="" val="1653539880"/>
                    </a:ext>
                  </a:extLst>
                </a:gridCol>
                <a:gridCol w="778482">
                  <a:extLst>
                    <a:ext uri="{9D8B030D-6E8A-4147-A177-3AD203B41FA5}">
                      <a16:colId xmlns:a16="http://schemas.microsoft.com/office/drawing/2014/main" xmlns="" val="20008"/>
                    </a:ext>
                  </a:extLst>
                </a:gridCol>
                <a:gridCol w="778482">
                  <a:extLst>
                    <a:ext uri="{9D8B030D-6E8A-4147-A177-3AD203B41FA5}">
                      <a16:colId xmlns:a16="http://schemas.microsoft.com/office/drawing/2014/main" xmlns="" val="1606623428"/>
                    </a:ext>
                  </a:extLst>
                </a:gridCol>
              </a:tblGrid>
              <a:tr h="424205">
                <a:tc>
                  <a:txBody>
                    <a:bodyPr/>
                    <a:lstStyle/>
                    <a:p>
                      <a:pPr algn="ctr" fontAlgn="ctr"/>
                      <a:r>
                        <a:rPr lang="cs-CZ" sz="1300" b="1" i="0" u="none" strike="noStrike" dirty="0">
                          <a:solidFill>
                            <a:srgbClr val="000000"/>
                          </a:solidFill>
                          <a:effectLst/>
                          <a:latin typeface="Calibri" panose="020F0502020204030204" pitchFamily="34" charset="0"/>
                        </a:rPr>
                        <a:t>Skupina 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2010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2017</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17,23%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15,70%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15,93%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16,15%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14,67%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15,30%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15,72%</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14,83%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5,54%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4,20%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4,35%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4,29%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4,18%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3,24%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4,94%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5,21%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3,97%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3,77%</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4,00%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a:t>
                      </a:r>
                      <a:r>
                        <a:rPr lang="cs-CZ" sz="1400" b="0" i="0" u="none" strike="noStrike" kern="1200" baseline="0" dirty="0">
                          <a:solidFill>
                            <a:srgbClr val="000000"/>
                          </a:solidFill>
                          <a:effectLst/>
                          <a:latin typeface="+mj-lt"/>
                          <a:ea typeface="+mn-ea"/>
                          <a:cs typeface="+mn-cs"/>
                        </a:rPr>
                        <a:t> sport</a:t>
                      </a:r>
                      <a:endParaRPr lang="cs-CZ" sz="14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2,43%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3,07%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4,25%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4,00%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4,38%</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3,32%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2,35%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2,57%</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2,68%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0,27%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0,37%</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0,39%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299439">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28,43%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26,98%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29,38%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29,29%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29,81%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30,41%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31,09%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29,40%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bl>
          </a:graphicData>
        </a:graphic>
      </p:graphicFrame>
      <p:sp>
        <p:nvSpPr>
          <p:cNvPr id="9"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14" name="Tabulka 13"/>
          <p:cNvGraphicFramePr>
            <a:graphicFrameLocks noGrp="1"/>
          </p:cNvGraphicFramePr>
          <p:nvPr>
            <p:extLst>
              <p:ext uri="{D42A27DB-BD31-4B8C-83A1-F6EECF244321}">
                <p14:modId xmlns:p14="http://schemas.microsoft.com/office/powerpoint/2010/main" val="2414633754"/>
              </p:ext>
            </p:extLst>
          </p:nvPr>
        </p:nvGraphicFramePr>
        <p:xfrm>
          <a:off x="360364" y="1268761"/>
          <a:ext cx="8423268" cy="2448274"/>
        </p:xfrm>
        <a:graphic>
          <a:graphicData uri="http://schemas.openxmlformats.org/drawingml/2006/table">
            <a:tbl>
              <a:tblPr/>
              <a:tblGrid>
                <a:gridCol w="2195412">
                  <a:extLst>
                    <a:ext uri="{9D8B030D-6E8A-4147-A177-3AD203B41FA5}">
                      <a16:colId xmlns:a16="http://schemas.microsoft.com/office/drawing/2014/main" xmlns="" val="20000"/>
                    </a:ext>
                  </a:extLst>
                </a:gridCol>
                <a:gridCol w="778482">
                  <a:extLst>
                    <a:ext uri="{9D8B030D-6E8A-4147-A177-3AD203B41FA5}">
                      <a16:colId xmlns:a16="http://schemas.microsoft.com/office/drawing/2014/main" xmlns="" val="20003"/>
                    </a:ext>
                  </a:extLst>
                </a:gridCol>
                <a:gridCol w="778482">
                  <a:extLst>
                    <a:ext uri="{9D8B030D-6E8A-4147-A177-3AD203B41FA5}">
                      <a16:colId xmlns:a16="http://schemas.microsoft.com/office/drawing/2014/main" xmlns="" val="20004"/>
                    </a:ext>
                  </a:extLst>
                </a:gridCol>
                <a:gridCol w="778482">
                  <a:extLst>
                    <a:ext uri="{9D8B030D-6E8A-4147-A177-3AD203B41FA5}">
                      <a16:colId xmlns:a16="http://schemas.microsoft.com/office/drawing/2014/main" xmlns="" val="20005"/>
                    </a:ext>
                  </a:extLst>
                </a:gridCol>
                <a:gridCol w="778482">
                  <a:extLst>
                    <a:ext uri="{9D8B030D-6E8A-4147-A177-3AD203B41FA5}">
                      <a16:colId xmlns:a16="http://schemas.microsoft.com/office/drawing/2014/main" xmlns="" val="20006"/>
                    </a:ext>
                  </a:extLst>
                </a:gridCol>
                <a:gridCol w="778482">
                  <a:extLst>
                    <a:ext uri="{9D8B030D-6E8A-4147-A177-3AD203B41FA5}">
                      <a16:colId xmlns:a16="http://schemas.microsoft.com/office/drawing/2014/main" xmlns="" val="20007"/>
                    </a:ext>
                  </a:extLst>
                </a:gridCol>
                <a:gridCol w="778482">
                  <a:extLst>
                    <a:ext uri="{9D8B030D-6E8A-4147-A177-3AD203B41FA5}">
                      <a16:colId xmlns:a16="http://schemas.microsoft.com/office/drawing/2014/main" xmlns="" val="3867568410"/>
                    </a:ext>
                  </a:extLst>
                </a:gridCol>
                <a:gridCol w="778482">
                  <a:extLst>
                    <a:ext uri="{9D8B030D-6E8A-4147-A177-3AD203B41FA5}">
                      <a16:colId xmlns:a16="http://schemas.microsoft.com/office/drawing/2014/main" xmlns="" val="20008"/>
                    </a:ext>
                  </a:extLst>
                </a:gridCol>
                <a:gridCol w="778482">
                  <a:extLst>
                    <a:ext uri="{9D8B030D-6E8A-4147-A177-3AD203B41FA5}">
                      <a16:colId xmlns:a16="http://schemas.microsoft.com/office/drawing/2014/main" xmlns="" val="1760171084"/>
                    </a:ext>
                  </a:extLst>
                </a:gridCol>
              </a:tblGrid>
              <a:tr h="422481">
                <a:tc>
                  <a:txBody>
                    <a:bodyPr/>
                    <a:lstStyle/>
                    <a:p>
                      <a:pPr algn="ctr" fontAlgn="ctr"/>
                      <a:r>
                        <a:rPr lang="cs-CZ" sz="1300" b="1" i="0" u="none" strike="noStrike" dirty="0">
                          <a:solidFill>
                            <a:srgbClr val="000000"/>
                          </a:solidFill>
                          <a:effectLst/>
                          <a:latin typeface="Calibri" panose="020F0502020204030204" pitchFamily="34" charset="0"/>
                        </a:rPr>
                        <a:t>Skupina 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2010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2016</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2017</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17,28%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15,88%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16,36%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16,69%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15,21%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15,87%</a:t>
                      </a:r>
                    </a:p>
                  </a:txBody>
                  <a:tcPr marL="10800" marR="10800" marT="108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16,27%</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chemeClr val="tx1"/>
                          </a:solidFill>
                          <a:effectLst/>
                          <a:latin typeface="Calibri" panose="020F0502020204030204" pitchFamily="34" charset="0"/>
                          <a:ea typeface="+mn-ea"/>
                          <a:cs typeface="+mn-cs"/>
                        </a:rPr>
                        <a:t>15,34%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5,69%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4,54%</a:t>
                      </a:r>
                    </a:p>
                  </a:txBody>
                  <a:tcPr marL="10800" marR="10800" marT="108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4,46%</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chemeClr val="tx1"/>
                          </a:solidFill>
                          <a:effectLst/>
                          <a:latin typeface="Calibri" panose="020F0502020204030204" pitchFamily="34" charset="0"/>
                          <a:ea typeface="+mn-ea"/>
                          <a:cs typeface="+mn-cs"/>
                        </a:rPr>
                        <a:t>4,35%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5,22%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5,52%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4,22%</a:t>
                      </a:r>
                    </a:p>
                  </a:txBody>
                  <a:tcPr marL="10800" marR="10800" marT="108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3,99%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chemeClr val="tx1"/>
                          </a:solidFill>
                          <a:effectLst/>
                          <a:latin typeface="Calibri" panose="020F0502020204030204" pitchFamily="34" charset="0"/>
                          <a:ea typeface="+mn-ea"/>
                          <a:cs typeface="+mn-cs"/>
                        </a:rPr>
                        <a:t>4,23%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2,48%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4,09%</a:t>
                      </a:r>
                    </a:p>
                  </a:txBody>
                  <a:tcPr marL="10800" marR="10800" marT="108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4,46%</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chemeClr val="tx1"/>
                          </a:solidFill>
                          <a:effectLst/>
                          <a:latin typeface="Calibri" panose="020F0502020204030204" pitchFamily="34" charset="0"/>
                          <a:ea typeface="+mn-ea"/>
                          <a:cs typeface="+mn-cs"/>
                        </a:rPr>
                        <a:t>3,40%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1,36%</a:t>
                      </a:r>
                    </a:p>
                  </a:txBody>
                  <a:tcPr marL="10800" marR="10800" marT="108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1,40%</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chemeClr val="tx1"/>
                          </a:solidFill>
                          <a:effectLst/>
                          <a:latin typeface="Calibri" panose="020F0502020204030204" pitchFamily="34" charset="0"/>
                          <a:ea typeface="+mn-ea"/>
                          <a:cs typeface="+mn-cs"/>
                        </a:rPr>
                        <a:t>1,49%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chemeClr val="tx1"/>
                          </a:solidFill>
                          <a:effectLst/>
                          <a:latin typeface="Calibri" panose="020F0502020204030204" pitchFamily="34" charset="0"/>
                          <a:ea typeface="+mn-ea"/>
                          <a:cs typeface="+mn-cs"/>
                        </a:rPr>
                        <a:t>0,34%</a:t>
                      </a:r>
                    </a:p>
                  </a:txBody>
                  <a:tcPr marL="10800" marR="10800" marT="108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chemeClr val="tx1"/>
                          </a:solidFill>
                          <a:effectLst/>
                          <a:latin typeface="Calibri" panose="020F0502020204030204" pitchFamily="34" charset="0"/>
                          <a:ea typeface="+mn-ea"/>
                          <a:cs typeface="+mn-cs"/>
                        </a:rPr>
                        <a:t>0,38%</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chemeClr val="tx1"/>
                          </a:solidFill>
                          <a:effectLst/>
                          <a:latin typeface="Calibri" panose="020F0502020204030204" pitchFamily="34" charset="0"/>
                          <a:ea typeface="+mn-ea"/>
                          <a:cs typeface="+mn-cs"/>
                        </a:rPr>
                        <a:t>0,39%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289399">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28,85%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27,64%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30,16%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29,84%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29,86%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chemeClr val="tx1"/>
                          </a:solidFill>
                          <a:effectLst/>
                          <a:latin typeface="Calibri" panose="020F0502020204030204" pitchFamily="34" charset="0"/>
                          <a:ea typeface="+mn-ea"/>
                          <a:cs typeface="+mn-cs"/>
                        </a:rPr>
                        <a:t>30,42%</a:t>
                      </a:r>
                    </a:p>
                  </a:txBody>
                  <a:tcPr marL="10800" marR="10800" marT="1080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chemeClr val="tx1"/>
                          </a:solidFill>
                          <a:effectLst/>
                          <a:latin typeface="Calibri" panose="020F0502020204030204" pitchFamily="34" charset="0"/>
                          <a:ea typeface="+mn-ea"/>
                          <a:cs typeface="+mn-cs"/>
                        </a:rPr>
                        <a:t>30,96%</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chemeClr val="tx1"/>
                          </a:solidFill>
                          <a:effectLst/>
                          <a:latin typeface="Calibri" panose="020F0502020204030204" pitchFamily="34" charset="0"/>
                          <a:ea typeface="+mn-ea"/>
                          <a:cs typeface="+mn-cs"/>
                        </a:rPr>
                        <a:t>29,20%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428517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22</a:t>
            </a:fld>
            <a:endParaRPr lang="cs-CZ" sz="1100" dirty="0">
              <a:solidFill>
                <a:srgbClr val="1A1F52"/>
              </a:solidFill>
              <a:cs typeface="Arial" charset="0"/>
            </a:endParaRPr>
          </a:p>
        </p:txBody>
      </p:sp>
      <p:graphicFrame>
        <p:nvGraphicFramePr>
          <p:cNvPr id="23" name="Tabulka 22"/>
          <p:cNvGraphicFramePr>
            <a:graphicFrameLocks noGrp="1"/>
          </p:cNvGraphicFramePr>
          <p:nvPr>
            <p:extLst>
              <p:ext uri="{D42A27DB-BD31-4B8C-83A1-F6EECF244321}">
                <p14:modId xmlns:p14="http://schemas.microsoft.com/office/powerpoint/2010/main" val="421835231"/>
              </p:ext>
            </p:extLst>
          </p:nvPr>
        </p:nvGraphicFramePr>
        <p:xfrm>
          <a:off x="360363" y="3861048"/>
          <a:ext cx="8423269" cy="2520278"/>
        </p:xfrm>
        <a:graphic>
          <a:graphicData uri="http://schemas.openxmlformats.org/drawingml/2006/table">
            <a:tbl>
              <a:tblPr/>
              <a:tblGrid>
                <a:gridCol w="2195413">
                  <a:extLst>
                    <a:ext uri="{9D8B030D-6E8A-4147-A177-3AD203B41FA5}">
                      <a16:colId xmlns:a16="http://schemas.microsoft.com/office/drawing/2014/main" xmlns="" val="20000"/>
                    </a:ext>
                  </a:extLst>
                </a:gridCol>
                <a:gridCol w="778482">
                  <a:extLst>
                    <a:ext uri="{9D8B030D-6E8A-4147-A177-3AD203B41FA5}">
                      <a16:colId xmlns:a16="http://schemas.microsoft.com/office/drawing/2014/main" xmlns="" val="20003"/>
                    </a:ext>
                  </a:extLst>
                </a:gridCol>
                <a:gridCol w="778482">
                  <a:extLst>
                    <a:ext uri="{9D8B030D-6E8A-4147-A177-3AD203B41FA5}">
                      <a16:colId xmlns:a16="http://schemas.microsoft.com/office/drawing/2014/main" xmlns="" val="20004"/>
                    </a:ext>
                  </a:extLst>
                </a:gridCol>
                <a:gridCol w="778482">
                  <a:extLst>
                    <a:ext uri="{9D8B030D-6E8A-4147-A177-3AD203B41FA5}">
                      <a16:colId xmlns:a16="http://schemas.microsoft.com/office/drawing/2014/main" xmlns="" val="20005"/>
                    </a:ext>
                  </a:extLst>
                </a:gridCol>
                <a:gridCol w="778482">
                  <a:extLst>
                    <a:ext uri="{9D8B030D-6E8A-4147-A177-3AD203B41FA5}">
                      <a16:colId xmlns:a16="http://schemas.microsoft.com/office/drawing/2014/main" xmlns="" val="20006"/>
                    </a:ext>
                  </a:extLst>
                </a:gridCol>
                <a:gridCol w="778482">
                  <a:extLst>
                    <a:ext uri="{9D8B030D-6E8A-4147-A177-3AD203B41FA5}">
                      <a16:colId xmlns:a16="http://schemas.microsoft.com/office/drawing/2014/main" xmlns="" val="20007"/>
                    </a:ext>
                  </a:extLst>
                </a:gridCol>
                <a:gridCol w="778482">
                  <a:extLst>
                    <a:ext uri="{9D8B030D-6E8A-4147-A177-3AD203B41FA5}">
                      <a16:colId xmlns:a16="http://schemas.microsoft.com/office/drawing/2014/main" xmlns="" val="2926369247"/>
                    </a:ext>
                  </a:extLst>
                </a:gridCol>
                <a:gridCol w="778482">
                  <a:extLst>
                    <a:ext uri="{9D8B030D-6E8A-4147-A177-3AD203B41FA5}">
                      <a16:colId xmlns:a16="http://schemas.microsoft.com/office/drawing/2014/main" xmlns="" val="20008"/>
                    </a:ext>
                  </a:extLst>
                </a:gridCol>
                <a:gridCol w="778482">
                  <a:extLst>
                    <a:ext uri="{9D8B030D-6E8A-4147-A177-3AD203B41FA5}">
                      <a16:colId xmlns:a16="http://schemas.microsoft.com/office/drawing/2014/main" xmlns="" val="1606623428"/>
                    </a:ext>
                  </a:extLst>
                </a:gridCol>
              </a:tblGrid>
              <a:tr h="424205">
                <a:tc>
                  <a:txBody>
                    <a:bodyPr/>
                    <a:lstStyle/>
                    <a:p>
                      <a:pPr algn="ctr" fontAlgn="ctr"/>
                      <a:r>
                        <a:rPr lang="cs-CZ" sz="1300" b="1" i="0" u="none" strike="noStrike" dirty="0">
                          <a:solidFill>
                            <a:srgbClr val="000000"/>
                          </a:solidFill>
                          <a:effectLst/>
                          <a:latin typeface="Calibri" panose="020F0502020204030204" pitchFamily="34" charset="0"/>
                        </a:rPr>
                        <a:t>Skupina 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2010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2017</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18,92%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17,55%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17,71%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18,71%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16,77%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17,78%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18,96%</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17,00%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4,88%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2,96%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3,49%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4,02%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4,03%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3,91%</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3,94%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2,86%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3,02%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2,45%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2,39%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2,26%</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a:solidFill>
                            <a:srgbClr val="000000"/>
                          </a:solidFill>
                          <a:effectLst/>
                          <a:latin typeface="+mj-lt"/>
                          <a:ea typeface="+mn-ea"/>
                          <a:cs typeface="+mn-cs"/>
                        </a:rPr>
                        <a:t>2,40%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a:t>
                      </a:r>
                      <a:r>
                        <a:rPr lang="cs-CZ" sz="1400" b="0" i="0" u="none" strike="noStrike" kern="1200" baseline="0" dirty="0">
                          <a:solidFill>
                            <a:srgbClr val="000000"/>
                          </a:solidFill>
                          <a:effectLst/>
                          <a:latin typeface="+mj-lt"/>
                          <a:ea typeface="+mn-ea"/>
                          <a:cs typeface="+mn-cs"/>
                        </a:rPr>
                        <a:t> sport</a:t>
                      </a:r>
                      <a:endParaRPr lang="cs-CZ" sz="1400" b="0" i="0" u="none" strike="noStrike" kern="1200" dirty="0">
                        <a:solidFill>
                          <a:srgbClr val="000000"/>
                        </a:solidFill>
                        <a:effectLst/>
                        <a:latin typeface="+mj-lt"/>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2,13%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3,04%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3,63%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3,57%</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a:solidFill>
                            <a:srgbClr val="000000"/>
                          </a:solidFill>
                          <a:effectLst/>
                          <a:latin typeface="+mj-lt"/>
                          <a:ea typeface="+mn-ea"/>
                          <a:cs typeface="+mn-cs"/>
                        </a:rPr>
                        <a:t>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0,28%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1,04%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0,91%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0,92%</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1,14%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29943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0,44%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0,59%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0,68%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299439">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27,56%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25,73%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27,82%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28,74%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28,34%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28,93%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30,21%</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27,64%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bl>
          </a:graphicData>
        </a:graphic>
      </p:graphicFrame>
      <p:sp>
        <p:nvSpPr>
          <p:cNvPr id="9"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14" name="Tabulka 13"/>
          <p:cNvGraphicFramePr>
            <a:graphicFrameLocks noGrp="1"/>
          </p:cNvGraphicFramePr>
          <p:nvPr>
            <p:extLst>
              <p:ext uri="{D42A27DB-BD31-4B8C-83A1-F6EECF244321}">
                <p14:modId xmlns:p14="http://schemas.microsoft.com/office/powerpoint/2010/main" val="2120802157"/>
              </p:ext>
            </p:extLst>
          </p:nvPr>
        </p:nvGraphicFramePr>
        <p:xfrm>
          <a:off x="360363" y="1268761"/>
          <a:ext cx="8423277" cy="2448274"/>
        </p:xfrm>
        <a:graphic>
          <a:graphicData uri="http://schemas.openxmlformats.org/drawingml/2006/table">
            <a:tbl>
              <a:tblPr/>
              <a:tblGrid>
                <a:gridCol w="2195413">
                  <a:extLst>
                    <a:ext uri="{9D8B030D-6E8A-4147-A177-3AD203B41FA5}">
                      <a16:colId xmlns:a16="http://schemas.microsoft.com/office/drawing/2014/main" xmlns="" val="20000"/>
                    </a:ext>
                  </a:extLst>
                </a:gridCol>
                <a:gridCol w="778483">
                  <a:extLst>
                    <a:ext uri="{9D8B030D-6E8A-4147-A177-3AD203B41FA5}">
                      <a16:colId xmlns:a16="http://schemas.microsoft.com/office/drawing/2014/main" xmlns="" val="20003"/>
                    </a:ext>
                  </a:extLst>
                </a:gridCol>
                <a:gridCol w="778483">
                  <a:extLst>
                    <a:ext uri="{9D8B030D-6E8A-4147-A177-3AD203B41FA5}">
                      <a16:colId xmlns:a16="http://schemas.microsoft.com/office/drawing/2014/main" xmlns="" val="20004"/>
                    </a:ext>
                  </a:extLst>
                </a:gridCol>
                <a:gridCol w="778483">
                  <a:extLst>
                    <a:ext uri="{9D8B030D-6E8A-4147-A177-3AD203B41FA5}">
                      <a16:colId xmlns:a16="http://schemas.microsoft.com/office/drawing/2014/main" xmlns="" val="20005"/>
                    </a:ext>
                  </a:extLst>
                </a:gridCol>
                <a:gridCol w="778483">
                  <a:extLst>
                    <a:ext uri="{9D8B030D-6E8A-4147-A177-3AD203B41FA5}">
                      <a16:colId xmlns:a16="http://schemas.microsoft.com/office/drawing/2014/main" xmlns="" val="20006"/>
                    </a:ext>
                  </a:extLst>
                </a:gridCol>
                <a:gridCol w="778483">
                  <a:extLst>
                    <a:ext uri="{9D8B030D-6E8A-4147-A177-3AD203B41FA5}">
                      <a16:colId xmlns:a16="http://schemas.microsoft.com/office/drawing/2014/main" xmlns="" val="20007"/>
                    </a:ext>
                  </a:extLst>
                </a:gridCol>
                <a:gridCol w="778483">
                  <a:extLst>
                    <a:ext uri="{9D8B030D-6E8A-4147-A177-3AD203B41FA5}">
                      <a16:colId xmlns:a16="http://schemas.microsoft.com/office/drawing/2014/main" xmlns="" val="341498572"/>
                    </a:ext>
                  </a:extLst>
                </a:gridCol>
                <a:gridCol w="778483">
                  <a:extLst>
                    <a:ext uri="{9D8B030D-6E8A-4147-A177-3AD203B41FA5}">
                      <a16:colId xmlns:a16="http://schemas.microsoft.com/office/drawing/2014/main" xmlns="" val="20008"/>
                    </a:ext>
                  </a:extLst>
                </a:gridCol>
                <a:gridCol w="778483">
                  <a:extLst>
                    <a:ext uri="{9D8B030D-6E8A-4147-A177-3AD203B41FA5}">
                      <a16:colId xmlns:a16="http://schemas.microsoft.com/office/drawing/2014/main" xmlns="" val="1760171084"/>
                    </a:ext>
                  </a:extLst>
                </a:gridCol>
              </a:tblGrid>
              <a:tr h="422481">
                <a:tc>
                  <a:txBody>
                    <a:bodyPr/>
                    <a:lstStyle/>
                    <a:p>
                      <a:pPr algn="ctr" fontAlgn="ctr"/>
                      <a:r>
                        <a:rPr lang="cs-CZ" sz="1300" b="1" i="0" u="none" strike="noStrike" dirty="0">
                          <a:solidFill>
                            <a:srgbClr val="000000"/>
                          </a:solidFill>
                          <a:effectLst/>
                          <a:latin typeface="Calibri" panose="020F0502020204030204" pitchFamily="34" charset="0"/>
                        </a:rPr>
                        <a:t>Skupina 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2010</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2017</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19,31%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18,11%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18,29%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19,26%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17,16%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18,19%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19,39%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17,38%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5,03%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3,08%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3,82%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4,31%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4,05%</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4,08%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1,69%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2,37%</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a:solidFill>
                            <a:srgbClr val="000000"/>
                          </a:solidFill>
                          <a:effectLst/>
                          <a:latin typeface="+mj-lt"/>
                          <a:ea typeface="+mn-ea"/>
                          <a:cs typeface="+mn-cs"/>
                        </a:rPr>
                        <a:t>2,50%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sport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2,69%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3,18%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3,59%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2,53%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4"/>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0,50%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0,50%</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0,62%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5"/>
                  </a:ext>
                </a:extLst>
              </a:tr>
              <a:tr h="28939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ČT art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a:solidFill>
                            <a:srgbClr val="000000"/>
                          </a:solidFill>
                          <a:effectLst/>
                          <a:latin typeface="+mj-lt"/>
                          <a:ea typeface="+mn-ea"/>
                          <a:cs typeface="+mn-cs"/>
                        </a:rPr>
                        <a:t>0,08%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0" i="0" u="none" strike="noStrike" kern="1200" dirty="0">
                          <a:solidFill>
                            <a:srgbClr val="000000"/>
                          </a:solidFill>
                          <a:effectLst/>
                          <a:latin typeface="+mj-lt"/>
                          <a:ea typeface="+mn-ea"/>
                          <a:cs typeface="+mn-cs"/>
                        </a:rPr>
                        <a:t>0,53%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0,59%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0,65%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6"/>
                  </a:ext>
                </a:extLst>
              </a:tr>
              <a:tr h="289399">
                <a:tc>
                  <a:txBody>
                    <a:bodyPr/>
                    <a:lstStyle/>
                    <a:p>
                      <a:pPr marL="85725" marR="0" indent="0" algn="l" defTabSz="914400" rtl="0" eaLnBrk="1" fontAlgn="ctr" latinLnBrk="0" hangingPunct="1">
                        <a:lnSpc>
                          <a:spcPct val="100000"/>
                        </a:lnSpc>
                        <a:spcBef>
                          <a:spcPts val="0"/>
                        </a:spcBef>
                        <a:spcAft>
                          <a:spcPts val="0"/>
                        </a:spcAft>
                        <a:buClrTx/>
                        <a:buSzTx/>
                        <a:buFontTx/>
                        <a:buNone/>
                        <a:tabLst/>
                        <a:defRPr/>
                      </a:pPr>
                      <a:r>
                        <a:rPr lang="cs-CZ" sz="1400" b="1" i="0" u="none" strike="noStrike" kern="1200" dirty="0">
                          <a:solidFill>
                            <a:srgbClr val="000000"/>
                          </a:solidFill>
                          <a:effectLst/>
                          <a:latin typeface="+mn-lt"/>
                          <a:ea typeface="+mn-ea"/>
                          <a:cs typeface="+mn-cs"/>
                        </a:rPr>
                        <a:t>ČT celkem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28,20%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26,56%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28,64%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29,16%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28,59%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cs-CZ" sz="1400" b="1" i="0" u="none" strike="noStrike" kern="1200" dirty="0">
                          <a:solidFill>
                            <a:srgbClr val="000000"/>
                          </a:solidFill>
                          <a:effectLst/>
                          <a:latin typeface="+mj-lt"/>
                          <a:ea typeface="+mn-ea"/>
                          <a:cs typeface="+mn-cs"/>
                        </a:rPr>
                        <a:t>29,21%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30,48%</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1" i="0" u="none" strike="noStrike" kern="1200" dirty="0">
                          <a:solidFill>
                            <a:srgbClr val="000000"/>
                          </a:solidFill>
                          <a:effectLst/>
                          <a:latin typeface="+mj-lt"/>
                          <a:ea typeface="+mn-ea"/>
                          <a:cs typeface="+mn-cs"/>
                        </a:rPr>
                        <a:t>27,14%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bl>
          </a:graphicData>
        </a:graphic>
      </p:graphicFrame>
      <p:sp>
        <p:nvSpPr>
          <p:cNvPr id="10" name="AutoShape 2"/>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PRŮMĚRNÝ PODÍL (SHARE) V PRIME TIME (19.00 – 22.00)</a:t>
            </a: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endParaRPr lang="cs-CZ" sz="1300" dirty="0">
              <a:solidFill>
                <a:prstClr val="black"/>
              </a:solidFill>
              <a:latin typeface="Calibri" pitchFamily="34" charset="0"/>
            </a:endParaRP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Tree>
    <p:extLst>
      <p:ext uri="{BB962C8B-B14F-4D97-AF65-F5344CB8AC3E}">
        <p14:creationId xmlns:p14="http://schemas.microsoft.com/office/powerpoint/2010/main" val="2705120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Graf 8"/>
          <p:cNvGraphicFramePr>
            <a:graphicFrameLocks/>
          </p:cNvGraphicFramePr>
          <p:nvPr>
            <p:extLst>
              <p:ext uri="{D42A27DB-BD31-4B8C-83A1-F6EECF244321}">
                <p14:modId xmlns:p14="http://schemas.microsoft.com/office/powerpoint/2010/main" val="4230918063"/>
              </p:ext>
            </p:extLst>
          </p:nvPr>
        </p:nvGraphicFramePr>
        <p:xfrm>
          <a:off x="103187" y="1546473"/>
          <a:ext cx="8937625" cy="24078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 14"/>
          <p:cNvGraphicFramePr>
            <a:graphicFrameLocks/>
          </p:cNvGraphicFramePr>
          <p:nvPr>
            <p:extLst>
              <p:ext uri="{D42A27DB-BD31-4B8C-83A1-F6EECF244321}">
                <p14:modId xmlns:p14="http://schemas.microsoft.com/office/powerpoint/2010/main" val="2447327638"/>
              </p:ext>
            </p:extLst>
          </p:nvPr>
        </p:nvGraphicFramePr>
        <p:xfrm>
          <a:off x="103187" y="4149080"/>
          <a:ext cx="8937625" cy="2028008"/>
        </p:xfrm>
        <a:graphic>
          <a:graphicData uri="http://schemas.openxmlformats.org/drawingml/2006/chart">
            <c:chart xmlns:c="http://schemas.openxmlformats.org/drawingml/2006/chart" xmlns:r="http://schemas.openxmlformats.org/officeDocument/2006/relationships" r:id="rId5"/>
          </a:graphicData>
        </a:graphic>
      </p:graphicFrame>
      <p:sp>
        <p:nvSpPr>
          <p:cNvPr id="18"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ŽÁNROVÁ STRUKTURA VYSÍLÁNÍ ČT1 a ČT2</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AOP ČT, PROVYS ČT</a:t>
            </a:r>
            <a:endParaRPr lang="cs-CZ" sz="1200" dirty="0">
              <a:solidFill>
                <a:prstClr val="black"/>
              </a:solidFill>
              <a:latin typeface="Calibri" pitchFamily="34" charset="0"/>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pitchFamily="34" charset="0"/>
            </a:endParaRPr>
          </a:p>
        </p:txBody>
      </p:sp>
      <p:sp>
        <p:nvSpPr>
          <p:cNvPr id="19"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23</a:t>
            </a:fld>
            <a:endParaRPr lang="cs-CZ" sz="1100" dirty="0">
              <a:solidFill>
                <a:srgbClr val="1A1F52"/>
              </a:solidFill>
              <a:cs typeface="Arial" charset="0"/>
            </a:endParaRPr>
          </a:p>
        </p:txBody>
      </p:sp>
      <p:sp>
        <p:nvSpPr>
          <p:cNvPr id="13" name="Obdélník 12"/>
          <p:cNvSpPr/>
          <p:nvPr/>
        </p:nvSpPr>
        <p:spPr>
          <a:xfrm>
            <a:off x="103189" y="5495109"/>
            <a:ext cx="8749866" cy="574765"/>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Obdélník 13"/>
          <p:cNvSpPr/>
          <p:nvPr/>
        </p:nvSpPr>
        <p:spPr>
          <a:xfrm>
            <a:off x="103189" y="3356992"/>
            <a:ext cx="8749866" cy="485775"/>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12379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graphicFrame>
        <p:nvGraphicFramePr>
          <p:cNvPr id="11" name="Tabulka 10"/>
          <p:cNvGraphicFramePr>
            <a:graphicFrameLocks noGrp="1"/>
          </p:cNvGraphicFramePr>
          <p:nvPr>
            <p:extLst>
              <p:ext uri="{D42A27DB-BD31-4B8C-83A1-F6EECF244321}">
                <p14:modId xmlns:p14="http://schemas.microsoft.com/office/powerpoint/2010/main" val="1145082592"/>
              </p:ext>
            </p:extLst>
          </p:nvPr>
        </p:nvGraphicFramePr>
        <p:xfrm>
          <a:off x="323528" y="1772815"/>
          <a:ext cx="8460118" cy="3813851"/>
        </p:xfrm>
        <a:graphic>
          <a:graphicData uri="http://schemas.openxmlformats.org/drawingml/2006/table">
            <a:tbl>
              <a:tblPr/>
              <a:tblGrid>
                <a:gridCol w="1872208">
                  <a:extLst>
                    <a:ext uri="{9D8B030D-6E8A-4147-A177-3AD203B41FA5}">
                      <a16:colId xmlns:a16="http://schemas.microsoft.com/office/drawing/2014/main" xmlns="" val="20000"/>
                    </a:ext>
                  </a:extLst>
                </a:gridCol>
                <a:gridCol w="941130">
                  <a:extLst>
                    <a:ext uri="{9D8B030D-6E8A-4147-A177-3AD203B41FA5}">
                      <a16:colId xmlns:a16="http://schemas.microsoft.com/office/drawing/2014/main" xmlns="" val="20001"/>
                    </a:ext>
                  </a:extLst>
                </a:gridCol>
                <a:gridCol w="941130">
                  <a:extLst>
                    <a:ext uri="{9D8B030D-6E8A-4147-A177-3AD203B41FA5}">
                      <a16:colId xmlns:a16="http://schemas.microsoft.com/office/drawing/2014/main" xmlns="" val="20003"/>
                    </a:ext>
                  </a:extLst>
                </a:gridCol>
                <a:gridCol w="941130">
                  <a:extLst>
                    <a:ext uri="{9D8B030D-6E8A-4147-A177-3AD203B41FA5}">
                      <a16:colId xmlns:a16="http://schemas.microsoft.com/office/drawing/2014/main" xmlns="" val="20005"/>
                    </a:ext>
                  </a:extLst>
                </a:gridCol>
                <a:gridCol w="941130">
                  <a:extLst>
                    <a:ext uri="{9D8B030D-6E8A-4147-A177-3AD203B41FA5}">
                      <a16:colId xmlns:a16="http://schemas.microsoft.com/office/drawing/2014/main" xmlns="" val="20007"/>
                    </a:ext>
                  </a:extLst>
                </a:gridCol>
                <a:gridCol w="941130">
                  <a:extLst>
                    <a:ext uri="{9D8B030D-6E8A-4147-A177-3AD203B41FA5}">
                      <a16:colId xmlns:a16="http://schemas.microsoft.com/office/drawing/2014/main" xmlns="" val="20009"/>
                    </a:ext>
                  </a:extLst>
                </a:gridCol>
                <a:gridCol w="941130">
                  <a:extLst>
                    <a:ext uri="{9D8B030D-6E8A-4147-A177-3AD203B41FA5}">
                      <a16:colId xmlns:a16="http://schemas.microsoft.com/office/drawing/2014/main" xmlns="" val="20011"/>
                    </a:ext>
                  </a:extLst>
                </a:gridCol>
                <a:gridCol w="941130">
                  <a:extLst>
                    <a:ext uri="{9D8B030D-6E8A-4147-A177-3AD203B41FA5}">
                      <a16:colId xmlns:a16="http://schemas.microsoft.com/office/drawing/2014/main" xmlns="" val="20013"/>
                    </a:ext>
                  </a:extLst>
                </a:gridCol>
              </a:tblGrid>
              <a:tr h="478931">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cs-CZ" sz="1400" b="1" i="0" u="none" strike="noStrike" dirty="0">
                          <a:solidFill>
                            <a:schemeClr val="tx1"/>
                          </a:solidFill>
                          <a:effectLst/>
                          <a:latin typeface="Calibri" panose="020F0502020204030204" pitchFamily="34" charset="0"/>
                        </a:rPr>
                        <a:t>ČT celkem</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ČT1</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ČT2</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 24</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 sport</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 :D</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ČT</a:t>
                      </a:r>
                      <a:r>
                        <a:rPr lang="cs-CZ" sz="1400" b="1" i="0" u="none" strike="noStrike" baseline="0" dirty="0">
                          <a:solidFill>
                            <a:schemeClr val="tx1"/>
                          </a:solidFill>
                          <a:effectLst/>
                          <a:latin typeface="Calibri" panose="020F0502020204030204" pitchFamily="34" charset="0"/>
                        </a:rPr>
                        <a:t> art</a:t>
                      </a:r>
                      <a:endParaRPr lang="es-ES" sz="1400" b="1" i="0" u="none" strike="noStrike" dirty="0">
                        <a:solidFill>
                          <a:schemeClr val="tx1"/>
                        </a:solidFill>
                        <a:effectLst/>
                        <a:latin typeface="Calibri" panose="020F0502020204030204" pitchFamily="34" charset="0"/>
                      </a:endParaRP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333492">
                <a:tc>
                  <a:txBody>
                    <a:bodyPr/>
                    <a:lstStyle/>
                    <a:p>
                      <a:pPr marL="85725" indent="0" algn="l" fontAlgn="ctr"/>
                      <a:r>
                        <a:rPr lang="cs-CZ" sz="1400" b="0" i="0" u="none" strike="noStrike" dirty="0">
                          <a:solidFill>
                            <a:srgbClr val="000000"/>
                          </a:solidFill>
                          <a:effectLst/>
                          <a:latin typeface="+mj-lt"/>
                        </a:rPr>
                        <a:t>Zásah (reach) 15+</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13%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333492">
                <a:tc>
                  <a:txBody>
                    <a:bodyPr/>
                    <a:lstStyle/>
                    <a:p>
                      <a:pPr marL="85725" indent="0" algn="l" fontAlgn="ctr"/>
                      <a:r>
                        <a:rPr lang="cs-CZ" sz="1400" b="0" i="0" u="none" strike="noStrike" dirty="0">
                          <a:solidFill>
                            <a:srgbClr val="000000"/>
                          </a:solidFill>
                          <a:effectLst/>
                          <a:latin typeface="+mj-lt"/>
                        </a:rPr>
                        <a:t>Zásah (reach) 4-12 let</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333492">
                <a:tc>
                  <a:txBody>
                    <a:bodyPr/>
                    <a:lstStyle/>
                    <a:p>
                      <a:pPr marL="85725" indent="0" algn="l" fontAlgn="ctr"/>
                      <a:r>
                        <a:rPr lang="cs-CZ" sz="1400" b="0" i="0" u="none" strike="noStrike" dirty="0">
                          <a:solidFill>
                            <a:srgbClr val="000000"/>
                          </a:solidFill>
                          <a:effectLst/>
                          <a:latin typeface="+mj-lt"/>
                        </a:rPr>
                        <a:t>Podíl (share) 15+</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0,94%*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333492">
                <a:tc>
                  <a:txBody>
                    <a:bodyPr/>
                    <a:lstStyle/>
                    <a:p>
                      <a:pPr marL="85725" indent="0" algn="l" fontAlgn="ctr"/>
                      <a:r>
                        <a:rPr lang="cs-CZ" sz="1400" b="0" i="0" u="none" strike="noStrike" dirty="0">
                          <a:solidFill>
                            <a:srgbClr val="000000"/>
                          </a:solidFill>
                          <a:effectLst/>
                          <a:latin typeface="+mj-lt"/>
                        </a:rPr>
                        <a:t>Podíl (share) 4-12 let</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30,04**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333492">
                <a:tc>
                  <a:txBody>
                    <a:bodyPr/>
                    <a:lstStyle/>
                    <a:p>
                      <a:pPr marL="85725" indent="0" algn="l" fontAlgn="ctr"/>
                      <a:r>
                        <a:rPr lang="cs-CZ" sz="1400" b="0" i="0" u="none" strike="noStrike" dirty="0">
                          <a:solidFill>
                            <a:srgbClr val="000000"/>
                          </a:solidFill>
                          <a:effectLst/>
                          <a:latin typeface="+mj-lt"/>
                        </a:rPr>
                        <a:t>Spokojenost</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333492">
                <a:tc>
                  <a:txBody>
                    <a:bodyPr/>
                    <a:lstStyle/>
                    <a:p>
                      <a:pPr marL="85725" indent="0" algn="l" fontAlgn="ctr"/>
                      <a:r>
                        <a:rPr lang="cs-CZ" sz="1400" b="0" i="0" u="none" strike="noStrike" dirty="0">
                          <a:solidFill>
                            <a:srgbClr val="000000"/>
                          </a:solidFill>
                          <a:effectLst/>
                          <a:latin typeface="+mj-lt"/>
                        </a:rPr>
                        <a:t>Originalita</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r h="333492">
                <a:tc>
                  <a:txBody>
                    <a:bodyPr/>
                    <a:lstStyle/>
                    <a:p>
                      <a:pPr marL="85725" indent="0" algn="l" fontAlgn="ctr"/>
                      <a:r>
                        <a:rPr lang="cs-CZ" sz="1400" b="0" i="0" u="none" strike="noStrike" dirty="0">
                          <a:solidFill>
                            <a:srgbClr val="000000"/>
                          </a:solidFill>
                          <a:effectLst/>
                          <a:latin typeface="+mj-lt"/>
                        </a:rPr>
                        <a:t>Zaujetí</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78%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r h="333492">
                <a:tc>
                  <a:txBody>
                    <a:bodyPr/>
                    <a:lstStyle/>
                    <a:p>
                      <a:pPr marL="85725" indent="0" algn="l" fontAlgn="ctr"/>
                      <a:r>
                        <a:rPr lang="cs-CZ" sz="1400" b="0" i="0" u="none" strike="noStrike" dirty="0">
                          <a:solidFill>
                            <a:srgbClr val="000000"/>
                          </a:solidFill>
                          <a:effectLst/>
                          <a:latin typeface="+mj-lt"/>
                        </a:rPr>
                        <a:t>Hlavní kanál</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9"/>
                  </a:ext>
                </a:extLst>
              </a:tr>
              <a:tr h="333492">
                <a:tc>
                  <a:txBody>
                    <a:bodyPr/>
                    <a:lstStyle/>
                    <a:p>
                      <a:pPr marL="85725" indent="0" algn="l" fontAlgn="ctr"/>
                      <a:r>
                        <a:rPr lang="cs-CZ" sz="1400" b="0" i="0" u="none" strike="noStrike" dirty="0">
                          <a:solidFill>
                            <a:srgbClr val="000000"/>
                          </a:solidFill>
                          <a:effectLst/>
                          <a:latin typeface="+mj-lt"/>
                        </a:rPr>
                        <a:t>Podíl premiér</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38%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19%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10"/>
                  </a:ext>
                </a:extLst>
              </a:tr>
              <a:tr h="333492">
                <a:tc>
                  <a:txBody>
                    <a:bodyPr/>
                    <a:lstStyle/>
                    <a:p>
                      <a:pPr marL="85725" indent="0" algn="l" fontAlgn="ctr"/>
                      <a:r>
                        <a:rPr lang="cs-CZ" sz="1400" b="0" i="0" u="none" strike="noStrike" dirty="0">
                          <a:solidFill>
                            <a:srgbClr val="000000"/>
                          </a:solidFill>
                          <a:effectLst/>
                          <a:latin typeface="+mj-lt"/>
                        </a:rPr>
                        <a:t>Podíl vlastní tvorby</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54%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a:solidFill>
                            <a:srgbClr val="000000"/>
                          </a:solidFill>
                          <a:effectLst/>
                          <a:latin typeface="+mj-lt"/>
                          <a:ea typeface="+mn-ea"/>
                          <a:cs typeface="+mn-cs"/>
                        </a:rPr>
                        <a:t>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fontAlgn="ctr" latinLnBrk="0" hangingPunct="1"/>
                      <a:r>
                        <a:rPr lang="en-GB" sz="1400" b="0" i="0" u="none" strike="noStrike" kern="1200" dirty="0">
                          <a:solidFill>
                            <a:srgbClr val="000000"/>
                          </a:solidFill>
                          <a:effectLst/>
                          <a:latin typeface="+mj-lt"/>
                          <a:ea typeface="+mn-ea"/>
                          <a:cs typeface="+mn-cs"/>
                        </a:rPr>
                        <a:t>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988410942"/>
                  </a:ext>
                </a:extLst>
              </a:tr>
            </a:tbl>
          </a:graphicData>
        </a:graphic>
      </p:graphicFrame>
      <p:sp>
        <p:nvSpPr>
          <p:cNvPr id="12" name="AutoShape 2"/>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PŘEHLED ZA ROK 2017</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r>
              <a:rPr lang="cs-CZ" sz="1200" b="1" dirty="0">
                <a:solidFill>
                  <a:prstClr val="black"/>
                </a:solidFill>
                <a:latin typeface="Calibri" pitchFamily="34" charset="0"/>
              </a:rPr>
              <a:t>,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 AOP ČT, PROVYS ČT, DKV ČT</a:t>
            </a:r>
            <a:endParaRPr lang="cs-CZ" sz="1200" dirty="0">
              <a:solidFill>
                <a:prstClr val="black"/>
              </a:solidFill>
              <a:latin typeface="Calibri" pitchFamily="34"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24</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13" name="Tabulka 12"/>
          <p:cNvGraphicFramePr>
            <a:graphicFrameLocks noGrp="1"/>
          </p:cNvGraphicFramePr>
          <p:nvPr>
            <p:extLst/>
          </p:nvPr>
        </p:nvGraphicFramePr>
        <p:xfrm>
          <a:off x="6012161" y="6532055"/>
          <a:ext cx="2771477" cy="304800"/>
        </p:xfrm>
        <a:graphic>
          <a:graphicData uri="http://schemas.openxmlformats.org/drawingml/2006/table">
            <a:tbl>
              <a:tblPr>
                <a:tableStyleId>{5C22544A-7EE6-4342-B048-85BDC9FD1C3A}</a:tableStyleId>
              </a:tblPr>
              <a:tblGrid>
                <a:gridCol w="2771477">
                  <a:extLst>
                    <a:ext uri="{9D8B030D-6E8A-4147-A177-3AD203B41FA5}">
                      <a16:colId xmlns:a16="http://schemas.microsoft.com/office/drawing/2014/main" xmlns="" val="20000"/>
                    </a:ext>
                  </a:extLst>
                </a:gridCol>
              </a:tblGrid>
              <a:tr h="304800">
                <a:tc>
                  <a:txBody>
                    <a:bodyPr/>
                    <a:lstStyle/>
                    <a:p>
                      <a:pPr marL="0" indent="0" algn="r" fontAlgn="b">
                        <a:buFont typeface="Arial" charset="0"/>
                        <a:buNone/>
                      </a:pPr>
                      <a:r>
                        <a:rPr lang="cs-CZ" sz="1000" b="0" u="none" strike="noStrike" dirty="0">
                          <a:effectLst/>
                        </a:rPr>
                        <a:t>* Údaj za časový úsek 20.00</a:t>
                      </a:r>
                      <a:r>
                        <a:rPr lang="cs-CZ" sz="1000" b="0" u="none" strike="noStrike" baseline="0" dirty="0">
                          <a:effectLst/>
                        </a:rPr>
                        <a:t> – 6.00, kdy ČT art vysílá</a:t>
                      </a:r>
                    </a:p>
                    <a:p>
                      <a:pPr marL="0" marR="0" indent="0" algn="r" defTabSz="914400" rtl="0" eaLnBrk="1" fontAlgn="b" latinLnBrk="0" hangingPunct="1">
                        <a:lnSpc>
                          <a:spcPct val="100000"/>
                        </a:lnSpc>
                        <a:spcBef>
                          <a:spcPts val="0"/>
                        </a:spcBef>
                        <a:spcAft>
                          <a:spcPts val="0"/>
                        </a:spcAft>
                        <a:buClrTx/>
                        <a:buSzTx/>
                        <a:buFont typeface="Arial" charset="0"/>
                        <a:buNone/>
                        <a:tabLst/>
                        <a:defRPr/>
                      </a:pPr>
                      <a:r>
                        <a:rPr lang="cs-CZ" sz="1000" b="0" u="none" strike="noStrike" dirty="0">
                          <a:effectLst/>
                        </a:rPr>
                        <a:t>** Údaj za časový úsek 6:00</a:t>
                      </a:r>
                      <a:r>
                        <a:rPr lang="cs-CZ" sz="1000" b="0" u="none" strike="noStrike" baseline="0" dirty="0">
                          <a:effectLst/>
                        </a:rPr>
                        <a:t> – 20.00, kdy ČT :D vysílá</a:t>
                      </a:r>
                      <a:endParaRPr lang="cs-CZ" sz="1000" b="0" i="0" u="none" strike="noStrike" dirty="0">
                        <a:solidFill>
                          <a:srgbClr val="FF0000"/>
                        </a:solidFill>
                        <a:effectLst/>
                        <a:latin typeface="Calibri"/>
                      </a:endParaRPr>
                    </a:p>
                  </a:txBody>
                  <a:tcPr marL="0" marR="0" marT="0" marB="0" anchor="c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1697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10" name="AutoShape 2"/>
          <p:cNvSpPr>
            <a:spLocks noChangeArrowheads="1"/>
          </p:cNvSpPr>
          <p:nvPr/>
        </p:nvSpPr>
        <p:spPr bwMode="auto">
          <a:xfrm>
            <a:off x="103188" y="54720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Komentář</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25</a:t>
            </a:fld>
            <a:endParaRPr lang="cs-CZ" sz="1100" dirty="0">
              <a:solidFill>
                <a:srgbClr val="1A1F52"/>
              </a:solidFill>
              <a:cs typeface="Arial" charset="0"/>
            </a:endParaRPr>
          </a:p>
        </p:txBody>
      </p:sp>
      <p:sp>
        <p:nvSpPr>
          <p:cNvPr id="3" name="TextovéPole 2"/>
          <p:cNvSpPr txBox="1"/>
          <p:nvPr/>
        </p:nvSpPr>
        <p:spPr>
          <a:xfrm>
            <a:off x="323528" y="903486"/>
            <a:ext cx="8604126" cy="5416868"/>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cs-CZ" sz="1700" b="1" dirty="0">
                <a:solidFill>
                  <a:prstClr val="black"/>
                </a:solidFill>
                <a:latin typeface="+mj-lt"/>
              </a:rPr>
              <a:t>Česká televize jako celek dosáhla v roce 2017 podílu na sledovanosti 29,20 %, došlo tedy k mírnému poklesu. Nižší výkon zaznamenal i hlavní kanál ČT1</a:t>
            </a:r>
            <a:r>
              <a:rPr lang="cs-CZ" sz="1700" dirty="0">
                <a:solidFill>
                  <a:prstClr val="black"/>
                </a:solidFill>
                <a:latin typeface="+mj-lt"/>
              </a:rPr>
              <a:t> (podíl na sledovanosti 15,34 %). Příčiny spatřujeme hlavně ve zvyšující se konkurenci na trhu související s dlouhodobě narůstajícími investicemi komerčních stanic, a to zejména do dramatické tvorby. Nižší sledovanost se odráží i v menším zásahu kanálů ČT1 a ČT sport, naopak lepší výkonnost  sledujeme u kanálů ČT24 a  ČT :D. </a:t>
            </a:r>
          </a:p>
          <a:p>
            <a:pPr marL="285750" indent="-285750">
              <a:spcBef>
                <a:spcPts val="600"/>
              </a:spcBef>
              <a:spcAft>
                <a:spcPts val="600"/>
              </a:spcAft>
              <a:buFont typeface="Arial" panose="020B0604020202020204" pitchFamily="34" charset="0"/>
              <a:buChar char="•"/>
            </a:pPr>
            <a:r>
              <a:rPr lang="cs-CZ" sz="1700" b="1" dirty="0">
                <a:solidFill>
                  <a:prstClr val="black"/>
                </a:solidFill>
                <a:latin typeface="+mj-lt"/>
              </a:rPr>
              <a:t>Zpravodajský kanál ČT24 zaznamenal meziročně nárůst sledovanosti i vyšší podíl na publiku – 4,23 %. </a:t>
            </a:r>
            <a:r>
              <a:rPr lang="cs-CZ" sz="1700" dirty="0">
                <a:solidFill>
                  <a:prstClr val="black"/>
                </a:solidFill>
                <a:latin typeface="+mj-lt"/>
              </a:rPr>
              <a:t>Za nárůstem sledovanosti stojí především mimořádné zpravodajské události, zejména pak parlamentní volby konané v říjnu 2017. ČT24 byla v roce 2017 v rámci evropských zemí sdružených v EBU kanálem s nejvyšším podílem na sledovanosti. </a:t>
            </a:r>
          </a:p>
          <a:p>
            <a:pPr marL="285750" indent="-285750">
              <a:spcBef>
                <a:spcPts val="600"/>
              </a:spcBef>
              <a:spcAft>
                <a:spcPts val="600"/>
              </a:spcAft>
              <a:buFont typeface="Arial" panose="020B0604020202020204" pitchFamily="34" charset="0"/>
              <a:buChar char="•"/>
            </a:pPr>
            <a:r>
              <a:rPr lang="cs-CZ" sz="1700" dirty="0">
                <a:solidFill>
                  <a:prstClr val="black"/>
                </a:solidFill>
                <a:latin typeface="+mj-lt"/>
              </a:rPr>
              <a:t>Stabilní zůstal podíl na sledovanosti u ČT2 (4,35 %), pokles naopak zaznamenal sportovní kanál ČT sport (na 3,40 %). Zde byla důvodem absence olympiády a fotbalového mistrovství, jak je tomu vždy v lichých letech.</a:t>
            </a:r>
          </a:p>
          <a:p>
            <a:pPr marL="285750" indent="-285750">
              <a:spcBef>
                <a:spcPts val="600"/>
              </a:spcBef>
              <a:spcAft>
                <a:spcPts val="600"/>
              </a:spcAft>
              <a:buFont typeface="Arial" panose="020B0604020202020204" pitchFamily="34" charset="0"/>
              <a:buChar char="•"/>
            </a:pPr>
            <a:r>
              <a:rPr lang="cs-CZ" sz="1700" dirty="0">
                <a:solidFill>
                  <a:prstClr val="black"/>
                </a:solidFill>
                <a:latin typeface="+mj-lt"/>
              </a:rPr>
              <a:t>Meziročně došlo k nárůstu sledovanosti kanálu ČT :D, který vůbec poprvé přesáhl v cílové skupině dětí ve věku 4-12 let hranici 30 %. ČT :D je v rámci evropského srovnání třetím nejsledovanějším dětským kanálem.</a:t>
            </a:r>
          </a:p>
          <a:p>
            <a:pPr marL="285750" indent="-285750">
              <a:spcBef>
                <a:spcPts val="600"/>
              </a:spcBef>
              <a:spcAft>
                <a:spcPts val="600"/>
              </a:spcAft>
              <a:buFont typeface="Arial" panose="020B0604020202020204" pitchFamily="34" charset="0"/>
              <a:buChar char="•"/>
            </a:pPr>
            <a:r>
              <a:rPr lang="cs-CZ" sz="1700" dirty="0">
                <a:solidFill>
                  <a:prstClr val="black"/>
                </a:solidFill>
                <a:latin typeface="+mj-lt"/>
              </a:rPr>
              <a:t>ČT art dosáhl lepšího </a:t>
            </a:r>
            <a:r>
              <a:rPr lang="cs-CZ" sz="1700" dirty="0">
                <a:latin typeface="+mj-lt"/>
              </a:rPr>
              <a:t>výsledku než před rokem (0,94 %);</a:t>
            </a:r>
            <a:r>
              <a:rPr lang="cs-CZ" sz="1700" dirty="0">
                <a:solidFill>
                  <a:prstClr val="black"/>
                </a:solidFill>
                <a:latin typeface="+mj-lt"/>
              </a:rPr>
              <a:t> v evropském srovnání se nachází uprostřed žebříčku kulturních kanálů.</a:t>
            </a:r>
          </a:p>
        </p:txBody>
      </p:sp>
    </p:spTree>
    <p:extLst>
      <p:ext uri="{BB962C8B-B14F-4D97-AF65-F5344CB8AC3E}">
        <p14:creationId xmlns:p14="http://schemas.microsoft.com/office/powerpoint/2010/main" val="201685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8" name="TextovéPole 7"/>
          <p:cNvSpPr txBox="1"/>
          <p:nvPr/>
        </p:nvSpPr>
        <p:spPr>
          <a:xfrm>
            <a:off x="350018" y="617322"/>
            <a:ext cx="8423275" cy="5940088"/>
          </a:xfrm>
          <a:prstGeom prst="rect">
            <a:avLst/>
          </a:prstGeom>
          <a:noFill/>
        </p:spPr>
        <p:txBody>
          <a:bodyPr wrap="square" rtlCol="0">
            <a:spAutoFit/>
          </a:bodyPr>
          <a:lstStyle>
            <a:defPPr>
              <a:defRPr lang="cs-CZ"/>
            </a:defPPr>
            <a:lvl1pPr marL="285750" lvl="0" indent="-285750">
              <a:spcAft>
                <a:spcPts val="600"/>
              </a:spcAft>
              <a:buFont typeface="Arial" pitchFamily="34" charset="0"/>
              <a:buChar char="•"/>
              <a:defRPr sz="1600">
                <a:latin typeface="+mj-lt"/>
              </a:defRPr>
            </a:lvl1pPr>
          </a:lstStyle>
          <a:p>
            <a:r>
              <a:rPr lang="cs-CZ" sz="1800" b="1" dirty="0">
                <a:solidFill>
                  <a:prstClr val="black"/>
                </a:solidFill>
              </a:rPr>
              <a:t>V hlavním vysílacím čase</a:t>
            </a:r>
            <a:r>
              <a:rPr lang="cs-CZ" sz="1800" dirty="0">
                <a:solidFill>
                  <a:prstClr val="black"/>
                </a:solidFill>
              </a:rPr>
              <a:t> (prime </a:t>
            </a:r>
            <a:r>
              <a:rPr lang="cs-CZ" sz="1800" dirty="0" err="1">
                <a:solidFill>
                  <a:prstClr val="black"/>
                </a:solidFill>
              </a:rPr>
              <a:t>time</a:t>
            </a:r>
            <a:r>
              <a:rPr lang="cs-CZ" sz="1800" dirty="0">
                <a:solidFill>
                  <a:prstClr val="black"/>
                </a:solidFill>
              </a:rPr>
              <a:t>) došlo v roce 2017 k poklesu celkového podílu ČT na sledovanosti na hodnotu 27,14 %. Za změnou stojí především ČT1, protože výkon hlavního kanálu poklesl o 2 </a:t>
            </a:r>
            <a:r>
              <a:rPr lang="cs-CZ" sz="1800" dirty="0" err="1">
                <a:solidFill>
                  <a:prstClr val="black"/>
                </a:solidFill>
              </a:rPr>
              <a:t>p.b</a:t>
            </a:r>
            <a:r>
              <a:rPr lang="cs-CZ" sz="1800" dirty="0">
                <a:solidFill>
                  <a:prstClr val="black"/>
                </a:solidFill>
              </a:rPr>
              <a:t>. na hodnotu 17,38 %. Příčinou je již zmíněná zvyšující se konkurence v původní tvorbě a zřejmě i zařazení některých alternativnějších titulů (například seriálu Svět pod hlavou) či druhých řad seriálů (První republika a Život a doba soudce A.K.) do hlavního večerního času.</a:t>
            </a:r>
          </a:p>
          <a:p>
            <a:r>
              <a:rPr lang="cs-CZ" sz="1800" dirty="0">
                <a:solidFill>
                  <a:prstClr val="black"/>
                </a:solidFill>
              </a:rPr>
              <a:t>Kanál ČT2 dosáhl ve srovnání s rokem 2016 podobného výsledku – 4,08 %. K mírnému navýšení sledovanosti v hlavním čase došlo u kanálu ČT24</a:t>
            </a:r>
            <a:r>
              <a:rPr lang="cs-CZ" sz="1800" dirty="0" smtClean="0">
                <a:solidFill>
                  <a:prstClr val="black"/>
                </a:solidFill>
              </a:rPr>
              <a:t>. ČT ART dosáhl ve svém hlavním vysílacím čase (20:00-23:00)  podílu na sledovanosti 0,97%, což je vyšší hodnota než v celém dnu a zatím nejvyšší hodnota  od zač. vysílání.</a:t>
            </a:r>
            <a:endParaRPr lang="cs-CZ" sz="1800" dirty="0">
              <a:solidFill>
                <a:prstClr val="black"/>
              </a:solidFill>
            </a:endParaRPr>
          </a:p>
          <a:p>
            <a:r>
              <a:rPr lang="cs-CZ" sz="1800" dirty="0">
                <a:solidFill>
                  <a:prstClr val="black"/>
                </a:solidFill>
              </a:rPr>
              <a:t>Tradičně nejlepšího hodnocení kvalitativních parametrů dosáhly kanály ČT2 a ČT art. Hodnota spokojenosti činila u ČT2 83 %, u kulturního kanálu 84 %. Tyto dva kanály zároveň vykazují nejvyšší hodnoty originality a zaujetí.</a:t>
            </a:r>
          </a:p>
          <a:p>
            <a:r>
              <a:rPr lang="cs-CZ" sz="1800" dirty="0">
                <a:solidFill>
                  <a:prstClr val="black"/>
                </a:solidFill>
              </a:rPr>
              <a:t>Žánrová struktura kanálu ČT1 je meziročně stabilní, u kanálu ČT2 došlo k nárůstu dokumentárních pořadů na úkor dramatiky. O 1 </a:t>
            </a:r>
            <a:r>
              <a:rPr lang="cs-CZ" sz="1800" dirty="0" err="1">
                <a:solidFill>
                  <a:prstClr val="black"/>
                </a:solidFill>
              </a:rPr>
              <a:t>p.b</a:t>
            </a:r>
            <a:r>
              <a:rPr lang="cs-CZ" sz="1800" dirty="0">
                <a:solidFill>
                  <a:prstClr val="black"/>
                </a:solidFill>
              </a:rPr>
              <a:t>. vzrostl i podíl publicistických pořadů.</a:t>
            </a:r>
            <a:endParaRPr lang="cs-CZ" sz="1800" dirty="0"/>
          </a:p>
          <a:p>
            <a:r>
              <a:rPr lang="cs-CZ" sz="1800" dirty="0"/>
              <a:t>Podíl vlastní tvorby na všech odvysílaných pořadech ČT činil v minulém roce </a:t>
            </a:r>
            <a:r>
              <a:rPr lang="cs-CZ" sz="1800" dirty="0" smtClean="0"/>
              <a:t>74%, zde je významný meziroční nárůst. Meziročně se navýšil podíl vlastní tvorby na kanálech ČT1( 80,4%), ČT2 (54,5%); ČT sport (změna metodiky), u ostatních kanálů zůstává podíl vlastní tvorby na stabilní úrovni.</a:t>
            </a:r>
            <a:endParaRPr lang="cs-CZ" sz="1800" dirty="0"/>
          </a:p>
        </p:txBody>
      </p:sp>
      <p:sp>
        <p:nvSpPr>
          <p:cNvPr id="7"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10" name="AutoShape 2"/>
          <p:cNvSpPr>
            <a:spLocks noChangeArrowheads="1"/>
          </p:cNvSpPr>
          <p:nvPr/>
        </p:nvSpPr>
        <p:spPr bwMode="auto">
          <a:xfrm>
            <a:off x="92844" y="404664"/>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KANÁLY ČT - Komentář</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26</a:t>
            </a:fld>
            <a:endParaRPr lang="cs-CZ" sz="1100" dirty="0">
              <a:solidFill>
                <a:srgbClr val="1A1F52"/>
              </a:solidFill>
              <a:cs typeface="Arial" charset="0"/>
            </a:endParaRPr>
          </a:p>
        </p:txBody>
      </p:sp>
    </p:spTree>
    <p:extLst>
      <p:ext uri="{BB962C8B-B14F-4D97-AF65-F5344CB8AC3E}">
        <p14:creationId xmlns:p14="http://schemas.microsoft.com/office/powerpoint/2010/main" val="304927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A. VÝVOJ ZÁKLADNÍCH UKAZATELŮ (RQI)</a:t>
            </a:r>
          </a:p>
          <a:p>
            <a:pPr algn="ctr">
              <a:lnSpc>
                <a:spcPts val="3100"/>
              </a:lnSpc>
            </a:pPr>
            <a:endParaRPr lang="cs-CZ" sz="3200" dirty="0">
              <a:latin typeface="Calibri"/>
            </a:endParaRPr>
          </a:p>
          <a:p>
            <a:pPr algn="ctr">
              <a:lnSpc>
                <a:spcPts val="3100"/>
              </a:lnSpc>
            </a:pPr>
            <a:r>
              <a:rPr lang="cs-CZ" sz="3200" dirty="0">
                <a:latin typeface="Calibri"/>
              </a:rPr>
              <a:t>ŽÁNRY </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27</a:t>
            </a:fld>
            <a:endParaRPr lang="cs-CZ" sz="1100" dirty="0">
              <a:solidFill>
                <a:srgbClr val="1A1F52"/>
              </a:solidFill>
              <a:cs typeface="Arial" charset="0"/>
            </a:endParaRPr>
          </a:p>
        </p:txBody>
      </p:sp>
    </p:spTree>
    <p:extLst>
      <p:ext uri="{BB962C8B-B14F-4D97-AF65-F5344CB8AC3E}">
        <p14:creationId xmlns:p14="http://schemas.microsoft.com/office/powerpoint/2010/main" val="3494748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28</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1451122052"/>
              </p:ext>
            </p:extLst>
          </p:nvPr>
        </p:nvGraphicFramePr>
        <p:xfrm>
          <a:off x="360363" y="1358537"/>
          <a:ext cx="5003725" cy="5068389"/>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2">
            <a:extLst>
              <a:ext uri="{FF2B5EF4-FFF2-40B4-BE49-F238E27FC236}">
                <a16:creationId xmlns:a16="http://schemas.microsoft.com/office/drawing/2014/main" xmlns="" id="{CF9D6BA7-30DE-401F-9B2D-D9414C294CC4}"/>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PRŮMĚRNÝ TÝDENNÍ ZÁSAH VE SKUPINĚ 15+ (R)</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endParaRPr lang="cs-CZ" sz="1300" dirty="0">
              <a:solidFill>
                <a:prstClr val="black"/>
              </a:solidFill>
              <a:latin typeface="Calibri" pitchFamily="34" charset="0"/>
            </a:endParaRPr>
          </a:p>
        </p:txBody>
      </p:sp>
      <p:graphicFrame>
        <p:nvGraphicFramePr>
          <p:cNvPr id="11" name="Tabulka 10">
            <a:extLst>
              <a:ext uri="{FF2B5EF4-FFF2-40B4-BE49-F238E27FC236}">
                <a16:creationId xmlns:a16="http://schemas.microsoft.com/office/drawing/2014/main" xmlns="" id="{6D338233-A307-4899-B1AB-2BB9C0B629C4}"/>
              </a:ext>
            </a:extLst>
          </p:cNvPr>
          <p:cNvGraphicFramePr>
            <a:graphicFrameLocks noGrp="1"/>
          </p:cNvGraphicFramePr>
          <p:nvPr>
            <p:extLst>
              <p:ext uri="{D42A27DB-BD31-4B8C-83A1-F6EECF244321}">
                <p14:modId xmlns:p14="http://schemas.microsoft.com/office/powerpoint/2010/main" val="470561307"/>
              </p:ext>
            </p:extLst>
          </p:nvPr>
        </p:nvGraphicFramePr>
        <p:xfrm>
          <a:off x="5477271" y="1400793"/>
          <a:ext cx="3450357" cy="4692503"/>
        </p:xfrm>
        <a:graphic>
          <a:graphicData uri="http://schemas.openxmlformats.org/drawingml/2006/table">
            <a:tbl>
              <a:tblPr>
                <a:tableStyleId>{5C22544A-7EE6-4342-B048-85BDC9FD1C3A}</a:tableStyleId>
              </a:tblPr>
              <a:tblGrid>
                <a:gridCol w="1674301">
                  <a:extLst>
                    <a:ext uri="{9D8B030D-6E8A-4147-A177-3AD203B41FA5}">
                      <a16:colId xmlns:a16="http://schemas.microsoft.com/office/drawing/2014/main" xmlns="" val="20000"/>
                    </a:ext>
                  </a:extLst>
                </a:gridCol>
                <a:gridCol w="444014">
                  <a:extLst>
                    <a:ext uri="{9D8B030D-6E8A-4147-A177-3AD203B41FA5}">
                      <a16:colId xmlns:a16="http://schemas.microsoft.com/office/drawing/2014/main" xmlns="" val="20001"/>
                    </a:ext>
                  </a:extLst>
                </a:gridCol>
                <a:gridCol w="444014">
                  <a:extLst>
                    <a:ext uri="{9D8B030D-6E8A-4147-A177-3AD203B41FA5}">
                      <a16:colId xmlns:a16="http://schemas.microsoft.com/office/drawing/2014/main" xmlns="" val="20002"/>
                    </a:ext>
                  </a:extLst>
                </a:gridCol>
                <a:gridCol w="444014">
                  <a:extLst>
                    <a:ext uri="{9D8B030D-6E8A-4147-A177-3AD203B41FA5}">
                      <a16:colId xmlns:a16="http://schemas.microsoft.com/office/drawing/2014/main" xmlns="" val="20003"/>
                    </a:ext>
                  </a:extLst>
                </a:gridCol>
                <a:gridCol w="444014">
                  <a:extLst>
                    <a:ext uri="{9D8B030D-6E8A-4147-A177-3AD203B41FA5}">
                      <a16:colId xmlns:a16="http://schemas.microsoft.com/office/drawing/2014/main" xmlns="" val="585793101"/>
                    </a:ext>
                  </a:extLst>
                </a:gridCol>
              </a:tblGrid>
              <a:tr h="861003">
                <a:tc gridSpan="4">
                  <a:txBody>
                    <a:bodyPr/>
                    <a:lstStyle/>
                    <a:p>
                      <a:pPr marL="539750" indent="0" algn="ctr" fontAlgn="b"/>
                      <a:r>
                        <a:rPr lang="cs-CZ" sz="1400" b="1" u="none" strike="noStrike" dirty="0">
                          <a:effectLst/>
                        </a:rPr>
                        <a:t>TABULKA DAT:</a:t>
                      </a:r>
                    </a:p>
                    <a:p>
                      <a:pPr marL="539750" indent="0" algn="ctr" fontAlgn="b"/>
                      <a:r>
                        <a:rPr lang="cs-CZ" sz="1400" b="1" u="none" strike="noStrike" baseline="0" dirty="0">
                          <a:effectLst/>
                        </a:rPr>
                        <a:t>PRŮMĚRNÝ TÝDENNÍ ZÁSAH</a:t>
                      </a:r>
                    </a:p>
                    <a:p>
                      <a:pPr marL="539750" indent="0"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extLst>
                  <a:ext uri="{0D108BD9-81ED-4DB2-BD59-A6C34878D82A}">
                    <a16:rowId xmlns:a16="http://schemas.microsoft.com/office/drawing/2014/main" xmlns="" val="10000"/>
                  </a:ext>
                </a:extLst>
              </a:tr>
              <a:tr h="383150">
                <a:tc>
                  <a:txBody>
                    <a:bodyPr/>
                    <a:lstStyle/>
                    <a:p>
                      <a:pPr algn="l" fontAlgn="b"/>
                      <a:r>
                        <a:rPr lang="cs-CZ" sz="1200" u="none" strike="noStrike" dirty="0">
                          <a:effectLst/>
                        </a:rPr>
                        <a:t> </a:t>
                      </a:r>
                      <a:endParaRPr lang="cs-CZ" sz="1200" b="0" i="0" u="none" strike="noStrike" dirty="0">
                        <a:solidFill>
                          <a:srgbClr val="000000"/>
                        </a:solidFill>
                        <a:effectLst/>
                        <a:latin typeface="Arial"/>
                      </a:endParaRPr>
                    </a:p>
                  </a:txBody>
                  <a:tcPr marL="9525" marR="9525" marT="9525" marB="0" anchor="ctr">
                    <a:solidFill>
                      <a:schemeClr val="bg1"/>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2014</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2015</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2016</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2017</a:t>
                      </a:r>
                    </a:p>
                  </a:txBody>
                  <a:tcPr marL="9525" marR="9525" marT="9525" marB="0" anchor="ctr">
                    <a:solidFill>
                      <a:schemeClr val="bg1">
                        <a:lumMod val="85000"/>
                      </a:schemeClr>
                    </a:solidFill>
                  </a:tcPr>
                </a:tc>
                <a:extLst>
                  <a:ext uri="{0D108BD9-81ED-4DB2-BD59-A6C34878D82A}">
                    <a16:rowId xmlns:a16="http://schemas.microsoft.com/office/drawing/2014/main" xmlns="" val="10001"/>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Zpravodajské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45%</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45%</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43%</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42%</a:t>
                      </a:r>
                    </a:p>
                  </a:txBody>
                  <a:tcPr marL="0" marR="0" marT="0" marB="0" anchor="ctr">
                    <a:solidFill>
                      <a:schemeClr val="bg1">
                        <a:lumMod val="85000"/>
                      </a:schemeClr>
                    </a:solidFill>
                  </a:tcPr>
                </a:tc>
                <a:extLst>
                  <a:ext uri="{0D108BD9-81ED-4DB2-BD59-A6C34878D82A}">
                    <a16:rowId xmlns:a16="http://schemas.microsoft.com/office/drawing/2014/main" xmlns="" val="10002"/>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Publicistické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22%</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22%</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22%</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23%</a:t>
                      </a:r>
                    </a:p>
                  </a:txBody>
                  <a:tcPr marL="0" marR="0" marT="0" marB="0" anchor="ctr">
                    <a:solidFill>
                      <a:schemeClr val="bg1">
                        <a:lumMod val="85000"/>
                      </a:schemeClr>
                    </a:solidFill>
                  </a:tcPr>
                </a:tc>
                <a:extLst>
                  <a:ext uri="{0D108BD9-81ED-4DB2-BD59-A6C34878D82A}">
                    <a16:rowId xmlns:a16="http://schemas.microsoft.com/office/drawing/2014/main" xmlns="" val="10003"/>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Dramatické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60%</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59%</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60%</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a:solidFill>
                            <a:srgbClr val="000000"/>
                          </a:solidFill>
                          <a:effectLst/>
                          <a:latin typeface="Calibri" panose="020F0502020204030204" pitchFamily="34" charset="0"/>
                          <a:ea typeface="+mn-ea"/>
                          <a:cs typeface="+mn-cs"/>
                        </a:rPr>
                        <a:t>58%</a:t>
                      </a:r>
                    </a:p>
                  </a:txBody>
                  <a:tcPr marL="0" marR="0" marT="0" marB="0" anchor="ctr">
                    <a:solidFill>
                      <a:schemeClr val="bg1">
                        <a:lumMod val="85000"/>
                      </a:schemeClr>
                    </a:solidFill>
                  </a:tcPr>
                </a:tc>
                <a:extLst>
                  <a:ext uri="{0D108BD9-81ED-4DB2-BD59-A6C34878D82A}">
                    <a16:rowId xmlns:a16="http://schemas.microsoft.com/office/drawing/2014/main" xmlns="" val="10004"/>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Zábavné</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42%</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43%</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42%</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40%</a:t>
                      </a:r>
                    </a:p>
                  </a:txBody>
                  <a:tcPr marL="0" marR="0" marT="0" marB="0" anchor="ctr">
                    <a:solidFill>
                      <a:schemeClr val="bg1">
                        <a:lumMod val="85000"/>
                      </a:schemeClr>
                    </a:solidFill>
                  </a:tcPr>
                </a:tc>
                <a:extLst>
                  <a:ext uri="{0D108BD9-81ED-4DB2-BD59-A6C34878D82A}">
                    <a16:rowId xmlns:a16="http://schemas.microsoft.com/office/drawing/2014/main" xmlns="" val="10005"/>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Hudební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4%</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4%</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4%</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4%</a:t>
                      </a:r>
                    </a:p>
                  </a:txBody>
                  <a:tcPr marL="0" marR="0" marT="0" marB="0" anchor="ctr">
                    <a:solidFill>
                      <a:schemeClr val="bg1">
                        <a:lumMod val="85000"/>
                      </a:schemeClr>
                    </a:solidFill>
                  </a:tcPr>
                </a:tc>
                <a:extLst>
                  <a:ext uri="{0D108BD9-81ED-4DB2-BD59-A6C34878D82A}">
                    <a16:rowId xmlns:a16="http://schemas.microsoft.com/office/drawing/2014/main" xmlns="" val="10006"/>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Dokumentární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38%</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38%</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36%</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36%</a:t>
                      </a:r>
                    </a:p>
                  </a:txBody>
                  <a:tcPr marL="0" marR="0" marT="0" marB="0" anchor="ctr">
                    <a:solidFill>
                      <a:schemeClr val="bg1">
                        <a:lumMod val="85000"/>
                      </a:schemeClr>
                    </a:solidFill>
                  </a:tcPr>
                </a:tc>
                <a:extLst>
                  <a:ext uri="{0D108BD9-81ED-4DB2-BD59-A6C34878D82A}">
                    <a16:rowId xmlns:a16="http://schemas.microsoft.com/office/drawing/2014/main" xmlns="" val="10007"/>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Vzdělávací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smtClean="0">
                          <a:solidFill>
                            <a:srgbClr val="000000"/>
                          </a:solidFill>
                          <a:effectLst/>
                          <a:latin typeface="+mj-lt"/>
                          <a:ea typeface="+mn-ea"/>
                          <a:cs typeface="+mn-cs"/>
                        </a:rPr>
                        <a:t>15%</a:t>
                      </a:r>
                      <a:endParaRPr lang="cs-CZ" sz="1300" b="0" i="0" u="none" strike="noStrike" kern="1200" dirty="0">
                        <a:solidFill>
                          <a:srgbClr val="000000"/>
                        </a:solidFill>
                        <a:effectLst/>
                        <a:latin typeface="+mj-lt"/>
                        <a:ea typeface="+mn-ea"/>
                        <a:cs typeface="+mn-cs"/>
                      </a:endParaRPr>
                    </a:p>
                  </a:txBody>
                  <a:tcPr marL="9525" marR="9525" marT="9525" marB="0" anchor="ctr">
                    <a:solidFill>
                      <a:schemeClr val="bg1">
                        <a:lumMod val="85000"/>
                      </a:schemeClr>
                    </a:solidFill>
                  </a:tcPr>
                </a:tc>
                <a:tc>
                  <a:txBody>
                    <a:bodyPr/>
                    <a:lstStyle/>
                    <a:p>
                      <a:pPr algn="ctr" fontAlgn="b"/>
                      <a:r>
                        <a:rPr lang="cs-CZ" sz="1300" b="0" i="0" u="none" strike="noStrike" dirty="0" smtClean="0">
                          <a:solidFill>
                            <a:srgbClr val="000000"/>
                          </a:solidFill>
                          <a:effectLst/>
                          <a:latin typeface="Calibri"/>
                        </a:rPr>
                        <a:t>16%</a:t>
                      </a:r>
                      <a:endParaRPr lang="cs-CZ" sz="1300" b="0" i="0" u="none" strike="noStrike" dirty="0">
                        <a:solidFill>
                          <a:srgbClr val="000000"/>
                        </a:solidFill>
                        <a:effectLst/>
                        <a:latin typeface="Calibri"/>
                      </a:endParaRPr>
                    </a:p>
                  </a:txBody>
                  <a:tcPr marL="0" marR="0" marT="0" marB="0" anchor="ctr">
                    <a:solidFill>
                      <a:schemeClr val="bg1">
                        <a:lumMod val="85000"/>
                      </a:schemeClr>
                    </a:solidFill>
                  </a:tcPr>
                </a:tc>
                <a:tc>
                  <a:txBody>
                    <a:bodyPr/>
                    <a:lstStyle/>
                    <a:p>
                      <a:pPr algn="ctr" fontAlgn="b"/>
                      <a:r>
                        <a:rPr lang="en-GB" sz="1300" b="0" i="0" u="none" strike="noStrike" dirty="0" smtClean="0">
                          <a:solidFill>
                            <a:srgbClr val="000000"/>
                          </a:solidFill>
                          <a:effectLst/>
                          <a:latin typeface="Calibri" panose="020F0502020204030204" pitchFamily="34" charset="0"/>
                        </a:rPr>
                        <a:t>1</a:t>
                      </a:r>
                      <a:r>
                        <a:rPr lang="cs-CZ" sz="1300" b="0" i="0" u="none" strike="noStrike" dirty="0" smtClean="0">
                          <a:solidFill>
                            <a:srgbClr val="000000"/>
                          </a:solidFill>
                          <a:effectLst/>
                          <a:latin typeface="Calibri" panose="020F0502020204030204" pitchFamily="34" charset="0"/>
                        </a:rPr>
                        <a:t>5</a:t>
                      </a:r>
                      <a:r>
                        <a:rPr lang="en-GB" sz="1300" b="0" i="0" u="none" strike="noStrike" dirty="0" smtClean="0">
                          <a:solidFill>
                            <a:srgbClr val="000000"/>
                          </a:solidFill>
                          <a:effectLst/>
                          <a:latin typeface="Calibri" panose="020F0502020204030204" pitchFamily="34" charset="0"/>
                        </a:rPr>
                        <a:t>%</a:t>
                      </a:r>
                      <a:endParaRPr lang="en-GB" sz="1300" b="0" i="0" u="none" strike="noStrike" dirty="0">
                        <a:solidFill>
                          <a:srgbClr val="000000"/>
                        </a:solidFill>
                        <a:effectLst/>
                        <a:latin typeface="Calibri" panose="020F0502020204030204" pitchFamily="34" charset="0"/>
                      </a:endParaRP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16%</a:t>
                      </a:r>
                    </a:p>
                  </a:txBody>
                  <a:tcPr marL="0" marR="0" marT="0" marB="0" anchor="ctr">
                    <a:solidFill>
                      <a:schemeClr val="bg1">
                        <a:lumMod val="85000"/>
                      </a:schemeClr>
                    </a:solidFill>
                  </a:tcPr>
                </a:tc>
                <a:extLst>
                  <a:ext uri="{0D108BD9-81ED-4DB2-BD59-A6C34878D82A}">
                    <a16:rowId xmlns:a16="http://schemas.microsoft.com/office/drawing/2014/main" xmlns="" val="10008"/>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Náboženské</a:t>
                      </a:r>
                      <a:r>
                        <a:rPr lang="cs-CZ" sz="1300" b="1" u="none" strike="noStrike" kern="1200" baseline="0" noProof="0" dirty="0">
                          <a:solidFill>
                            <a:schemeClr val="dk1"/>
                          </a:solidFill>
                          <a:effectLst/>
                          <a:latin typeface="+mj-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1%</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1%</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1%</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1%</a:t>
                      </a:r>
                    </a:p>
                  </a:txBody>
                  <a:tcPr marL="0" marR="0" marT="0" marB="0" anchor="ctr">
                    <a:solidFill>
                      <a:schemeClr val="bg1">
                        <a:lumMod val="85000"/>
                      </a:schemeClr>
                    </a:solidFill>
                  </a:tcPr>
                </a:tc>
                <a:extLst>
                  <a:ext uri="{0D108BD9-81ED-4DB2-BD59-A6C34878D82A}">
                    <a16:rowId xmlns:a16="http://schemas.microsoft.com/office/drawing/2014/main" xmlns="" val="10009"/>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Sportovní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26%</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25%</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27%</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23%</a:t>
                      </a:r>
                    </a:p>
                  </a:txBody>
                  <a:tcPr marL="0" marR="0" marT="0" marB="0" anchor="ctr">
                    <a:solidFill>
                      <a:schemeClr val="bg1">
                        <a:lumMod val="85000"/>
                      </a:schemeClr>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640706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29</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1534064452"/>
              </p:ext>
            </p:extLst>
          </p:nvPr>
        </p:nvGraphicFramePr>
        <p:xfrm>
          <a:off x="360363" y="1358537"/>
          <a:ext cx="5003725" cy="5068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ulka 10">
            <a:extLst>
              <a:ext uri="{FF2B5EF4-FFF2-40B4-BE49-F238E27FC236}">
                <a16:creationId xmlns:a16="http://schemas.microsoft.com/office/drawing/2014/main" xmlns="" id="{6D338233-A307-4899-B1AB-2BB9C0B629C4}"/>
              </a:ext>
            </a:extLst>
          </p:cNvPr>
          <p:cNvGraphicFramePr>
            <a:graphicFrameLocks noGrp="1"/>
          </p:cNvGraphicFramePr>
          <p:nvPr>
            <p:extLst>
              <p:ext uri="{D42A27DB-BD31-4B8C-83A1-F6EECF244321}">
                <p14:modId xmlns:p14="http://schemas.microsoft.com/office/powerpoint/2010/main" val="3344426781"/>
              </p:ext>
            </p:extLst>
          </p:nvPr>
        </p:nvGraphicFramePr>
        <p:xfrm>
          <a:off x="5477271" y="1400793"/>
          <a:ext cx="3450357" cy="4309353"/>
        </p:xfrm>
        <a:graphic>
          <a:graphicData uri="http://schemas.openxmlformats.org/drawingml/2006/table">
            <a:tbl>
              <a:tblPr>
                <a:tableStyleId>{5C22544A-7EE6-4342-B048-85BDC9FD1C3A}</a:tableStyleId>
              </a:tblPr>
              <a:tblGrid>
                <a:gridCol w="1674301">
                  <a:extLst>
                    <a:ext uri="{9D8B030D-6E8A-4147-A177-3AD203B41FA5}">
                      <a16:colId xmlns:a16="http://schemas.microsoft.com/office/drawing/2014/main" xmlns="" val="20000"/>
                    </a:ext>
                  </a:extLst>
                </a:gridCol>
                <a:gridCol w="444014">
                  <a:extLst>
                    <a:ext uri="{9D8B030D-6E8A-4147-A177-3AD203B41FA5}">
                      <a16:colId xmlns:a16="http://schemas.microsoft.com/office/drawing/2014/main" xmlns="" val="20001"/>
                    </a:ext>
                  </a:extLst>
                </a:gridCol>
                <a:gridCol w="444014">
                  <a:extLst>
                    <a:ext uri="{9D8B030D-6E8A-4147-A177-3AD203B41FA5}">
                      <a16:colId xmlns:a16="http://schemas.microsoft.com/office/drawing/2014/main" xmlns="" val="20002"/>
                    </a:ext>
                  </a:extLst>
                </a:gridCol>
                <a:gridCol w="444014">
                  <a:extLst>
                    <a:ext uri="{9D8B030D-6E8A-4147-A177-3AD203B41FA5}">
                      <a16:colId xmlns:a16="http://schemas.microsoft.com/office/drawing/2014/main" xmlns="" val="20003"/>
                    </a:ext>
                  </a:extLst>
                </a:gridCol>
                <a:gridCol w="444014">
                  <a:extLst>
                    <a:ext uri="{9D8B030D-6E8A-4147-A177-3AD203B41FA5}">
                      <a16:colId xmlns:a16="http://schemas.microsoft.com/office/drawing/2014/main" xmlns="" val="585793101"/>
                    </a:ext>
                  </a:extLst>
                </a:gridCol>
              </a:tblGrid>
              <a:tr h="861003">
                <a:tc gridSpan="4">
                  <a:txBody>
                    <a:bodyPr/>
                    <a:lstStyle/>
                    <a:p>
                      <a:pPr marL="539750" indent="0" algn="ctr" fontAlgn="b"/>
                      <a:r>
                        <a:rPr lang="cs-CZ" sz="1400" b="1" u="none" strike="noStrike" dirty="0">
                          <a:effectLst/>
                        </a:rPr>
                        <a:t>TABULKA DAT:</a:t>
                      </a:r>
                    </a:p>
                    <a:p>
                      <a:pPr marL="539750" indent="0" algn="ctr" fontAlgn="b"/>
                      <a:r>
                        <a:rPr lang="cs-CZ" sz="1400" b="1" u="none" strike="noStrike" baseline="0" dirty="0">
                          <a:effectLst/>
                        </a:rPr>
                        <a:t>SPOKOJENOST S POŘADY</a:t>
                      </a:r>
                    </a:p>
                    <a:p>
                      <a:pPr marL="539750" indent="0"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extLst>
                  <a:ext uri="{0D108BD9-81ED-4DB2-BD59-A6C34878D82A}">
                    <a16:rowId xmlns:a16="http://schemas.microsoft.com/office/drawing/2014/main" xmlns="" val="10000"/>
                  </a:ext>
                </a:extLst>
              </a:tr>
              <a:tr h="383150">
                <a:tc>
                  <a:txBody>
                    <a:bodyPr/>
                    <a:lstStyle/>
                    <a:p>
                      <a:pPr algn="l" fontAlgn="b"/>
                      <a:r>
                        <a:rPr lang="cs-CZ" sz="1200" u="none" strike="noStrike" dirty="0">
                          <a:effectLst/>
                        </a:rPr>
                        <a:t> </a:t>
                      </a:r>
                      <a:endParaRPr lang="cs-CZ" sz="1200" b="0" i="0" u="none" strike="noStrike" dirty="0">
                        <a:solidFill>
                          <a:srgbClr val="000000"/>
                        </a:solidFill>
                        <a:effectLst/>
                        <a:latin typeface="Arial"/>
                      </a:endParaRPr>
                    </a:p>
                  </a:txBody>
                  <a:tcPr marL="9525" marR="9525" marT="9525" marB="0" anchor="ctr">
                    <a:solidFill>
                      <a:schemeClr val="bg1"/>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2014</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2015</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2016</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2017</a:t>
                      </a:r>
                    </a:p>
                  </a:txBody>
                  <a:tcPr marL="9525" marR="9525" marT="9525" marB="0" anchor="ctr">
                    <a:solidFill>
                      <a:schemeClr val="bg1">
                        <a:lumMod val="85000"/>
                      </a:schemeClr>
                    </a:solidFill>
                  </a:tcPr>
                </a:tc>
                <a:extLst>
                  <a:ext uri="{0D108BD9-81ED-4DB2-BD59-A6C34878D82A}">
                    <a16:rowId xmlns:a16="http://schemas.microsoft.com/office/drawing/2014/main" xmlns="" val="10001"/>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Zpravodajské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79%</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80%</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79%</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79%</a:t>
                      </a:r>
                    </a:p>
                  </a:txBody>
                  <a:tcPr marL="0" marR="0" marT="0" marB="0" anchor="ctr">
                    <a:solidFill>
                      <a:schemeClr val="bg1">
                        <a:lumMod val="85000"/>
                      </a:schemeClr>
                    </a:solidFill>
                  </a:tcPr>
                </a:tc>
                <a:extLst>
                  <a:ext uri="{0D108BD9-81ED-4DB2-BD59-A6C34878D82A}">
                    <a16:rowId xmlns:a16="http://schemas.microsoft.com/office/drawing/2014/main" xmlns="" val="10002"/>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Publicistické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81%</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81%</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81%</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80%</a:t>
                      </a:r>
                    </a:p>
                  </a:txBody>
                  <a:tcPr marL="0" marR="0" marT="0" marB="0" anchor="ctr">
                    <a:solidFill>
                      <a:schemeClr val="bg1">
                        <a:lumMod val="85000"/>
                      </a:schemeClr>
                    </a:solidFill>
                  </a:tcPr>
                </a:tc>
                <a:extLst>
                  <a:ext uri="{0D108BD9-81ED-4DB2-BD59-A6C34878D82A}">
                    <a16:rowId xmlns:a16="http://schemas.microsoft.com/office/drawing/2014/main" xmlns="" val="10003"/>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Dramatické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80%</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80%</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79%</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80%</a:t>
                      </a:r>
                    </a:p>
                  </a:txBody>
                  <a:tcPr marL="0" marR="0" marT="0" marB="0" anchor="ctr">
                    <a:solidFill>
                      <a:schemeClr val="bg1">
                        <a:lumMod val="85000"/>
                      </a:schemeClr>
                    </a:solidFill>
                  </a:tcPr>
                </a:tc>
                <a:extLst>
                  <a:ext uri="{0D108BD9-81ED-4DB2-BD59-A6C34878D82A}">
                    <a16:rowId xmlns:a16="http://schemas.microsoft.com/office/drawing/2014/main" xmlns="" val="10004"/>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Zábavné</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82%</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82%</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82%</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82%</a:t>
                      </a:r>
                    </a:p>
                  </a:txBody>
                  <a:tcPr marL="0" marR="0" marT="0" marB="0" anchor="ctr">
                    <a:solidFill>
                      <a:schemeClr val="bg1">
                        <a:lumMod val="85000"/>
                      </a:schemeClr>
                    </a:solidFill>
                  </a:tcPr>
                </a:tc>
                <a:extLst>
                  <a:ext uri="{0D108BD9-81ED-4DB2-BD59-A6C34878D82A}">
                    <a16:rowId xmlns:a16="http://schemas.microsoft.com/office/drawing/2014/main" xmlns="" val="10005"/>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Hudební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83%</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84%</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84%</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84%</a:t>
                      </a:r>
                    </a:p>
                  </a:txBody>
                  <a:tcPr marL="0" marR="0" marT="0" marB="0" anchor="ctr">
                    <a:solidFill>
                      <a:schemeClr val="bg1">
                        <a:lumMod val="85000"/>
                      </a:schemeClr>
                    </a:solidFill>
                  </a:tcPr>
                </a:tc>
                <a:extLst>
                  <a:ext uri="{0D108BD9-81ED-4DB2-BD59-A6C34878D82A}">
                    <a16:rowId xmlns:a16="http://schemas.microsoft.com/office/drawing/2014/main" xmlns="" val="10006"/>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Dokumentární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83%</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83%</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83%</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84%</a:t>
                      </a:r>
                    </a:p>
                  </a:txBody>
                  <a:tcPr marL="0" marR="0" marT="0" marB="0" anchor="ctr">
                    <a:solidFill>
                      <a:schemeClr val="bg1">
                        <a:lumMod val="85000"/>
                      </a:schemeClr>
                    </a:solidFill>
                  </a:tcPr>
                </a:tc>
                <a:extLst>
                  <a:ext uri="{0D108BD9-81ED-4DB2-BD59-A6C34878D82A}">
                    <a16:rowId xmlns:a16="http://schemas.microsoft.com/office/drawing/2014/main" xmlns="" val="10007"/>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Vzdělávací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82%</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82%</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82%</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82%</a:t>
                      </a:r>
                    </a:p>
                  </a:txBody>
                  <a:tcPr marL="0" marR="0" marT="0" marB="0" anchor="ctr">
                    <a:solidFill>
                      <a:schemeClr val="bg1">
                        <a:lumMod val="85000"/>
                      </a:schemeClr>
                    </a:solidFill>
                  </a:tcPr>
                </a:tc>
                <a:extLst>
                  <a:ext uri="{0D108BD9-81ED-4DB2-BD59-A6C34878D82A}">
                    <a16:rowId xmlns:a16="http://schemas.microsoft.com/office/drawing/2014/main" xmlns="" val="10008"/>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Náboženské</a:t>
                      </a:r>
                      <a:r>
                        <a:rPr lang="cs-CZ" sz="1300" b="1" u="none" strike="noStrike" kern="1200" baseline="0" noProof="0" dirty="0">
                          <a:solidFill>
                            <a:schemeClr val="dk1"/>
                          </a:solidFill>
                          <a:effectLst/>
                          <a:latin typeface="+mj-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84%</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84%</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81%</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82%</a:t>
                      </a:r>
                    </a:p>
                  </a:txBody>
                  <a:tcPr marL="0" marR="0" marT="0" marB="0" anchor="ctr">
                    <a:solidFill>
                      <a:schemeClr val="bg1">
                        <a:lumMod val="85000"/>
                      </a:schemeClr>
                    </a:solidFill>
                  </a:tcPr>
                </a:tc>
                <a:extLst>
                  <a:ext uri="{0D108BD9-81ED-4DB2-BD59-A6C34878D82A}">
                    <a16:rowId xmlns:a16="http://schemas.microsoft.com/office/drawing/2014/main" xmlns="" val="10009"/>
                  </a:ext>
                </a:extLst>
              </a:tr>
            </a:tbl>
          </a:graphicData>
        </a:graphic>
      </p:graphicFrame>
      <p:sp>
        <p:nvSpPr>
          <p:cNvPr id="12" name="AutoShape 2">
            <a:extLst>
              <a:ext uri="{FF2B5EF4-FFF2-40B4-BE49-F238E27FC236}">
                <a16:creationId xmlns:a16="http://schemas.microsoft.com/office/drawing/2014/main" xmlns="" id="{79A9E675-C848-4991-80B3-F59881B649ED}"/>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SPOKOJENOST S POŘADY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1930627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OBSAH</a:t>
            </a:r>
          </a:p>
        </p:txBody>
      </p:sp>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3790549543"/>
              </p:ext>
            </p:extLst>
          </p:nvPr>
        </p:nvGraphicFramePr>
        <p:xfrm>
          <a:off x="395535" y="621371"/>
          <a:ext cx="8388102" cy="5114925"/>
        </p:xfrm>
        <a:graphic>
          <a:graphicData uri="http://schemas.openxmlformats.org/drawingml/2006/table">
            <a:tbl>
              <a:tblPr>
                <a:tableStyleId>{5C22544A-7EE6-4342-B048-85BDC9FD1C3A}</a:tableStyleId>
              </a:tblPr>
              <a:tblGrid>
                <a:gridCol w="7164207">
                  <a:extLst>
                    <a:ext uri="{9D8B030D-6E8A-4147-A177-3AD203B41FA5}">
                      <a16:colId xmlns:a16="http://schemas.microsoft.com/office/drawing/2014/main" xmlns="" val="20000"/>
                    </a:ext>
                  </a:extLst>
                </a:gridCol>
                <a:gridCol w="1223895">
                  <a:extLst>
                    <a:ext uri="{9D8B030D-6E8A-4147-A177-3AD203B41FA5}">
                      <a16:colId xmlns:a16="http://schemas.microsoft.com/office/drawing/2014/main" xmlns="" val="20001"/>
                    </a:ext>
                  </a:extLst>
                </a:gridCol>
              </a:tblGrid>
              <a:tr h="236480">
                <a:tc>
                  <a:txBody>
                    <a:bodyPr/>
                    <a:lstStyle/>
                    <a:p>
                      <a:pPr algn="l" rtl="0" fontAlgn="ctr">
                        <a:lnSpc>
                          <a:spcPct val="100000"/>
                        </a:lnSpc>
                      </a:pPr>
                      <a:r>
                        <a:rPr lang="cs-CZ" sz="1600" b="1" i="0" u="none" strike="noStrike" dirty="0">
                          <a:solidFill>
                            <a:srgbClr val="000000"/>
                          </a:solidFill>
                          <a:effectLst/>
                          <a:latin typeface="Calibri"/>
                        </a:rPr>
                        <a:t>ÚVOD</a:t>
                      </a: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Calibri"/>
                        </a:rPr>
                        <a:t>4</a:t>
                      </a:r>
                    </a:p>
                  </a:txBody>
                  <a:tcPr marL="9525" marR="9525" marT="9525" marB="0" anchor="ctr">
                    <a:noFill/>
                  </a:tcPr>
                </a:tc>
                <a:extLst>
                  <a:ext uri="{0D108BD9-81ED-4DB2-BD59-A6C34878D82A}">
                    <a16:rowId xmlns:a16="http://schemas.microsoft.com/office/drawing/2014/main" xmlns="" val="10000"/>
                  </a:ext>
                </a:extLst>
              </a:tr>
              <a:tr h="464070">
                <a:tc>
                  <a:txBody>
                    <a:bodyPr/>
                    <a:lstStyle/>
                    <a:p>
                      <a:pPr algn="l" rtl="0" fontAlgn="ctr">
                        <a:lnSpc>
                          <a:spcPct val="100000"/>
                        </a:lnSpc>
                      </a:pPr>
                      <a:endParaRPr lang="cs-CZ" sz="1600" b="1" kern="1200" dirty="0">
                        <a:solidFill>
                          <a:schemeClr val="dk1"/>
                        </a:solidFill>
                        <a:latin typeface="+mn-lt"/>
                        <a:ea typeface="+mn-ea"/>
                        <a:cs typeface="+mn-cs"/>
                      </a:endParaRPr>
                    </a:p>
                    <a:p>
                      <a:pPr algn="l" rtl="0" fontAlgn="ctr">
                        <a:lnSpc>
                          <a:spcPct val="100000"/>
                        </a:lnSpc>
                      </a:pPr>
                      <a:r>
                        <a:rPr lang="cs-CZ" sz="1600" b="1" kern="1200" dirty="0">
                          <a:solidFill>
                            <a:schemeClr val="dk1"/>
                          </a:solidFill>
                          <a:latin typeface="+mn-lt"/>
                          <a:ea typeface="+mn-ea"/>
                          <a:cs typeface="+mn-cs"/>
                        </a:rPr>
                        <a:t>A. VÝVOJ ZÁKLADNÍCH UKAZATELŮ (RQI)</a:t>
                      </a:r>
                      <a:endParaRPr lang="cs-CZ" sz="1500" b="1" i="0" u="none" strike="noStrike" dirty="0">
                        <a:solidFill>
                          <a:srgbClr val="000000"/>
                        </a:solidFill>
                        <a:effectLst/>
                        <a:latin typeface="Calibri"/>
                      </a:endParaRP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cs-CZ" sz="1500" b="0" i="0" u="none" strike="noStrike" kern="1200" dirty="0">
                        <a:solidFill>
                          <a:srgbClr val="000000"/>
                        </a:solidFill>
                        <a:effectLst/>
                        <a:latin typeface="+mn-lt"/>
                        <a:ea typeface="+mn-ea"/>
                        <a:cs typeface="+mn-cs"/>
                      </a:endParaRPr>
                    </a:p>
                  </a:txBody>
                  <a:tcPr marL="9525" marR="9525" marT="9525" marB="0" anchor="ctr">
                    <a:noFill/>
                  </a:tcPr>
                </a:tc>
                <a:extLst>
                  <a:ext uri="{0D108BD9-81ED-4DB2-BD59-A6C34878D82A}">
                    <a16:rowId xmlns:a16="http://schemas.microsoft.com/office/drawing/2014/main" xmlns="" val="1288210341"/>
                  </a:ext>
                </a:extLst>
              </a:tr>
              <a:tr h="222256">
                <a:tc>
                  <a:txBody>
                    <a:bodyPr/>
                    <a:lstStyle/>
                    <a:p>
                      <a:pPr algn="l" rtl="0" fontAlgn="ctr">
                        <a:lnSpc>
                          <a:spcPct val="100000"/>
                        </a:lnSpc>
                      </a:pPr>
                      <a:r>
                        <a:rPr lang="cs-CZ" sz="1500" b="0" i="0" u="none" strike="noStrike" dirty="0">
                          <a:solidFill>
                            <a:srgbClr val="000000"/>
                          </a:solidFill>
                          <a:effectLst/>
                          <a:latin typeface="Calibri"/>
                        </a:rPr>
                        <a:t>Celek ČT</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b="0" i="0" u="none" strike="noStrike" dirty="0">
                          <a:solidFill>
                            <a:srgbClr val="000000"/>
                          </a:solidFill>
                          <a:effectLst/>
                          <a:latin typeface="+mn-lt"/>
                        </a:rPr>
                        <a:t>9</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340142945"/>
                  </a:ext>
                </a:extLst>
              </a:tr>
              <a:tr h="222256">
                <a:tc>
                  <a:txBody>
                    <a:bodyPr/>
                    <a:lstStyle/>
                    <a:p>
                      <a:pPr algn="l" rtl="0" fontAlgn="ctr">
                        <a:lnSpc>
                          <a:spcPct val="100000"/>
                        </a:lnSpc>
                      </a:pPr>
                      <a:r>
                        <a:rPr lang="cs-CZ" sz="1500" b="0" i="0" u="none" strike="noStrike" dirty="0">
                          <a:solidFill>
                            <a:srgbClr val="000000"/>
                          </a:solidFill>
                          <a:effectLst/>
                          <a:latin typeface="Calibri"/>
                        </a:rPr>
                        <a:t>Kanály ČT</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b="0" i="0" u="none" strike="noStrike" dirty="0">
                          <a:solidFill>
                            <a:srgbClr val="000000"/>
                          </a:solidFill>
                          <a:effectLst/>
                          <a:latin typeface="+mn-lt"/>
                        </a:rPr>
                        <a:t>14</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408789839"/>
                  </a:ext>
                </a:extLst>
              </a:tr>
              <a:tr h="222256">
                <a:tc>
                  <a:txBody>
                    <a:bodyPr/>
                    <a:lstStyle/>
                    <a:p>
                      <a:pPr algn="l" rtl="0" fontAlgn="ctr">
                        <a:lnSpc>
                          <a:spcPct val="100000"/>
                        </a:lnSpc>
                      </a:pPr>
                      <a:r>
                        <a:rPr lang="cs-CZ" sz="1500" b="0" i="0" u="none" strike="noStrike" dirty="0">
                          <a:solidFill>
                            <a:srgbClr val="000000"/>
                          </a:solidFill>
                          <a:effectLst/>
                          <a:latin typeface="Calibri"/>
                        </a:rPr>
                        <a:t>Žánry</a:t>
                      </a:r>
                    </a:p>
                  </a:txBody>
                  <a:tcPr marL="9525" marR="9525" marT="9525"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500" b="0" i="0" u="none" strike="noStrike" dirty="0">
                          <a:solidFill>
                            <a:srgbClr val="000000"/>
                          </a:solidFill>
                          <a:effectLst/>
                          <a:latin typeface="+mn-lt"/>
                        </a:rPr>
                        <a:t>27</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4151937"/>
                  </a:ext>
                </a:extLst>
              </a:tr>
              <a:tr h="449845">
                <a:tc>
                  <a:txBody>
                    <a:bodyPr/>
                    <a:lstStyle/>
                    <a:p>
                      <a:pPr algn="l" rtl="0" fontAlgn="ctr">
                        <a:lnSpc>
                          <a:spcPct val="100000"/>
                        </a:lnSpc>
                      </a:pPr>
                      <a:endParaRPr lang="cs-CZ" sz="1500" b="1" i="0" u="none" strike="noStrike" dirty="0">
                        <a:solidFill>
                          <a:srgbClr val="000000"/>
                        </a:solidFill>
                        <a:effectLst/>
                        <a:latin typeface="Calibri"/>
                      </a:endParaRPr>
                    </a:p>
                    <a:p>
                      <a:pPr algn="l" rtl="0" fontAlgn="ctr">
                        <a:lnSpc>
                          <a:spcPct val="100000"/>
                        </a:lnSpc>
                      </a:pPr>
                      <a:r>
                        <a:rPr lang="cs-CZ" sz="1600" b="1" i="0" u="none" strike="noStrike" dirty="0">
                          <a:solidFill>
                            <a:srgbClr val="000000"/>
                          </a:solidFill>
                          <a:effectLst/>
                          <a:latin typeface="Calibri"/>
                        </a:rPr>
                        <a:t>B. PLNĚNÍ OBECNÝCH CÍLŮ</a:t>
                      </a: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01"/>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latin typeface="Calibri" pitchFamily="34" charset="0"/>
                        </a:rPr>
                        <a:t>CÍL 1 – Poskytování zpravodajských a publicistických informací, udržování a rozvoj občanské společnosti a demokracie</a:t>
                      </a:r>
                      <a:endParaRPr lang="cs-CZ" sz="1500" kern="1200" dirty="0">
                        <a:solidFill>
                          <a:schemeClr val="dk1"/>
                        </a:solidFill>
                        <a:latin typeface="+mn-lt"/>
                        <a:ea typeface="+mn-ea"/>
                        <a:cs typeface="+mn-cs"/>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Calibri"/>
                        </a:rPr>
                        <a:t>39</a:t>
                      </a:r>
                    </a:p>
                  </a:txBody>
                  <a:tcPr marL="9525" marR="9525" marT="9525" marB="0" anchor="ctr">
                    <a:noFill/>
                  </a:tcPr>
                </a:tc>
                <a:extLst>
                  <a:ext uri="{0D108BD9-81ED-4DB2-BD59-A6C34878D82A}">
                    <a16:rowId xmlns:a16="http://schemas.microsoft.com/office/drawing/2014/main" xmlns="" val="10002"/>
                  </a:ext>
                </a:extLst>
              </a:tr>
              <a:tr h="222256">
                <a:tc>
                  <a:txBody>
                    <a:bodyPr/>
                    <a:lstStyle/>
                    <a:p>
                      <a:pPr algn="l" rtl="0" fontAlgn="ctr">
                        <a:lnSpc>
                          <a:spcPct val="100000"/>
                        </a:lnSpc>
                      </a:pPr>
                      <a:r>
                        <a:rPr lang="cs-CZ" sz="1500" dirty="0">
                          <a:latin typeface="Calibri" pitchFamily="34" charset="0"/>
                        </a:rPr>
                        <a:t>CÍL 2 – Podpora vzdělanosti a vzdělávání</a:t>
                      </a: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Calibri"/>
                        </a:rPr>
                        <a:t>67</a:t>
                      </a:r>
                    </a:p>
                  </a:txBody>
                  <a:tcPr marL="9525" marR="9525" marT="9525" marB="0" anchor="ctr">
                    <a:noFill/>
                  </a:tcPr>
                </a:tc>
                <a:extLst>
                  <a:ext uri="{0D108BD9-81ED-4DB2-BD59-A6C34878D82A}">
                    <a16:rowId xmlns:a16="http://schemas.microsoft.com/office/drawing/2014/main" xmlns="" val="10003"/>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latin typeface="Calibri" pitchFamily="34" charset="0"/>
                        </a:rPr>
                        <a:t>CÍL 3 </a:t>
                      </a:r>
                      <a:r>
                        <a:rPr lang="cs-CZ" sz="1500">
                          <a:latin typeface="Calibri" pitchFamily="34" charset="0"/>
                        </a:rPr>
                        <a:t>– </a:t>
                      </a:r>
                      <a:r>
                        <a:rPr lang="pl-PL" sz="1500">
                          <a:latin typeface="Calibri" pitchFamily="34" charset="0"/>
                        </a:rPr>
                        <a:t>Podpora kulturnosti, kultury a sportu</a:t>
                      </a:r>
                      <a:endParaRPr lang="cs-CZ" sz="1500" kern="1200" dirty="0">
                        <a:solidFill>
                          <a:schemeClr val="dk1"/>
                        </a:solidFill>
                        <a:latin typeface="+mn-lt"/>
                        <a:ea typeface="+mn-ea"/>
                        <a:cs typeface="+mn-cs"/>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mn-lt"/>
                        </a:rPr>
                        <a:t>71</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04"/>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latin typeface="Calibri" pitchFamily="34" charset="0"/>
                        </a:rPr>
                        <a:t>CÍL 4 – Prezentace regionů České republiky, Evropy a světa</a:t>
                      </a: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mn-lt"/>
                        </a:rPr>
                        <a:t>87</a:t>
                      </a:r>
                    </a:p>
                  </a:txBody>
                  <a:tcPr marL="9525" marR="9525" marT="9525" marB="0" anchor="ctr">
                    <a:noFill/>
                  </a:tcPr>
                </a:tc>
                <a:extLst>
                  <a:ext uri="{0D108BD9-81ED-4DB2-BD59-A6C34878D82A}">
                    <a16:rowId xmlns:a16="http://schemas.microsoft.com/office/drawing/2014/main" xmlns="" val="10005"/>
                  </a:ext>
                </a:extLst>
              </a:tr>
              <a:tr h="22225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cs-CZ" sz="1500" dirty="0">
                          <a:latin typeface="Calibri" pitchFamily="34" charset="0"/>
                        </a:rPr>
                        <a:t>CÍL 5 – Podpora nových médií a technologií</a:t>
                      </a:r>
                      <a:endParaRPr lang="cs-CZ" sz="1500" kern="1200" dirty="0">
                        <a:solidFill>
                          <a:schemeClr val="dk1"/>
                        </a:solidFill>
                        <a:latin typeface="+mn-lt"/>
                        <a:ea typeface="+mn-ea"/>
                        <a:cs typeface="+mn-cs"/>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mn-lt"/>
                        </a:rPr>
                        <a:t>96</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06"/>
                  </a:ext>
                </a:extLst>
              </a:tr>
              <a:tr h="464070">
                <a:tc>
                  <a:txBody>
                    <a:bodyPr/>
                    <a:lstStyle/>
                    <a:p>
                      <a:pPr algn="l" rtl="0" fontAlgn="ctr">
                        <a:lnSpc>
                          <a:spcPct val="100000"/>
                        </a:lnSpc>
                      </a:pPr>
                      <a:endParaRPr lang="cs-CZ" sz="1600" b="1" kern="1200" dirty="0">
                        <a:solidFill>
                          <a:schemeClr val="dk1"/>
                        </a:solidFill>
                        <a:latin typeface="+mn-lt"/>
                        <a:ea typeface="+mn-ea"/>
                        <a:cs typeface="+mn-cs"/>
                      </a:endParaRPr>
                    </a:p>
                    <a:p>
                      <a:pPr algn="l" rtl="0" fontAlgn="ctr">
                        <a:lnSpc>
                          <a:spcPct val="100000"/>
                        </a:lnSpc>
                      </a:pPr>
                      <a:r>
                        <a:rPr lang="cs-CZ" sz="1600" b="1" kern="1200" dirty="0">
                          <a:solidFill>
                            <a:schemeClr val="dk1"/>
                          </a:solidFill>
                          <a:latin typeface="+mn-lt"/>
                          <a:ea typeface="+mn-ea"/>
                          <a:cs typeface="+mn-cs"/>
                        </a:rPr>
                        <a:t>C. VYSÍLÁNÍ PRO SPECIFICKÉ DIVÁCKÉ SKUPINY</a:t>
                      </a: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12"/>
                  </a:ext>
                </a:extLst>
              </a:tr>
              <a:tr h="236480">
                <a:tc>
                  <a:txBody>
                    <a:bodyPr/>
                    <a:lstStyle/>
                    <a:p>
                      <a:pPr algn="l">
                        <a:lnSpc>
                          <a:spcPct val="100000"/>
                        </a:lnSpc>
                      </a:pPr>
                      <a:r>
                        <a:rPr lang="cs-CZ" sz="1600" dirty="0">
                          <a:latin typeface="Calibri" pitchFamily="34" charset="0"/>
                        </a:rPr>
                        <a:t>Skupiny definované pohlavím, věkem a nejvyšším dosaženým vzděláním</a:t>
                      </a: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mn-lt"/>
                        </a:rPr>
                        <a:t>110</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13"/>
                  </a:ext>
                </a:extLst>
              </a:tr>
              <a:tr h="236480">
                <a:tc>
                  <a:txBody>
                    <a:bodyPr/>
                    <a:lstStyle/>
                    <a:p>
                      <a:pPr algn="l" rtl="0" fontAlgn="ctr">
                        <a:lnSpc>
                          <a:spcPct val="100000"/>
                        </a:lnSpc>
                      </a:pPr>
                      <a:r>
                        <a:rPr lang="cs-CZ" sz="1600" dirty="0">
                          <a:latin typeface="Calibri" pitchFamily="34" charset="0"/>
                        </a:rPr>
                        <a:t>Dětský divák = všichni diváci ve věku 4-12 let</a:t>
                      </a: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mn-lt"/>
                        </a:rPr>
                        <a:t>112</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14"/>
                  </a:ext>
                </a:extLst>
              </a:tr>
              <a:tr h="236480">
                <a:tc>
                  <a:txBody>
                    <a:bodyPr/>
                    <a:lstStyle/>
                    <a:p>
                      <a:pPr algn="l" rtl="0" fontAlgn="ctr">
                        <a:lnSpc>
                          <a:spcPct val="100000"/>
                        </a:lnSpc>
                      </a:pPr>
                      <a:r>
                        <a:rPr lang="cs-CZ" sz="1600" dirty="0">
                          <a:latin typeface="Calibri" pitchFamily="34" charset="0"/>
                        </a:rPr>
                        <a:t>Náboženské skupiny, etnické skupiny a hendikepovaní</a:t>
                      </a: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mn-lt"/>
                        </a:rPr>
                        <a:t>116</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10015"/>
                  </a:ext>
                </a:extLst>
              </a:tr>
              <a:tr h="222256">
                <a:tc>
                  <a:txBody>
                    <a:bodyPr/>
                    <a:lstStyle/>
                    <a:p>
                      <a:pPr algn="l" rtl="0" fontAlgn="ctr">
                        <a:lnSpc>
                          <a:spcPct val="100000"/>
                        </a:lnSpc>
                      </a:pPr>
                      <a:endParaRPr lang="cs-CZ" sz="1500" b="1" i="0" u="none" strike="noStrike" dirty="0">
                        <a:solidFill>
                          <a:srgbClr val="000000"/>
                        </a:solidFill>
                        <a:effectLst/>
                        <a:latin typeface="Calibri"/>
                      </a:endParaRPr>
                    </a:p>
                  </a:txBody>
                  <a:tcPr marL="9525" marR="9525" marT="9525" marB="0" anchor="ctr">
                    <a:noFill/>
                  </a:tcPr>
                </a:tc>
                <a:tc>
                  <a:txBody>
                    <a:bodyPr/>
                    <a:lstStyle/>
                    <a:p>
                      <a:pPr algn="ctr" rtl="0" fontAlgn="ctr">
                        <a:lnSpc>
                          <a:spcPct val="100000"/>
                        </a:lnSpc>
                      </a:pP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3366055772"/>
                  </a:ext>
                </a:extLst>
              </a:tr>
              <a:tr h="2364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cs-CZ" sz="1600" b="1" kern="1200" dirty="0">
                          <a:solidFill>
                            <a:schemeClr val="dk1"/>
                          </a:solidFill>
                          <a:latin typeface="+mn-lt"/>
                          <a:ea typeface="+mn-ea"/>
                          <a:cs typeface="+mn-cs"/>
                        </a:rPr>
                        <a:t>PŘÍLOHY</a:t>
                      </a:r>
                    </a:p>
                  </a:txBody>
                  <a:tcPr marL="9525" marR="9525" marT="9525" marB="0" anchor="ctr">
                    <a:noFill/>
                  </a:tcPr>
                </a:tc>
                <a:tc>
                  <a:txBody>
                    <a:bodyPr/>
                    <a:lstStyle/>
                    <a:p>
                      <a:pPr algn="ctr" rtl="0" fontAlgn="ctr">
                        <a:lnSpc>
                          <a:spcPct val="100000"/>
                        </a:lnSpc>
                      </a:pPr>
                      <a:r>
                        <a:rPr lang="cs-CZ" sz="1500" b="0" i="0" u="none" strike="noStrike" dirty="0">
                          <a:solidFill>
                            <a:srgbClr val="000000"/>
                          </a:solidFill>
                          <a:effectLst/>
                          <a:latin typeface="+mn-lt"/>
                        </a:rPr>
                        <a:t>118</a:t>
                      </a:r>
                      <a:endParaRPr lang="cs-CZ" sz="1500" b="0" i="0" u="none" strike="noStrike" dirty="0">
                        <a:solidFill>
                          <a:srgbClr val="000000"/>
                        </a:solidFill>
                        <a:effectLst/>
                        <a:latin typeface="Calibri"/>
                      </a:endParaRPr>
                    </a:p>
                  </a:txBody>
                  <a:tcPr marL="9525" marR="9525" marT="9525" marB="0" anchor="ctr">
                    <a:noFill/>
                  </a:tcPr>
                </a:tc>
                <a:extLst>
                  <a:ext uri="{0D108BD9-81ED-4DB2-BD59-A6C34878D82A}">
                    <a16:rowId xmlns:a16="http://schemas.microsoft.com/office/drawing/2014/main" xmlns="" val="3559240800"/>
                  </a:ext>
                </a:extLst>
              </a:tr>
            </a:tbl>
          </a:graphicData>
        </a:graphic>
      </p:graphicFrame>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635179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30</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3952206132"/>
              </p:ext>
            </p:extLst>
          </p:nvPr>
        </p:nvGraphicFramePr>
        <p:xfrm>
          <a:off x="360363" y="1358537"/>
          <a:ext cx="5003725" cy="5068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ulka 10">
            <a:extLst>
              <a:ext uri="{FF2B5EF4-FFF2-40B4-BE49-F238E27FC236}">
                <a16:creationId xmlns:a16="http://schemas.microsoft.com/office/drawing/2014/main" xmlns="" id="{6D338233-A307-4899-B1AB-2BB9C0B629C4}"/>
              </a:ext>
            </a:extLst>
          </p:cNvPr>
          <p:cNvGraphicFramePr>
            <a:graphicFrameLocks noGrp="1"/>
          </p:cNvGraphicFramePr>
          <p:nvPr>
            <p:extLst>
              <p:ext uri="{D42A27DB-BD31-4B8C-83A1-F6EECF244321}">
                <p14:modId xmlns:p14="http://schemas.microsoft.com/office/powerpoint/2010/main" val="3587941394"/>
              </p:ext>
            </p:extLst>
          </p:nvPr>
        </p:nvGraphicFramePr>
        <p:xfrm>
          <a:off x="5477271" y="1400793"/>
          <a:ext cx="3450357" cy="4309353"/>
        </p:xfrm>
        <a:graphic>
          <a:graphicData uri="http://schemas.openxmlformats.org/drawingml/2006/table">
            <a:tbl>
              <a:tblPr>
                <a:tableStyleId>{5C22544A-7EE6-4342-B048-85BDC9FD1C3A}</a:tableStyleId>
              </a:tblPr>
              <a:tblGrid>
                <a:gridCol w="1674301">
                  <a:extLst>
                    <a:ext uri="{9D8B030D-6E8A-4147-A177-3AD203B41FA5}">
                      <a16:colId xmlns:a16="http://schemas.microsoft.com/office/drawing/2014/main" xmlns="" val="20000"/>
                    </a:ext>
                  </a:extLst>
                </a:gridCol>
                <a:gridCol w="444014">
                  <a:extLst>
                    <a:ext uri="{9D8B030D-6E8A-4147-A177-3AD203B41FA5}">
                      <a16:colId xmlns:a16="http://schemas.microsoft.com/office/drawing/2014/main" xmlns="" val="20001"/>
                    </a:ext>
                  </a:extLst>
                </a:gridCol>
                <a:gridCol w="444014">
                  <a:extLst>
                    <a:ext uri="{9D8B030D-6E8A-4147-A177-3AD203B41FA5}">
                      <a16:colId xmlns:a16="http://schemas.microsoft.com/office/drawing/2014/main" xmlns="" val="20002"/>
                    </a:ext>
                  </a:extLst>
                </a:gridCol>
                <a:gridCol w="444014">
                  <a:extLst>
                    <a:ext uri="{9D8B030D-6E8A-4147-A177-3AD203B41FA5}">
                      <a16:colId xmlns:a16="http://schemas.microsoft.com/office/drawing/2014/main" xmlns="" val="20003"/>
                    </a:ext>
                  </a:extLst>
                </a:gridCol>
                <a:gridCol w="444014">
                  <a:extLst>
                    <a:ext uri="{9D8B030D-6E8A-4147-A177-3AD203B41FA5}">
                      <a16:colId xmlns:a16="http://schemas.microsoft.com/office/drawing/2014/main" xmlns="" val="585793101"/>
                    </a:ext>
                  </a:extLst>
                </a:gridCol>
              </a:tblGrid>
              <a:tr h="861003">
                <a:tc gridSpan="4">
                  <a:txBody>
                    <a:bodyPr/>
                    <a:lstStyle/>
                    <a:p>
                      <a:pPr marL="539750" indent="0" algn="ctr" fontAlgn="b"/>
                      <a:r>
                        <a:rPr lang="cs-CZ" sz="1400" b="1" u="none" strike="noStrike" dirty="0">
                          <a:effectLst/>
                        </a:rPr>
                        <a:t>TABULKA DAT:</a:t>
                      </a:r>
                    </a:p>
                    <a:p>
                      <a:pPr marL="539750" indent="0" algn="ctr" fontAlgn="b"/>
                      <a:r>
                        <a:rPr lang="cs-CZ" sz="1400" b="1" u="none" strike="noStrike" baseline="0" dirty="0">
                          <a:effectLst/>
                        </a:rPr>
                        <a:t>ORIGINALITA POŘADŮ</a:t>
                      </a:r>
                    </a:p>
                    <a:p>
                      <a:pPr marL="539750" indent="0"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extLst>
                  <a:ext uri="{0D108BD9-81ED-4DB2-BD59-A6C34878D82A}">
                    <a16:rowId xmlns:a16="http://schemas.microsoft.com/office/drawing/2014/main" xmlns="" val="10000"/>
                  </a:ext>
                </a:extLst>
              </a:tr>
              <a:tr h="383150">
                <a:tc>
                  <a:txBody>
                    <a:bodyPr/>
                    <a:lstStyle/>
                    <a:p>
                      <a:pPr algn="l" fontAlgn="b"/>
                      <a:r>
                        <a:rPr lang="cs-CZ" sz="1200" u="none" strike="noStrike" dirty="0">
                          <a:effectLst/>
                        </a:rPr>
                        <a:t> </a:t>
                      </a:r>
                      <a:endParaRPr lang="cs-CZ" sz="1200" b="0" i="0" u="none" strike="noStrike" dirty="0">
                        <a:solidFill>
                          <a:srgbClr val="000000"/>
                        </a:solidFill>
                        <a:effectLst/>
                        <a:latin typeface="Arial"/>
                      </a:endParaRPr>
                    </a:p>
                  </a:txBody>
                  <a:tcPr marL="9525" marR="9525" marT="9525" marB="0" anchor="ctr">
                    <a:solidFill>
                      <a:schemeClr val="bg1"/>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2014</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2015</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2016</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2017</a:t>
                      </a:r>
                    </a:p>
                  </a:txBody>
                  <a:tcPr marL="9525" marR="9525" marT="9525" marB="0" anchor="ctr">
                    <a:solidFill>
                      <a:schemeClr val="bg1">
                        <a:lumMod val="85000"/>
                      </a:schemeClr>
                    </a:solidFill>
                  </a:tcPr>
                </a:tc>
                <a:extLst>
                  <a:ext uri="{0D108BD9-81ED-4DB2-BD59-A6C34878D82A}">
                    <a16:rowId xmlns:a16="http://schemas.microsoft.com/office/drawing/2014/main" xmlns="" val="10001"/>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Zpravodajské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51%</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51%</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56%</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47%</a:t>
                      </a:r>
                    </a:p>
                  </a:txBody>
                  <a:tcPr marL="0" marR="0" marT="0" marB="0" anchor="ctr">
                    <a:solidFill>
                      <a:schemeClr val="bg1">
                        <a:lumMod val="85000"/>
                      </a:schemeClr>
                    </a:solidFill>
                  </a:tcPr>
                </a:tc>
                <a:extLst>
                  <a:ext uri="{0D108BD9-81ED-4DB2-BD59-A6C34878D82A}">
                    <a16:rowId xmlns:a16="http://schemas.microsoft.com/office/drawing/2014/main" xmlns="" val="10002"/>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Publicistické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69%</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67%</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70%</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a:solidFill>
                            <a:srgbClr val="000000"/>
                          </a:solidFill>
                          <a:effectLst/>
                          <a:latin typeface="Calibri" panose="020F0502020204030204" pitchFamily="34" charset="0"/>
                          <a:ea typeface="+mn-ea"/>
                          <a:cs typeface="+mn-cs"/>
                        </a:rPr>
                        <a:t>62%</a:t>
                      </a:r>
                    </a:p>
                  </a:txBody>
                  <a:tcPr marL="0" marR="0" marT="0" marB="0" anchor="ctr">
                    <a:solidFill>
                      <a:schemeClr val="bg1">
                        <a:lumMod val="85000"/>
                      </a:schemeClr>
                    </a:solidFill>
                  </a:tcPr>
                </a:tc>
                <a:extLst>
                  <a:ext uri="{0D108BD9-81ED-4DB2-BD59-A6C34878D82A}">
                    <a16:rowId xmlns:a16="http://schemas.microsoft.com/office/drawing/2014/main" xmlns="" val="10003"/>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Dramatické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64%</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63%</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63%</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58%</a:t>
                      </a:r>
                    </a:p>
                  </a:txBody>
                  <a:tcPr marL="0" marR="0" marT="0" marB="0" anchor="ctr">
                    <a:solidFill>
                      <a:schemeClr val="bg1">
                        <a:lumMod val="85000"/>
                      </a:schemeClr>
                    </a:solidFill>
                  </a:tcPr>
                </a:tc>
                <a:extLst>
                  <a:ext uri="{0D108BD9-81ED-4DB2-BD59-A6C34878D82A}">
                    <a16:rowId xmlns:a16="http://schemas.microsoft.com/office/drawing/2014/main" xmlns="" val="10004"/>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Zábavné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68%</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69%</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72%</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61%</a:t>
                      </a:r>
                    </a:p>
                  </a:txBody>
                  <a:tcPr marL="0" marR="0" marT="0" marB="0" anchor="ctr">
                    <a:solidFill>
                      <a:schemeClr val="bg1">
                        <a:lumMod val="85000"/>
                      </a:schemeClr>
                    </a:solidFill>
                  </a:tcPr>
                </a:tc>
                <a:extLst>
                  <a:ext uri="{0D108BD9-81ED-4DB2-BD59-A6C34878D82A}">
                    <a16:rowId xmlns:a16="http://schemas.microsoft.com/office/drawing/2014/main" xmlns="" val="10005"/>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Hudební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71%</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73%</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74%</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70%</a:t>
                      </a:r>
                    </a:p>
                  </a:txBody>
                  <a:tcPr marL="0" marR="0" marT="0" marB="0" anchor="ctr">
                    <a:solidFill>
                      <a:schemeClr val="bg1">
                        <a:lumMod val="85000"/>
                      </a:schemeClr>
                    </a:solidFill>
                  </a:tcPr>
                </a:tc>
                <a:extLst>
                  <a:ext uri="{0D108BD9-81ED-4DB2-BD59-A6C34878D82A}">
                    <a16:rowId xmlns:a16="http://schemas.microsoft.com/office/drawing/2014/main" xmlns="" val="10006"/>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Dokumentární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76%</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75%</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80%</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70%</a:t>
                      </a:r>
                    </a:p>
                  </a:txBody>
                  <a:tcPr marL="0" marR="0" marT="0" marB="0" anchor="ctr">
                    <a:solidFill>
                      <a:schemeClr val="bg1">
                        <a:lumMod val="85000"/>
                      </a:schemeClr>
                    </a:solidFill>
                  </a:tcPr>
                </a:tc>
                <a:extLst>
                  <a:ext uri="{0D108BD9-81ED-4DB2-BD59-A6C34878D82A}">
                    <a16:rowId xmlns:a16="http://schemas.microsoft.com/office/drawing/2014/main" xmlns="" val="10007"/>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Vzdělávací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74%</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72%</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75%</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69%</a:t>
                      </a:r>
                    </a:p>
                  </a:txBody>
                  <a:tcPr marL="0" marR="0" marT="0" marB="0" anchor="ctr">
                    <a:solidFill>
                      <a:schemeClr val="bg1">
                        <a:lumMod val="85000"/>
                      </a:schemeClr>
                    </a:solidFill>
                  </a:tcPr>
                </a:tc>
                <a:extLst>
                  <a:ext uri="{0D108BD9-81ED-4DB2-BD59-A6C34878D82A}">
                    <a16:rowId xmlns:a16="http://schemas.microsoft.com/office/drawing/2014/main" xmlns="" val="10008"/>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Náboženské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77%</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77%</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74%</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71%</a:t>
                      </a:r>
                    </a:p>
                  </a:txBody>
                  <a:tcPr marL="0" marR="0" marT="0" marB="0" anchor="ctr">
                    <a:solidFill>
                      <a:schemeClr val="bg1">
                        <a:lumMod val="85000"/>
                      </a:schemeClr>
                    </a:solidFill>
                  </a:tcPr>
                </a:tc>
                <a:extLst>
                  <a:ext uri="{0D108BD9-81ED-4DB2-BD59-A6C34878D82A}">
                    <a16:rowId xmlns:a16="http://schemas.microsoft.com/office/drawing/2014/main" xmlns="" val="10009"/>
                  </a:ext>
                </a:extLst>
              </a:tr>
            </a:tbl>
          </a:graphicData>
        </a:graphic>
      </p:graphicFrame>
      <p:sp>
        <p:nvSpPr>
          <p:cNvPr id="12" name="AutoShape 2">
            <a:extLst>
              <a:ext uri="{FF2B5EF4-FFF2-40B4-BE49-F238E27FC236}">
                <a16:creationId xmlns:a16="http://schemas.microsoft.com/office/drawing/2014/main" xmlns="" id="{D267236C-5580-4D65-A6D3-B4B691BF765D}"/>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ORIGINALITA POŘADŮ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2126398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31</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3187174066"/>
              </p:ext>
            </p:extLst>
          </p:nvPr>
        </p:nvGraphicFramePr>
        <p:xfrm>
          <a:off x="360363" y="1358537"/>
          <a:ext cx="5003725" cy="5068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ulka 10">
            <a:extLst>
              <a:ext uri="{FF2B5EF4-FFF2-40B4-BE49-F238E27FC236}">
                <a16:creationId xmlns:a16="http://schemas.microsoft.com/office/drawing/2014/main" xmlns="" id="{6D338233-A307-4899-B1AB-2BB9C0B629C4}"/>
              </a:ext>
            </a:extLst>
          </p:cNvPr>
          <p:cNvGraphicFramePr>
            <a:graphicFrameLocks noGrp="1"/>
          </p:cNvGraphicFramePr>
          <p:nvPr>
            <p:extLst>
              <p:ext uri="{D42A27DB-BD31-4B8C-83A1-F6EECF244321}">
                <p14:modId xmlns:p14="http://schemas.microsoft.com/office/powerpoint/2010/main" val="3270227870"/>
              </p:ext>
            </p:extLst>
          </p:nvPr>
        </p:nvGraphicFramePr>
        <p:xfrm>
          <a:off x="5477271" y="1400793"/>
          <a:ext cx="3450357" cy="4309353"/>
        </p:xfrm>
        <a:graphic>
          <a:graphicData uri="http://schemas.openxmlformats.org/drawingml/2006/table">
            <a:tbl>
              <a:tblPr>
                <a:tableStyleId>{5C22544A-7EE6-4342-B048-85BDC9FD1C3A}</a:tableStyleId>
              </a:tblPr>
              <a:tblGrid>
                <a:gridCol w="1674301">
                  <a:extLst>
                    <a:ext uri="{9D8B030D-6E8A-4147-A177-3AD203B41FA5}">
                      <a16:colId xmlns:a16="http://schemas.microsoft.com/office/drawing/2014/main" xmlns="" val="20000"/>
                    </a:ext>
                  </a:extLst>
                </a:gridCol>
                <a:gridCol w="444014">
                  <a:extLst>
                    <a:ext uri="{9D8B030D-6E8A-4147-A177-3AD203B41FA5}">
                      <a16:colId xmlns:a16="http://schemas.microsoft.com/office/drawing/2014/main" xmlns="" val="20001"/>
                    </a:ext>
                  </a:extLst>
                </a:gridCol>
                <a:gridCol w="444014">
                  <a:extLst>
                    <a:ext uri="{9D8B030D-6E8A-4147-A177-3AD203B41FA5}">
                      <a16:colId xmlns:a16="http://schemas.microsoft.com/office/drawing/2014/main" xmlns="" val="20002"/>
                    </a:ext>
                  </a:extLst>
                </a:gridCol>
                <a:gridCol w="444014">
                  <a:extLst>
                    <a:ext uri="{9D8B030D-6E8A-4147-A177-3AD203B41FA5}">
                      <a16:colId xmlns:a16="http://schemas.microsoft.com/office/drawing/2014/main" xmlns="" val="20003"/>
                    </a:ext>
                  </a:extLst>
                </a:gridCol>
                <a:gridCol w="444014">
                  <a:extLst>
                    <a:ext uri="{9D8B030D-6E8A-4147-A177-3AD203B41FA5}">
                      <a16:colId xmlns:a16="http://schemas.microsoft.com/office/drawing/2014/main" xmlns="" val="585793101"/>
                    </a:ext>
                  </a:extLst>
                </a:gridCol>
              </a:tblGrid>
              <a:tr h="861003">
                <a:tc gridSpan="4">
                  <a:txBody>
                    <a:bodyPr/>
                    <a:lstStyle/>
                    <a:p>
                      <a:pPr marL="539750" indent="0" algn="ctr" fontAlgn="b"/>
                      <a:r>
                        <a:rPr lang="cs-CZ" sz="1400" b="1" u="none" strike="noStrike" dirty="0">
                          <a:effectLst/>
                        </a:rPr>
                        <a:t>TABULKA DAT:</a:t>
                      </a:r>
                    </a:p>
                    <a:p>
                      <a:pPr marL="539750" indent="0" algn="ctr" fontAlgn="b"/>
                      <a:r>
                        <a:rPr lang="cs-CZ" sz="1400" b="1" u="none" strike="noStrike" baseline="0" dirty="0">
                          <a:effectLst/>
                        </a:rPr>
                        <a:t>MÍRA ZAUJETÍ POŘADY</a:t>
                      </a:r>
                    </a:p>
                    <a:p>
                      <a:pPr marL="539750" indent="0"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extLst>
                  <a:ext uri="{0D108BD9-81ED-4DB2-BD59-A6C34878D82A}">
                    <a16:rowId xmlns:a16="http://schemas.microsoft.com/office/drawing/2014/main" xmlns="" val="10000"/>
                  </a:ext>
                </a:extLst>
              </a:tr>
              <a:tr h="383150">
                <a:tc>
                  <a:txBody>
                    <a:bodyPr/>
                    <a:lstStyle/>
                    <a:p>
                      <a:pPr algn="l" fontAlgn="b"/>
                      <a:r>
                        <a:rPr lang="cs-CZ" sz="1200" u="none" strike="noStrike" dirty="0">
                          <a:effectLst/>
                        </a:rPr>
                        <a:t> </a:t>
                      </a:r>
                      <a:endParaRPr lang="cs-CZ" sz="1200" b="0" i="0" u="none" strike="noStrike" dirty="0">
                        <a:solidFill>
                          <a:srgbClr val="000000"/>
                        </a:solidFill>
                        <a:effectLst/>
                        <a:latin typeface="Arial"/>
                      </a:endParaRPr>
                    </a:p>
                  </a:txBody>
                  <a:tcPr marL="9525" marR="9525" marT="9525" marB="0" anchor="ctr">
                    <a:solidFill>
                      <a:schemeClr val="bg1"/>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2014</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2015</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2016</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2017</a:t>
                      </a:r>
                    </a:p>
                  </a:txBody>
                  <a:tcPr marL="9525" marR="9525" marT="9525" marB="0" anchor="ctr">
                    <a:solidFill>
                      <a:schemeClr val="bg1">
                        <a:lumMod val="85000"/>
                      </a:schemeClr>
                    </a:solidFill>
                  </a:tcPr>
                </a:tc>
                <a:extLst>
                  <a:ext uri="{0D108BD9-81ED-4DB2-BD59-A6C34878D82A}">
                    <a16:rowId xmlns:a16="http://schemas.microsoft.com/office/drawing/2014/main" xmlns="" val="10001"/>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Zpravodajské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60%</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57%</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59%</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58%</a:t>
                      </a:r>
                    </a:p>
                  </a:txBody>
                  <a:tcPr marL="0" marR="0" marT="0" marB="0" anchor="ctr">
                    <a:solidFill>
                      <a:schemeClr val="bg1">
                        <a:lumMod val="85000"/>
                      </a:schemeClr>
                    </a:solidFill>
                  </a:tcPr>
                </a:tc>
                <a:extLst>
                  <a:ext uri="{0D108BD9-81ED-4DB2-BD59-A6C34878D82A}">
                    <a16:rowId xmlns:a16="http://schemas.microsoft.com/office/drawing/2014/main" xmlns="" val="10002"/>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Publicistické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75%</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72%</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75%</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a:solidFill>
                            <a:srgbClr val="000000"/>
                          </a:solidFill>
                          <a:effectLst/>
                          <a:latin typeface="Calibri" panose="020F0502020204030204" pitchFamily="34" charset="0"/>
                          <a:ea typeface="+mn-ea"/>
                          <a:cs typeface="+mn-cs"/>
                        </a:rPr>
                        <a:t>72%</a:t>
                      </a:r>
                    </a:p>
                  </a:txBody>
                  <a:tcPr marL="0" marR="0" marT="0" marB="0" anchor="ctr">
                    <a:solidFill>
                      <a:schemeClr val="bg1">
                        <a:lumMod val="85000"/>
                      </a:schemeClr>
                    </a:solidFill>
                  </a:tcPr>
                </a:tc>
                <a:extLst>
                  <a:ext uri="{0D108BD9-81ED-4DB2-BD59-A6C34878D82A}">
                    <a16:rowId xmlns:a16="http://schemas.microsoft.com/office/drawing/2014/main" xmlns="" val="10003"/>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Dramatické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70%</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66%</a:t>
                      </a:r>
                    </a:p>
                  </a:txBody>
                  <a:tcPr marL="0" marR="0" marT="0" marB="0" anchor="ctr">
                    <a:solidFill>
                      <a:schemeClr val="bg1">
                        <a:lumMod val="85000"/>
                      </a:schemeClr>
                    </a:solidFill>
                  </a:tcPr>
                </a:tc>
                <a:tc>
                  <a:txBody>
                    <a:bodyPr/>
                    <a:lstStyle/>
                    <a:p>
                      <a:pPr algn="ctr" fontAlgn="b"/>
                      <a:r>
                        <a:rPr lang="en-GB" sz="1300" b="0" i="0" u="none" strike="noStrike">
                          <a:solidFill>
                            <a:srgbClr val="000000"/>
                          </a:solidFill>
                          <a:effectLst/>
                          <a:latin typeface="Calibri" panose="020F0502020204030204" pitchFamily="34" charset="0"/>
                        </a:rPr>
                        <a:t>67%</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67%</a:t>
                      </a:r>
                    </a:p>
                  </a:txBody>
                  <a:tcPr marL="0" marR="0" marT="0" marB="0" anchor="ctr">
                    <a:solidFill>
                      <a:schemeClr val="bg1">
                        <a:lumMod val="85000"/>
                      </a:schemeClr>
                    </a:solidFill>
                  </a:tcPr>
                </a:tc>
                <a:extLst>
                  <a:ext uri="{0D108BD9-81ED-4DB2-BD59-A6C34878D82A}">
                    <a16:rowId xmlns:a16="http://schemas.microsoft.com/office/drawing/2014/main" xmlns="" val="10004"/>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Zábavné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74%</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72%</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76%</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72%</a:t>
                      </a:r>
                    </a:p>
                  </a:txBody>
                  <a:tcPr marL="0" marR="0" marT="0" marB="0" anchor="ctr">
                    <a:solidFill>
                      <a:schemeClr val="bg1">
                        <a:lumMod val="85000"/>
                      </a:schemeClr>
                    </a:solidFill>
                  </a:tcPr>
                </a:tc>
                <a:extLst>
                  <a:ext uri="{0D108BD9-81ED-4DB2-BD59-A6C34878D82A}">
                    <a16:rowId xmlns:a16="http://schemas.microsoft.com/office/drawing/2014/main" xmlns="" val="10005"/>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Hudební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76%</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76%</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78%</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79%</a:t>
                      </a:r>
                    </a:p>
                  </a:txBody>
                  <a:tcPr marL="0" marR="0" marT="0" marB="0" anchor="ctr">
                    <a:solidFill>
                      <a:schemeClr val="bg1">
                        <a:lumMod val="85000"/>
                      </a:schemeClr>
                    </a:solidFill>
                  </a:tcPr>
                </a:tc>
                <a:extLst>
                  <a:ext uri="{0D108BD9-81ED-4DB2-BD59-A6C34878D82A}">
                    <a16:rowId xmlns:a16="http://schemas.microsoft.com/office/drawing/2014/main" xmlns="" val="10006"/>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Dokumentární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81%</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79%</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83%</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81%</a:t>
                      </a:r>
                    </a:p>
                  </a:txBody>
                  <a:tcPr marL="0" marR="0" marT="0" marB="0" anchor="ctr">
                    <a:solidFill>
                      <a:schemeClr val="bg1">
                        <a:lumMod val="85000"/>
                      </a:schemeClr>
                    </a:solidFill>
                  </a:tcPr>
                </a:tc>
                <a:extLst>
                  <a:ext uri="{0D108BD9-81ED-4DB2-BD59-A6C34878D82A}">
                    <a16:rowId xmlns:a16="http://schemas.microsoft.com/office/drawing/2014/main" xmlns="" val="10007"/>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Vzdělávací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81%</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76%</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77%</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76%</a:t>
                      </a:r>
                    </a:p>
                  </a:txBody>
                  <a:tcPr marL="0" marR="0" marT="0" marB="0" anchor="ctr">
                    <a:solidFill>
                      <a:schemeClr val="bg1">
                        <a:lumMod val="85000"/>
                      </a:schemeClr>
                    </a:solidFill>
                  </a:tcPr>
                </a:tc>
                <a:extLst>
                  <a:ext uri="{0D108BD9-81ED-4DB2-BD59-A6C34878D82A}">
                    <a16:rowId xmlns:a16="http://schemas.microsoft.com/office/drawing/2014/main" xmlns="" val="10008"/>
                  </a:ext>
                </a:extLst>
              </a:tr>
              <a:tr h="383150">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Náboženské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0" i="0" u="none" strike="noStrike" kern="1200" dirty="0">
                          <a:solidFill>
                            <a:srgbClr val="000000"/>
                          </a:solidFill>
                          <a:effectLst/>
                          <a:latin typeface="+mj-lt"/>
                          <a:ea typeface="+mn-ea"/>
                          <a:cs typeface="+mn-cs"/>
                        </a:rPr>
                        <a:t>88%</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85%</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81%</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82%</a:t>
                      </a:r>
                    </a:p>
                  </a:txBody>
                  <a:tcPr marL="0" marR="0" marT="0" marB="0" anchor="ctr">
                    <a:solidFill>
                      <a:schemeClr val="bg1">
                        <a:lumMod val="85000"/>
                      </a:schemeClr>
                    </a:solidFill>
                  </a:tcPr>
                </a:tc>
                <a:extLst>
                  <a:ext uri="{0D108BD9-81ED-4DB2-BD59-A6C34878D82A}">
                    <a16:rowId xmlns:a16="http://schemas.microsoft.com/office/drawing/2014/main" xmlns="" val="10009"/>
                  </a:ext>
                </a:extLst>
              </a:tr>
            </a:tbl>
          </a:graphicData>
        </a:graphic>
      </p:graphicFrame>
      <p:sp>
        <p:nvSpPr>
          <p:cNvPr id="14" name="AutoShape 2">
            <a:extLst>
              <a:ext uri="{FF2B5EF4-FFF2-40B4-BE49-F238E27FC236}">
                <a16:creationId xmlns:a16="http://schemas.microsoft.com/office/drawing/2014/main" xmlns="" id="{600CAD38-9A3B-499C-B09F-713113C5F959}"/>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MÍRA ZAUJETÍ POŘADY (I)</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2250923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32</a:t>
            </a:fld>
            <a:endParaRPr lang="cs-CZ" sz="1100" dirty="0">
              <a:solidFill>
                <a:srgbClr val="1A1F52"/>
              </a:solidFill>
              <a:cs typeface="Arial" charset="0"/>
            </a:endParaRPr>
          </a:p>
        </p:txBody>
      </p:sp>
      <p:graphicFrame>
        <p:nvGraphicFramePr>
          <p:cNvPr id="10" name="Content Placeholder 5">
            <a:extLst>
              <a:ext uri="{FF2B5EF4-FFF2-40B4-BE49-F238E27FC236}">
                <a16:creationId xmlns:a16="http://schemas.microsoft.com/office/drawing/2014/main" xmlns="" id="{1C8586AA-348E-4F96-9382-67A7CF21F0A7}"/>
              </a:ext>
            </a:extLst>
          </p:cNvPr>
          <p:cNvGraphicFramePr>
            <a:graphicFrameLocks/>
          </p:cNvGraphicFramePr>
          <p:nvPr>
            <p:extLst>
              <p:ext uri="{D42A27DB-BD31-4B8C-83A1-F6EECF244321}">
                <p14:modId xmlns:p14="http://schemas.microsoft.com/office/powerpoint/2010/main" val="642436620"/>
              </p:ext>
            </p:extLst>
          </p:nvPr>
        </p:nvGraphicFramePr>
        <p:xfrm>
          <a:off x="360363" y="1358537"/>
          <a:ext cx="5003725" cy="5068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ulka 10">
            <a:extLst>
              <a:ext uri="{FF2B5EF4-FFF2-40B4-BE49-F238E27FC236}">
                <a16:creationId xmlns:a16="http://schemas.microsoft.com/office/drawing/2014/main" xmlns="" id="{6D338233-A307-4899-B1AB-2BB9C0B629C4}"/>
              </a:ext>
            </a:extLst>
          </p:cNvPr>
          <p:cNvGraphicFramePr>
            <a:graphicFrameLocks noGrp="1"/>
          </p:cNvGraphicFramePr>
          <p:nvPr>
            <p:extLst>
              <p:ext uri="{D42A27DB-BD31-4B8C-83A1-F6EECF244321}">
                <p14:modId xmlns:p14="http://schemas.microsoft.com/office/powerpoint/2010/main" val="1302398781"/>
              </p:ext>
            </p:extLst>
          </p:nvPr>
        </p:nvGraphicFramePr>
        <p:xfrm>
          <a:off x="5477271" y="1400793"/>
          <a:ext cx="3450357" cy="4624099"/>
        </p:xfrm>
        <a:graphic>
          <a:graphicData uri="http://schemas.openxmlformats.org/drawingml/2006/table">
            <a:tbl>
              <a:tblPr>
                <a:tableStyleId>{5C22544A-7EE6-4342-B048-85BDC9FD1C3A}</a:tableStyleId>
              </a:tblPr>
              <a:tblGrid>
                <a:gridCol w="1674301">
                  <a:extLst>
                    <a:ext uri="{9D8B030D-6E8A-4147-A177-3AD203B41FA5}">
                      <a16:colId xmlns:a16="http://schemas.microsoft.com/office/drawing/2014/main" xmlns="" val="20000"/>
                    </a:ext>
                  </a:extLst>
                </a:gridCol>
                <a:gridCol w="444014">
                  <a:extLst>
                    <a:ext uri="{9D8B030D-6E8A-4147-A177-3AD203B41FA5}">
                      <a16:colId xmlns:a16="http://schemas.microsoft.com/office/drawing/2014/main" xmlns="" val="20001"/>
                    </a:ext>
                  </a:extLst>
                </a:gridCol>
                <a:gridCol w="444014">
                  <a:extLst>
                    <a:ext uri="{9D8B030D-6E8A-4147-A177-3AD203B41FA5}">
                      <a16:colId xmlns:a16="http://schemas.microsoft.com/office/drawing/2014/main" xmlns="" val="20002"/>
                    </a:ext>
                  </a:extLst>
                </a:gridCol>
                <a:gridCol w="444014">
                  <a:extLst>
                    <a:ext uri="{9D8B030D-6E8A-4147-A177-3AD203B41FA5}">
                      <a16:colId xmlns:a16="http://schemas.microsoft.com/office/drawing/2014/main" xmlns="" val="20003"/>
                    </a:ext>
                  </a:extLst>
                </a:gridCol>
                <a:gridCol w="444014">
                  <a:extLst>
                    <a:ext uri="{9D8B030D-6E8A-4147-A177-3AD203B41FA5}">
                      <a16:colId xmlns:a16="http://schemas.microsoft.com/office/drawing/2014/main" xmlns="" val="585793101"/>
                    </a:ext>
                  </a:extLst>
                </a:gridCol>
              </a:tblGrid>
              <a:tr h="787355">
                <a:tc gridSpan="4">
                  <a:txBody>
                    <a:bodyPr/>
                    <a:lstStyle/>
                    <a:p>
                      <a:pPr marL="539750" indent="0" algn="ctr" fontAlgn="b"/>
                      <a:r>
                        <a:rPr lang="cs-CZ" sz="1400" b="1" u="none" strike="noStrike" dirty="0">
                          <a:effectLst/>
                        </a:rPr>
                        <a:t>TABULKA DAT:</a:t>
                      </a:r>
                    </a:p>
                    <a:p>
                      <a:pPr marL="539750" indent="0" algn="ctr" fontAlgn="b"/>
                      <a:r>
                        <a:rPr lang="cs-CZ" sz="1400" b="1" u="none" strike="noStrike" baseline="0" dirty="0">
                          <a:effectLst/>
                        </a:rPr>
                        <a:t>ČT JAKO HLAVNÍ STANICE PRO ŽÁNRY</a:t>
                      </a:r>
                    </a:p>
                    <a:p>
                      <a:pPr marL="539750" indent="0"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marL="0" algn="ctr" defTabSz="914400" rtl="0" eaLnBrk="1" fontAlgn="b" latinLnBrk="0" hangingPunct="1"/>
                      <a:endParaRPr lang="cs-CZ" sz="1200" u="none" strike="noStrike" kern="1200" dirty="0">
                        <a:solidFill>
                          <a:schemeClr val="dk1"/>
                        </a:solidFill>
                        <a:effectLst/>
                        <a:latin typeface="+mn-lt"/>
                        <a:ea typeface="+mn-ea"/>
                        <a:cs typeface="+mn-cs"/>
                      </a:endParaRPr>
                    </a:p>
                  </a:txBody>
                  <a:tcPr marL="9525" marR="9525" marT="9525" marB="0" anchor="ctr">
                    <a:solidFill>
                      <a:schemeClr val="bg1">
                        <a:lumMod val="85000"/>
                      </a:schemeClr>
                    </a:solidFill>
                  </a:tcPr>
                </a:tc>
                <a:tc hMerge="1">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tc>
                  <a:txBody>
                    <a:bodyPr/>
                    <a:lstStyle/>
                    <a:p>
                      <a:pPr algn="ctr" fontAlgn="b"/>
                      <a:endParaRPr lang="cs-CZ" sz="1400" b="1" i="0" u="none" strike="noStrike" dirty="0">
                        <a:solidFill>
                          <a:srgbClr val="000000"/>
                        </a:solidFill>
                        <a:effectLst/>
                        <a:latin typeface="Arial"/>
                      </a:endParaRPr>
                    </a:p>
                  </a:txBody>
                  <a:tcPr marL="9525" marR="9525" marT="9525" marB="0" anchor="ctr">
                    <a:solidFill>
                      <a:schemeClr val="bg1"/>
                    </a:solidFill>
                  </a:tcPr>
                </a:tc>
                <a:extLst>
                  <a:ext uri="{0D108BD9-81ED-4DB2-BD59-A6C34878D82A}">
                    <a16:rowId xmlns:a16="http://schemas.microsoft.com/office/drawing/2014/main" xmlns="" val="10000"/>
                  </a:ext>
                </a:extLst>
              </a:tr>
              <a:tr h="289318">
                <a:tc>
                  <a:txBody>
                    <a:bodyPr/>
                    <a:lstStyle/>
                    <a:p>
                      <a:pPr algn="l" fontAlgn="b"/>
                      <a:r>
                        <a:rPr lang="cs-CZ" sz="1200" u="none" strike="noStrike" dirty="0">
                          <a:effectLst/>
                        </a:rPr>
                        <a:t> </a:t>
                      </a:r>
                      <a:endParaRPr lang="cs-CZ" sz="1200" b="0" i="0" u="none" strike="noStrike" dirty="0">
                        <a:solidFill>
                          <a:srgbClr val="000000"/>
                        </a:solidFill>
                        <a:effectLst/>
                        <a:latin typeface="Arial"/>
                      </a:endParaRPr>
                    </a:p>
                  </a:txBody>
                  <a:tcPr marL="9525" marR="9525" marT="9525" marB="0" anchor="ctr">
                    <a:solidFill>
                      <a:schemeClr val="bg1"/>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2014</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2015</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2016</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b="1" u="none" strike="noStrike" kern="1200" dirty="0">
                          <a:solidFill>
                            <a:schemeClr val="dk1"/>
                          </a:solidFill>
                          <a:effectLst/>
                          <a:latin typeface="+mn-lt"/>
                          <a:ea typeface="+mn-ea"/>
                          <a:cs typeface="+mn-cs"/>
                        </a:rPr>
                        <a:t>2017</a:t>
                      </a:r>
                    </a:p>
                  </a:txBody>
                  <a:tcPr marL="9525" marR="9525" marT="9525" marB="0" anchor="ctr">
                    <a:solidFill>
                      <a:schemeClr val="bg1">
                        <a:lumMod val="85000"/>
                      </a:schemeClr>
                    </a:solidFill>
                  </a:tcPr>
                </a:tc>
                <a:extLst>
                  <a:ext uri="{0D108BD9-81ED-4DB2-BD59-A6C34878D82A}">
                    <a16:rowId xmlns:a16="http://schemas.microsoft.com/office/drawing/2014/main" xmlns="" val="10001"/>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Zpravodajské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63%</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62%</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64%</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65%</a:t>
                      </a:r>
                    </a:p>
                  </a:txBody>
                  <a:tcPr marL="0" marR="0" marT="0" marB="0" anchor="ctr">
                    <a:solidFill>
                      <a:schemeClr val="bg1">
                        <a:lumMod val="85000"/>
                      </a:schemeClr>
                    </a:solidFill>
                  </a:tcPr>
                </a:tc>
                <a:extLst>
                  <a:ext uri="{0D108BD9-81ED-4DB2-BD59-A6C34878D82A}">
                    <a16:rowId xmlns:a16="http://schemas.microsoft.com/office/drawing/2014/main" xmlns="" val="10002"/>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Publicistické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67%</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65%</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63%</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61%</a:t>
                      </a:r>
                    </a:p>
                  </a:txBody>
                  <a:tcPr marL="0" marR="0" marT="0" marB="0" anchor="ctr">
                    <a:solidFill>
                      <a:schemeClr val="bg1">
                        <a:lumMod val="85000"/>
                      </a:schemeClr>
                    </a:solidFill>
                  </a:tcPr>
                </a:tc>
                <a:extLst>
                  <a:ext uri="{0D108BD9-81ED-4DB2-BD59-A6C34878D82A}">
                    <a16:rowId xmlns:a16="http://schemas.microsoft.com/office/drawing/2014/main" xmlns="" val="10003"/>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Filmy české</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60%</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62%</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67%</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a:solidFill>
                            <a:srgbClr val="000000"/>
                          </a:solidFill>
                          <a:effectLst/>
                          <a:latin typeface="Calibri" panose="020F0502020204030204" pitchFamily="34" charset="0"/>
                          <a:ea typeface="+mn-ea"/>
                          <a:cs typeface="+mn-cs"/>
                        </a:rPr>
                        <a:t>65%</a:t>
                      </a:r>
                    </a:p>
                  </a:txBody>
                  <a:tcPr marL="0" marR="0" marT="0" marB="0" anchor="ctr">
                    <a:solidFill>
                      <a:schemeClr val="bg1">
                        <a:lumMod val="85000"/>
                      </a:schemeClr>
                    </a:solidFill>
                  </a:tcPr>
                </a:tc>
                <a:extLst>
                  <a:ext uri="{0D108BD9-81ED-4DB2-BD59-A6C34878D82A}">
                    <a16:rowId xmlns:a16="http://schemas.microsoft.com/office/drawing/2014/main" xmlns="" val="10004"/>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Filmy zahraniční</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6%</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8%</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9%</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8%</a:t>
                      </a:r>
                    </a:p>
                  </a:txBody>
                  <a:tcPr marL="0" marR="0" marT="0" marB="0" anchor="ctr">
                    <a:solidFill>
                      <a:schemeClr val="bg1">
                        <a:lumMod val="85000"/>
                      </a:schemeClr>
                    </a:solidFill>
                  </a:tcPr>
                </a:tc>
                <a:extLst>
                  <a:ext uri="{0D108BD9-81ED-4DB2-BD59-A6C34878D82A}">
                    <a16:rowId xmlns:a16="http://schemas.microsoft.com/office/drawing/2014/main" xmlns="" val="10005"/>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Seriály</a:t>
                      </a:r>
                      <a:r>
                        <a:rPr lang="cs-CZ" sz="1300" b="1" u="none" strike="noStrike" kern="1200" baseline="0" noProof="0" dirty="0">
                          <a:solidFill>
                            <a:schemeClr val="dk1"/>
                          </a:solidFill>
                          <a:effectLst/>
                          <a:latin typeface="+mj-lt"/>
                          <a:ea typeface="+mn-ea"/>
                          <a:cs typeface="+mn-cs"/>
                        </a:rPr>
                        <a:t> české</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41%</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43%</a:t>
                      </a:r>
                    </a:p>
                  </a:txBody>
                  <a:tcPr marL="0" marR="0" marT="0" marB="0" anchor="ctr">
                    <a:solidFill>
                      <a:schemeClr val="bg1">
                        <a:lumMod val="85000"/>
                      </a:schemeClr>
                    </a:solidFill>
                  </a:tcPr>
                </a:tc>
                <a:tc>
                  <a:txBody>
                    <a:bodyPr/>
                    <a:lstStyle/>
                    <a:p>
                      <a:pPr algn="ctr" fontAlgn="b"/>
                      <a:r>
                        <a:rPr lang="en-GB" sz="1300" b="0" i="0" u="none" strike="noStrike">
                          <a:solidFill>
                            <a:srgbClr val="000000"/>
                          </a:solidFill>
                          <a:effectLst/>
                          <a:latin typeface="Calibri" panose="020F0502020204030204" pitchFamily="34" charset="0"/>
                        </a:rPr>
                        <a:t>43%</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a:solidFill>
                            <a:srgbClr val="000000"/>
                          </a:solidFill>
                          <a:effectLst/>
                          <a:latin typeface="Calibri" panose="020F0502020204030204" pitchFamily="34" charset="0"/>
                          <a:ea typeface="+mn-ea"/>
                          <a:cs typeface="+mn-cs"/>
                        </a:rPr>
                        <a:t>41%</a:t>
                      </a:r>
                    </a:p>
                  </a:txBody>
                  <a:tcPr marL="0" marR="0" marT="0" marB="0" anchor="ctr">
                    <a:solidFill>
                      <a:schemeClr val="bg1">
                        <a:lumMod val="85000"/>
                      </a:schemeClr>
                    </a:solidFill>
                  </a:tcPr>
                </a:tc>
                <a:extLst>
                  <a:ext uri="{0D108BD9-81ED-4DB2-BD59-A6C34878D82A}">
                    <a16:rowId xmlns:a16="http://schemas.microsoft.com/office/drawing/2014/main" xmlns="" val="10006"/>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Seriály zahraniční</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3%</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5%</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5%</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5%</a:t>
                      </a:r>
                    </a:p>
                  </a:txBody>
                  <a:tcPr marL="0" marR="0" marT="0" marB="0" anchor="ctr">
                    <a:solidFill>
                      <a:schemeClr val="bg1">
                        <a:lumMod val="85000"/>
                      </a:schemeClr>
                    </a:solidFill>
                  </a:tcPr>
                </a:tc>
                <a:extLst>
                  <a:ext uri="{0D108BD9-81ED-4DB2-BD59-A6C34878D82A}">
                    <a16:rowId xmlns:a16="http://schemas.microsoft.com/office/drawing/2014/main" xmlns="" val="10007"/>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Pořady pro děti</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37%</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36%</a:t>
                      </a:r>
                    </a:p>
                  </a:txBody>
                  <a:tcPr marL="0" marR="0" marT="0" marB="0" anchor="ctr">
                    <a:solidFill>
                      <a:schemeClr val="bg1">
                        <a:lumMod val="85000"/>
                      </a:schemeClr>
                    </a:solidFill>
                  </a:tcPr>
                </a:tc>
                <a:tc>
                  <a:txBody>
                    <a:bodyPr/>
                    <a:lstStyle/>
                    <a:p>
                      <a:pPr algn="ctr" fontAlgn="b"/>
                      <a:r>
                        <a:rPr lang="en-GB" sz="1300" b="0" i="0" u="none" strike="noStrike">
                          <a:solidFill>
                            <a:srgbClr val="000000"/>
                          </a:solidFill>
                          <a:effectLst/>
                          <a:latin typeface="Calibri" panose="020F0502020204030204" pitchFamily="34" charset="0"/>
                        </a:rPr>
                        <a:t>36%</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29%</a:t>
                      </a:r>
                    </a:p>
                  </a:txBody>
                  <a:tcPr marL="0" marR="0" marT="0" marB="0" anchor="ctr">
                    <a:solidFill>
                      <a:schemeClr val="bg1">
                        <a:lumMod val="85000"/>
                      </a:schemeClr>
                    </a:solidFill>
                  </a:tcPr>
                </a:tc>
                <a:extLst>
                  <a:ext uri="{0D108BD9-81ED-4DB2-BD59-A6C34878D82A}">
                    <a16:rowId xmlns:a16="http://schemas.microsoft.com/office/drawing/2014/main" xmlns="" val="10008"/>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Zábavné pořady</a:t>
                      </a: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22%</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28%</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27%</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26%</a:t>
                      </a:r>
                    </a:p>
                  </a:txBody>
                  <a:tcPr marL="0" marR="0" marT="0" marB="0" anchor="ctr">
                    <a:solidFill>
                      <a:schemeClr val="bg1">
                        <a:lumMod val="85000"/>
                      </a:schemeClr>
                    </a:solidFill>
                  </a:tcPr>
                </a:tc>
                <a:extLst>
                  <a:ext uri="{0D108BD9-81ED-4DB2-BD59-A6C34878D82A}">
                    <a16:rowId xmlns:a16="http://schemas.microsoft.com/office/drawing/2014/main" xmlns="" val="10009"/>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Kulturní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46%</a:t>
                      </a:r>
                    </a:p>
                  </a:txBody>
                  <a:tcPr marL="9525" marR="9525" marT="9525" marB="0" anchor="ctr">
                    <a:solidFill>
                      <a:schemeClr val="bg1">
                        <a:lumMod val="85000"/>
                      </a:schemeClr>
                    </a:solidFill>
                  </a:tcPr>
                </a:tc>
                <a:tc>
                  <a:txBody>
                    <a:bodyPr/>
                    <a:lstStyle/>
                    <a:p>
                      <a:pPr algn="ctr" fontAlgn="b"/>
                      <a:r>
                        <a:rPr lang="cs-CZ" sz="1300" b="0" i="0" u="none" strike="noStrike">
                          <a:solidFill>
                            <a:srgbClr val="000000"/>
                          </a:solidFill>
                          <a:effectLst/>
                          <a:latin typeface="Calibri"/>
                        </a:rPr>
                        <a:t>41%</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43%</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a:solidFill>
                            <a:srgbClr val="000000"/>
                          </a:solidFill>
                          <a:effectLst/>
                          <a:latin typeface="Calibri" panose="020F0502020204030204" pitchFamily="34" charset="0"/>
                          <a:ea typeface="+mn-ea"/>
                          <a:cs typeface="+mn-cs"/>
                        </a:rPr>
                        <a:t>40%</a:t>
                      </a:r>
                    </a:p>
                  </a:txBody>
                  <a:tcPr marL="0" marR="0" marT="0" marB="0" anchor="ctr">
                    <a:solidFill>
                      <a:schemeClr val="bg1">
                        <a:lumMod val="85000"/>
                      </a:schemeClr>
                    </a:solidFill>
                  </a:tcPr>
                </a:tc>
                <a:extLst>
                  <a:ext uri="{0D108BD9-81ED-4DB2-BD59-A6C34878D82A}">
                    <a16:rowId xmlns:a16="http://schemas.microsoft.com/office/drawing/2014/main" xmlns="" val="1464757631"/>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Dokumentární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47%</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47%</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52%</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a:solidFill>
                            <a:srgbClr val="000000"/>
                          </a:solidFill>
                          <a:effectLst/>
                          <a:latin typeface="Calibri" panose="020F0502020204030204" pitchFamily="34" charset="0"/>
                          <a:ea typeface="+mn-ea"/>
                          <a:cs typeface="+mn-cs"/>
                        </a:rPr>
                        <a:t>50%</a:t>
                      </a:r>
                    </a:p>
                  </a:txBody>
                  <a:tcPr marL="0" marR="0" marT="0" marB="0" anchor="ctr">
                    <a:solidFill>
                      <a:schemeClr val="bg1">
                        <a:lumMod val="85000"/>
                      </a:schemeClr>
                    </a:solidFill>
                  </a:tcPr>
                </a:tc>
                <a:extLst>
                  <a:ext uri="{0D108BD9-81ED-4DB2-BD59-A6C34878D82A}">
                    <a16:rowId xmlns:a16="http://schemas.microsoft.com/office/drawing/2014/main" xmlns="" val="3655513885"/>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Vzdělávací</a:t>
                      </a:r>
                      <a:r>
                        <a:rPr lang="cs-CZ" sz="1300" b="1" u="none" strike="noStrike" kern="1200" noProof="0" dirty="0">
                          <a:solidFill>
                            <a:schemeClr val="dk1"/>
                          </a:solidFill>
                          <a:effectLst/>
                          <a:latin typeface="+mn-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49%</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47%</a:t>
                      </a:r>
                    </a:p>
                  </a:txBody>
                  <a:tcPr marL="0" marR="0" marT="0" marB="0" anchor="ctr">
                    <a:solidFill>
                      <a:schemeClr val="bg1">
                        <a:lumMod val="85000"/>
                      </a:schemeClr>
                    </a:solidFill>
                  </a:tcPr>
                </a:tc>
                <a:tc>
                  <a:txBody>
                    <a:bodyPr/>
                    <a:lstStyle/>
                    <a:p>
                      <a:pPr algn="ctr" fontAlgn="b"/>
                      <a:r>
                        <a:rPr lang="en-GB" sz="1300" b="0" i="0" u="none" strike="noStrike">
                          <a:solidFill>
                            <a:srgbClr val="000000"/>
                          </a:solidFill>
                          <a:effectLst/>
                          <a:latin typeface="Calibri" panose="020F0502020204030204" pitchFamily="34" charset="0"/>
                        </a:rPr>
                        <a:t>46%</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44%</a:t>
                      </a:r>
                    </a:p>
                  </a:txBody>
                  <a:tcPr marL="0" marR="0" marT="0" marB="0" anchor="ctr">
                    <a:solidFill>
                      <a:schemeClr val="bg1">
                        <a:lumMod val="85000"/>
                      </a:schemeClr>
                    </a:solidFill>
                  </a:tcPr>
                </a:tc>
                <a:extLst>
                  <a:ext uri="{0D108BD9-81ED-4DB2-BD59-A6C34878D82A}">
                    <a16:rowId xmlns:a16="http://schemas.microsoft.com/office/drawing/2014/main" xmlns="" val="968366019"/>
                  </a:ext>
                </a:extLst>
              </a:tr>
              <a:tr h="289318">
                <a:tc>
                  <a:txBody>
                    <a:bodyPr/>
                    <a:lstStyle/>
                    <a:p>
                      <a:pPr marL="72000" marR="0" lvl="0" indent="0" algn="l" defTabSz="914400" rtl="0" eaLnBrk="1" fontAlgn="b" latinLnBrk="0" hangingPunct="1">
                        <a:lnSpc>
                          <a:spcPct val="100000"/>
                        </a:lnSpc>
                        <a:spcBef>
                          <a:spcPct val="0"/>
                        </a:spcBef>
                        <a:spcAft>
                          <a:spcPct val="0"/>
                        </a:spcAft>
                        <a:buClrTx/>
                        <a:buSzTx/>
                        <a:buFontTx/>
                        <a:buNone/>
                        <a:tabLst/>
                      </a:pPr>
                      <a:r>
                        <a:rPr lang="cs-CZ" sz="1300" b="1" u="none" strike="noStrike" kern="1200" noProof="0" dirty="0">
                          <a:solidFill>
                            <a:schemeClr val="dk1"/>
                          </a:solidFill>
                          <a:effectLst/>
                          <a:latin typeface="+mj-lt"/>
                          <a:ea typeface="+mn-ea"/>
                          <a:cs typeface="+mn-cs"/>
                        </a:rPr>
                        <a:t>Sportovní</a:t>
                      </a:r>
                      <a:r>
                        <a:rPr lang="cs-CZ" sz="1300" b="1" u="none" strike="noStrike" kern="1200" baseline="0" noProof="0" dirty="0">
                          <a:solidFill>
                            <a:schemeClr val="dk1"/>
                          </a:solidFill>
                          <a:effectLst/>
                          <a:latin typeface="+mj-lt"/>
                          <a:ea typeface="+mn-ea"/>
                          <a:cs typeface="+mn-cs"/>
                        </a:rPr>
                        <a:t> pořady</a:t>
                      </a:r>
                      <a:endParaRPr lang="cs-CZ" sz="1300" b="1" u="none" strike="noStrike" kern="1200" noProof="0" dirty="0">
                        <a:solidFill>
                          <a:schemeClr val="dk1"/>
                        </a:solidFill>
                        <a:effectLst/>
                        <a:latin typeface="+mj-lt"/>
                        <a:ea typeface="+mn-ea"/>
                        <a:cs typeface="+mn-cs"/>
                      </a:endParaRPr>
                    </a:p>
                  </a:txBody>
                  <a:tcPr marL="9525" marR="9525" marT="9525" marB="0" anchor="ctr">
                    <a:solidFill>
                      <a:schemeClr val="bg1">
                        <a:lumMod val="85000"/>
                      </a:schemeClr>
                    </a:solidFill>
                  </a:tcPr>
                </a:tc>
                <a:tc>
                  <a:txBody>
                    <a:bodyPr/>
                    <a:lstStyle/>
                    <a:p>
                      <a:pPr marL="0" algn="ctr" defTabSz="914400" rtl="0" eaLnBrk="1" fontAlgn="b" latinLnBrk="0" hangingPunct="1"/>
                      <a:r>
                        <a:rPr lang="cs-CZ" sz="1300" u="none" strike="noStrike" kern="1200" dirty="0">
                          <a:solidFill>
                            <a:schemeClr val="dk1"/>
                          </a:solidFill>
                          <a:effectLst/>
                          <a:latin typeface="+mj-lt"/>
                          <a:ea typeface="+mn-ea"/>
                          <a:cs typeface="+mn-cs"/>
                        </a:rPr>
                        <a:t>63%</a:t>
                      </a:r>
                    </a:p>
                  </a:txBody>
                  <a:tcPr marL="9525" marR="9525" marT="9525" marB="0" anchor="ctr">
                    <a:solidFill>
                      <a:schemeClr val="bg1">
                        <a:lumMod val="85000"/>
                      </a:schemeClr>
                    </a:solidFill>
                  </a:tcPr>
                </a:tc>
                <a:tc>
                  <a:txBody>
                    <a:bodyPr/>
                    <a:lstStyle/>
                    <a:p>
                      <a:pPr algn="ctr" fontAlgn="b"/>
                      <a:r>
                        <a:rPr lang="cs-CZ" sz="1300" b="0" i="0" u="none" strike="noStrike" dirty="0">
                          <a:solidFill>
                            <a:srgbClr val="000000"/>
                          </a:solidFill>
                          <a:effectLst/>
                          <a:latin typeface="Calibri"/>
                        </a:rPr>
                        <a:t>57%</a:t>
                      </a:r>
                    </a:p>
                  </a:txBody>
                  <a:tcPr marL="0" marR="0" marT="0" marB="0" anchor="ctr">
                    <a:solidFill>
                      <a:schemeClr val="bg1">
                        <a:lumMod val="85000"/>
                      </a:schemeClr>
                    </a:solidFill>
                  </a:tcPr>
                </a:tc>
                <a:tc>
                  <a:txBody>
                    <a:bodyPr/>
                    <a:lstStyle/>
                    <a:p>
                      <a:pPr algn="ctr" fontAlgn="b"/>
                      <a:r>
                        <a:rPr lang="en-GB" sz="1300" b="0" i="0" u="none" strike="noStrike" dirty="0">
                          <a:solidFill>
                            <a:srgbClr val="000000"/>
                          </a:solidFill>
                          <a:effectLst/>
                          <a:latin typeface="Calibri" panose="020F0502020204030204" pitchFamily="34" charset="0"/>
                        </a:rPr>
                        <a:t>60%</a:t>
                      </a:r>
                    </a:p>
                  </a:txBody>
                  <a:tcPr marL="0" marR="0" marT="0" marB="0" anchor="ctr">
                    <a:solidFill>
                      <a:schemeClr val="bg1">
                        <a:lumMod val="85000"/>
                      </a:schemeClr>
                    </a:solidFill>
                  </a:tcPr>
                </a:tc>
                <a:tc>
                  <a:txBody>
                    <a:bodyPr/>
                    <a:lstStyle/>
                    <a:p>
                      <a:pPr marL="0" algn="ctr" defTabSz="914400" rtl="0" eaLnBrk="1" fontAlgn="b" latinLnBrk="0" hangingPunct="1"/>
                      <a:r>
                        <a:rPr lang="en-GB" sz="1300" b="0" i="0" u="none" strike="noStrike" kern="1200" dirty="0">
                          <a:solidFill>
                            <a:srgbClr val="000000"/>
                          </a:solidFill>
                          <a:effectLst/>
                          <a:latin typeface="Calibri" panose="020F0502020204030204" pitchFamily="34" charset="0"/>
                          <a:ea typeface="+mn-ea"/>
                          <a:cs typeface="+mn-cs"/>
                        </a:rPr>
                        <a:t>59%</a:t>
                      </a:r>
                    </a:p>
                  </a:txBody>
                  <a:tcPr marL="0" marR="0" marT="0" marB="0" anchor="ctr">
                    <a:solidFill>
                      <a:schemeClr val="bg1">
                        <a:lumMod val="85000"/>
                      </a:schemeClr>
                    </a:solidFill>
                  </a:tcPr>
                </a:tc>
                <a:extLst>
                  <a:ext uri="{0D108BD9-81ED-4DB2-BD59-A6C34878D82A}">
                    <a16:rowId xmlns:a16="http://schemas.microsoft.com/office/drawing/2014/main" xmlns="" val="2055472773"/>
                  </a:ext>
                </a:extLst>
              </a:tr>
            </a:tbl>
          </a:graphicData>
        </a:graphic>
      </p:graphicFrame>
      <p:sp>
        <p:nvSpPr>
          <p:cNvPr id="12" name="AutoShape 2">
            <a:extLst>
              <a:ext uri="{FF2B5EF4-FFF2-40B4-BE49-F238E27FC236}">
                <a16:creationId xmlns:a16="http://schemas.microsoft.com/office/drawing/2014/main" xmlns="" id="{2162F37D-C69F-4BFB-829B-5B241E765D09}"/>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ČT JAKO HLAVNÍ STANICE PRO ŽÁNRY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4231567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AutoShape 2"/>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SPOKOJENOST S PREMIÉROVÝMI POŘADY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300" dirty="0">
              <a:solidFill>
                <a:prstClr val="black"/>
              </a:solidFill>
              <a:latin typeface="Calibri" pitchFamily="34"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33</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Content Placeholder 5">
            <a:extLst>
              <a:ext uri="{FF2B5EF4-FFF2-40B4-BE49-F238E27FC236}">
                <a16:creationId xmlns:a16="http://schemas.microsoft.com/office/drawing/2014/main" xmlns="" id="{E9435A4C-44AD-4F71-86DC-06BC6A8C6E16}"/>
              </a:ext>
            </a:extLst>
          </p:cNvPr>
          <p:cNvGraphicFramePr>
            <a:graphicFrameLocks/>
          </p:cNvGraphicFramePr>
          <p:nvPr>
            <p:extLst>
              <p:ext uri="{D42A27DB-BD31-4B8C-83A1-F6EECF244321}">
                <p14:modId xmlns:p14="http://schemas.microsoft.com/office/powerpoint/2010/main" val="3225003574"/>
              </p:ext>
            </p:extLst>
          </p:nvPr>
        </p:nvGraphicFramePr>
        <p:xfrm>
          <a:off x="360363" y="1358537"/>
          <a:ext cx="8423275" cy="5068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4052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AutoShape 2"/>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ORIGINALITA PREMIÉROVÝCH POŘADŮ (Q)</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300" dirty="0">
              <a:solidFill>
                <a:prstClr val="black"/>
              </a:solidFill>
              <a:latin typeface="Calibri" pitchFamily="34"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34</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Content Placeholder 5">
            <a:extLst>
              <a:ext uri="{FF2B5EF4-FFF2-40B4-BE49-F238E27FC236}">
                <a16:creationId xmlns:a16="http://schemas.microsoft.com/office/drawing/2014/main" xmlns="" id="{E9435A4C-44AD-4F71-86DC-06BC6A8C6E16}"/>
              </a:ext>
            </a:extLst>
          </p:cNvPr>
          <p:cNvGraphicFramePr>
            <a:graphicFrameLocks/>
          </p:cNvGraphicFramePr>
          <p:nvPr>
            <p:extLst>
              <p:ext uri="{D42A27DB-BD31-4B8C-83A1-F6EECF244321}">
                <p14:modId xmlns:p14="http://schemas.microsoft.com/office/powerpoint/2010/main" val="799460885"/>
              </p:ext>
            </p:extLst>
          </p:nvPr>
        </p:nvGraphicFramePr>
        <p:xfrm>
          <a:off x="360363" y="1358537"/>
          <a:ext cx="8423275" cy="5068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9858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AutoShape 2"/>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MÍRA ZAUJETÍ PREMIÉROVÝMI POŘADY (I)</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300" dirty="0">
              <a:solidFill>
                <a:prstClr val="black"/>
              </a:solidFill>
              <a:latin typeface="Calibri" pitchFamily="34"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35</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Content Placeholder 5">
            <a:extLst>
              <a:ext uri="{FF2B5EF4-FFF2-40B4-BE49-F238E27FC236}">
                <a16:creationId xmlns:a16="http://schemas.microsoft.com/office/drawing/2014/main" xmlns="" id="{E9435A4C-44AD-4F71-86DC-06BC6A8C6E16}"/>
              </a:ext>
            </a:extLst>
          </p:cNvPr>
          <p:cNvGraphicFramePr>
            <a:graphicFrameLocks/>
          </p:cNvGraphicFramePr>
          <p:nvPr>
            <p:extLst>
              <p:ext uri="{D42A27DB-BD31-4B8C-83A1-F6EECF244321}">
                <p14:modId xmlns:p14="http://schemas.microsoft.com/office/powerpoint/2010/main" val="2716767070"/>
              </p:ext>
            </p:extLst>
          </p:nvPr>
        </p:nvGraphicFramePr>
        <p:xfrm>
          <a:off x="360363" y="1358537"/>
          <a:ext cx="8423275" cy="5068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1857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2" name="AutoShape 2"/>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DIVÁCKÉ PREFERENCE</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a:t>
            </a:r>
            <a:endParaRPr lang="cs-CZ" sz="1200" dirty="0">
              <a:solidFill>
                <a:prstClr val="black"/>
              </a:solidFill>
              <a:latin typeface="Calibri" pitchFamily="34"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36</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Graf 8">
            <a:extLst>
              <a:ext uri="{FF2B5EF4-FFF2-40B4-BE49-F238E27FC236}">
                <a16:creationId xmlns:a16="http://schemas.microsoft.com/office/drawing/2014/main" xmlns="" id="{C122CA5D-D436-4DA6-A94E-2B7CDDDDC179}"/>
              </a:ext>
            </a:extLst>
          </p:cNvPr>
          <p:cNvGraphicFramePr>
            <a:graphicFrameLocks/>
          </p:cNvGraphicFramePr>
          <p:nvPr>
            <p:extLst>
              <p:ext uri="{D42A27DB-BD31-4B8C-83A1-F6EECF244321}">
                <p14:modId xmlns:p14="http://schemas.microsoft.com/office/powerpoint/2010/main" val="476439833"/>
              </p:ext>
            </p:extLst>
          </p:nvPr>
        </p:nvGraphicFramePr>
        <p:xfrm>
          <a:off x="103188" y="2017779"/>
          <a:ext cx="8937625" cy="4489209"/>
        </p:xfrm>
        <a:graphic>
          <a:graphicData uri="http://schemas.openxmlformats.org/drawingml/2006/chart">
            <c:chart xmlns:c="http://schemas.openxmlformats.org/drawingml/2006/chart" xmlns:r="http://schemas.openxmlformats.org/officeDocument/2006/relationships" r:id="rId4"/>
          </a:graphicData>
        </a:graphic>
      </p:graphicFrame>
      <p:sp>
        <p:nvSpPr>
          <p:cNvPr id="13" name="AutoShape 2">
            <a:extLst>
              <a:ext uri="{FF2B5EF4-FFF2-40B4-BE49-F238E27FC236}">
                <a16:creationId xmlns:a16="http://schemas.microsoft.com/office/drawing/2014/main" xmlns="" id="{009E2017-264B-4930-8B73-B0E272BC09B8}"/>
              </a:ext>
            </a:extLst>
          </p:cNvPr>
          <p:cNvSpPr>
            <a:spLocks noChangeArrowheads="1"/>
          </p:cNvSpPr>
          <p:nvPr/>
        </p:nvSpPr>
        <p:spPr bwMode="auto">
          <a:xfrm>
            <a:off x="103188" y="1332809"/>
            <a:ext cx="8937625" cy="656031"/>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pitchFamily="34" charset="0"/>
              </a:rPr>
              <a:t>2017: PODÍL DIVÁKŮ PREFERUJÍCÍCH DANÝ ŽÁNR VE VYSÍLÁNÍ TELEVIZÍ VS.</a:t>
            </a:r>
          </a:p>
          <a:p>
            <a:pPr marL="1588" indent="-1588" algn="ctr" defTabSz="258763">
              <a:lnSpc>
                <a:spcPct val="110000"/>
              </a:lnSpc>
              <a:spcBef>
                <a:spcPct val="20000"/>
              </a:spcBef>
              <a:tabLst>
                <a:tab pos="180975" algn="l"/>
              </a:tabLst>
              <a:defRPr/>
            </a:pPr>
            <a:r>
              <a:rPr lang="cs-CZ" sz="1600" b="1" dirty="0">
                <a:solidFill>
                  <a:prstClr val="black"/>
                </a:solidFill>
                <a:latin typeface="Calibri" pitchFamily="34" charset="0"/>
              </a:rPr>
              <a:t>PODÍL DIVÁKŮ, PODLE KTERÝCH BY ŽÁNR MĚLA NABÍZET TELEVIZE VEŘEJNÉ SLUŽBY</a:t>
            </a:r>
          </a:p>
          <a:p>
            <a:pPr marL="1588" indent="-1588" algn="ctr" defTabSz="258763">
              <a:lnSpc>
                <a:spcPct val="110000"/>
              </a:lnSpc>
              <a:spcBef>
                <a:spcPct val="20000"/>
              </a:spcBef>
              <a:tabLst>
                <a:tab pos="180975" algn="l"/>
              </a:tabLst>
              <a:defRPr/>
            </a:pPr>
            <a:endParaRPr lang="cs-CZ" sz="1600" b="1" dirty="0">
              <a:solidFill>
                <a:prstClr val="black"/>
              </a:solidFill>
              <a:latin typeface="Calibri" pitchFamily="34" charset="0"/>
            </a:endParaRPr>
          </a:p>
        </p:txBody>
      </p:sp>
    </p:spTree>
    <p:extLst>
      <p:ext uri="{BB962C8B-B14F-4D97-AF65-F5344CB8AC3E}">
        <p14:creationId xmlns:p14="http://schemas.microsoft.com/office/powerpoint/2010/main" val="2013750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graphicFrame>
        <p:nvGraphicFramePr>
          <p:cNvPr id="11" name="Tabulka 10"/>
          <p:cNvGraphicFramePr>
            <a:graphicFrameLocks noGrp="1"/>
          </p:cNvGraphicFramePr>
          <p:nvPr>
            <p:extLst>
              <p:ext uri="{D42A27DB-BD31-4B8C-83A1-F6EECF244321}">
                <p14:modId xmlns:p14="http://schemas.microsoft.com/office/powerpoint/2010/main" val="3597117161"/>
              </p:ext>
            </p:extLst>
          </p:nvPr>
        </p:nvGraphicFramePr>
        <p:xfrm>
          <a:off x="323528" y="1772814"/>
          <a:ext cx="8460124" cy="4388275"/>
        </p:xfrm>
        <a:graphic>
          <a:graphicData uri="http://schemas.openxmlformats.org/drawingml/2006/table">
            <a:tbl>
              <a:tblPr/>
              <a:tblGrid>
                <a:gridCol w="1656184">
                  <a:extLst>
                    <a:ext uri="{9D8B030D-6E8A-4147-A177-3AD203B41FA5}">
                      <a16:colId xmlns:a16="http://schemas.microsoft.com/office/drawing/2014/main" xmlns="" val="20000"/>
                    </a:ext>
                  </a:extLst>
                </a:gridCol>
                <a:gridCol w="680394">
                  <a:extLst>
                    <a:ext uri="{9D8B030D-6E8A-4147-A177-3AD203B41FA5}">
                      <a16:colId xmlns:a16="http://schemas.microsoft.com/office/drawing/2014/main" xmlns="" val="20001"/>
                    </a:ext>
                  </a:extLst>
                </a:gridCol>
                <a:gridCol w="680394">
                  <a:extLst>
                    <a:ext uri="{9D8B030D-6E8A-4147-A177-3AD203B41FA5}">
                      <a16:colId xmlns:a16="http://schemas.microsoft.com/office/drawing/2014/main" xmlns="" val="20003"/>
                    </a:ext>
                  </a:extLst>
                </a:gridCol>
                <a:gridCol w="680394">
                  <a:extLst>
                    <a:ext uri="{9D8B030D-6E8A-4147-A177-3AD203B41FA5}">
                      <a16:colId xmlns:a16="http://schemas.microsoft.com/office/drawing/2014/main" xmlns="" val="20005"/>
                    </a:ext>
                  </a:extLst>
                </a:gridCol>
                <a:gridCol w="680394">
                  <a:extLst>
                    <a:ext uri="{9D8B030D-6E8A-4147-A177-3AD203B41FA5}">
                      <a16:colId xmlns:a16="http://schemas.microsoft.com/office/drawing/2014/main" xmlns="" val="20007"/>
                    </a:ext>
                  </a:extLst>
                </a:gridCol>
                <a:gridCol w="680394">
                  <a:extLst>
                    <a:ext uri="{9D8B030D-6E8A-4147-A177-3AD203B41FA5}">
                      <a16:colId xmlns:a16="http://schemas.microsoft.com/office/drawing/2014/main" xmlns="" val="20009"/>
                    </a:ext>
                  </a:extLst>
                </a:gridCol>
                <a:gridCol w="680394">
                  <a:extLst>
                    <a:ext uri="{9D8B030D-6E8A-4147-A177-3AD203B41FA5}">
                      <a16:colId xmlns:a16="http://schemas.microsoft.com/office/drawing/2014/main" xmlns="" val="20011"/>
                    </a:ext>
                  </a:extLst>
                </a:gridCol>
                <a:gridCol w="680394">
                  <a:extLst>
                    <a:ext uri="{9D8B030D-6E8A-4147-A177-3AD203B41FA5}">
                      <a16:colId xmlns:a16="http://schemas.microsoft.com/office/drawing/2014/main" xmlns="" val="2225952376"/>
                    </a:ext>
                  </a:extLst>
                </a:gridCol>
                <a:gridCol w="680394">
                  <a:extLst>
                    <a:ext uri="{9D8B030D-6E8A-4147-A177-3AD203B41FA5}">
                      <a16:colId xmlns:a16="http://schemas.microsoft.com/office/drawing/2014/main" xmlns="" val="411995780"/>
                    </a:ext>
                  </a:extLst>
                </a:gridCol>
                <a:gridCol w="680394">
                  <a:extLst>
                    <a:ext uri="{9D8B030D-6E8A-4147-A177-3AD203B41FA5}">
                      <a16:colId xmlns:a16="http://schemas.microsoft.com/office/drawing/2014/main" xmlns="" val="1521643404"/>
                    </a:ext>
                  </a:extLst>
                </a:gridCol>
                <a:gridCol w="680394">
                  <a:extLst>
                    <a:ext uri="{9D8B030D-6E8A-4147-A177-3AD203B41FA5}">
                      <a16:colId xmlns:a16="http://schemas.microsoft.com/office/drawing/2014/main" xmlns="" val="20013"/>
                    </a:ext>
                  </a:extLst>
                </a:gridCol>
              </a:tblGrid>
              <a:tr h="1188337">
                <a:tc>
                  <a:txBody>
                    <a:bodyPr/>
                    <a:lstStyle/>
                    <a:p>
                      <a:pPr algn="l" rtl="0" fontAlgn="ctr"/>
                      <a:r>
                        <a:rPr lang="cs-CZ" sz="1300" b="0" i="0" u="none" strike="noStrike" dirty="0">
                          <a:solidFill>
                            <a:srgbClr val="000000"/>
                          </a:solidFill>
                          <a:effectLst/>
                          <a:latin typeface="Calibri" panose="020F0502020204030204" pitchFamily="34" charset="0"/>
                        </a:rPr>
                        <a:t> </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cs-CZ" sz="1400" b="0" i="0" u="none" strike="noStrike" dirty="0">
                          <a:solidFill>
                            <a:srgbClr val="000000"/>
                          </a:solidFill>
                          <a:effectLst/>
                          <a:latin typeface="Calibri"/>
                        </a:rPr>
                        <a:t>  Zpravodajské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Publicistické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Dramatické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Zábavné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Hudební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Dokumentární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Vzdělávací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Náboženské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Sportovní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cs-CZ" sz="1400" b="0" i="0" u="none" strike="noStrike" dirty="0">
                          <a:solidFill>
                            <a:srgbClr val="000000"/>
                          </a:solidFill>
                          <a:effectLst/>
                          <a:latin typeface="Calibri"/>
                        </a:rPr>
                        <a:t>  Dětské pořady</a:t>
                      </a:r>
                    </a:p>
                  </a:txBody>
                  <a:tcPr marL="0" marR="0" marT="0" marB="0" vert="vert27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438088">
                <a:tc>
                  <a:txBody>
                    <a:bodyPr/>
                    <a:lstStyle/>
                    <a:p>
                      <a:pPr algn="l" fontAlgn="ctr"/>
                      <a:r>
                        <a:rPr lang="cs-CZ" sz="1400" b="0" i="0" u="none" strike="noStrike" dirty="0">
                          <a:solidFill>
                            <a:srgbClr val="000000"/>
                          </a:solidFill>
                          <a:effectLst/>
                          <a:latin typeface="+mj-lt"/>
                        </a:rPr>
                        <a:t>  Zásah (reach 15+)</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36%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438088">
                <a:tc>
                  <a:txBody>
                    <a:bodyPr/>
                    <a:lstStyle/>
                    <a:p>
                      <a:pPr algn="l" fontAlgn="ctr"/>
                      <a:r>
                        <a:rPr lang="cs-CZ" sz="1400" b="0" i="0" u="none" strike="noStrike" dirty="0">
                          <a:solidFill>
                            <a:srgbClr val="000000"/>
                          </a:solidFill>
                          <a:effectLst/>
                          <a:latin typeface="+mj-lt"/>
                        </a:rPr>
                        <a:t>  Spokojenost</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 </a:t>
                      </a:r>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438088">
                <a:tc>
                  <a:txBody>
                    <a:bodyPr/>
                    <a:lstStyle/>
                    <a:p>
                      <a:pPr algn="l" fontAlgn="ctr"/>
                      <a:r>
                        <a:rPr lang="cs-CZ" sz="1400" b="0" i="0" u="none" strike="noStrike" dirty="0">
                          <a:solidFill>
                            <a:srgbClr val="000000"/>
                          </a:solidFill>
                          <a:effectLst/>
                          <a:latin typeface="+mj-lt"/>
                        </a:rPr>
                        <a:t>  Originalita</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69%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 </a:t>
                      </a:r>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4"/>
                  </a:ext>
                </a:extLst>
              </a:tr>
              <a:tr h="438088">
                <a:tc>
                  <a:txBody>
                    <a:bodyPr/>
                    <a:lstStyle/>
                    <a:p>
                      <a:pPr algn="l" fontAlgn="ctr"/>
                      <a:r>
                        <a:rPr lang="cs-CZ" sz="1400" b="0" i="0" u="none" strike="noStrike" dirty="0">
                          <a:solidFill>
                            <a:srgbClr val="000000"/>
                          </a:solidFill>
                          <a:effectLst/>
                          <a:latin typeface="+mj-lt"/>
                        </a:rPr>
                        <a:t>  Zaujetí</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67%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79%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 </a:t>
                      </a:r>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r h="438088">
                <a:tc>
                  <a:txBody>
                    <a:bodyPr/>
                    <a:lstStyle/>
                    <a:p>
                      <a:pPr algn="l" fontAlgn="ctr"/>
                      <a:r>
                        <a:rPr lang="cs-CZ" sz="1400" b="0" i="0" u="none" strike="noStrike" dirty="0">
                          <a:solidFill>
                            <a:srgbClr val="000000"/>
                          </a:solidFill>
                          <a:effectLst/>
                          <a:latin typeface="+mj-lt"/>
                        </a:rPr>
                        <a:t>  Hlavní kanál ČT</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65%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44%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a:t>
                      </a:r>
                      <a:endParaRPr lang="en-GB" sz="1400" b="0" i="0" u="none" strike="noStrike" dirty="0">
                        <a:solidFill>
                          <a:srgbClr val="000000"/>
                        </a:solidFill>
                        <a:effectLst/>
                        <a:latin typeface="Calibri" panose="020F050202020403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59%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6"/>
                  </a:ext>
                </a:extLst>
              </a:tr>
              <a:tr h="438088">
                <a:tc>
                  <a:txBody>
                    <a:bodyPr/>
                    <a:lstStyle/>
                    <a:p>
                      <a:pPr algn="l" fontAlgn="ctr"/>
                      <a:r>
                        <a:rPr lang="cs-CZ" sz="1400" b="0" i="0" u="none" strike="noStrike" dirty="0">
                          <a:solidFill>
                            <a:srgbClr val="000000"/>
                          </a:solidFill>
                          <a:effectLst/>
                          <a:latin typeface="+mj-lt"/>
                        </a:rPr>
                        <a:t>  Podíl premiér</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15%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18%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56%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b"/>
                      <a:r>
                        <a:rPr lang="en-GB" sz="1400" b="0" i="0" u="none" strike="noStrike">
                          <a:solidFill>
                            <a:srgbClr val="000000"/>
                          </a:solidFill>
                          <a:effectLst/>
                          <a:latin typeface="Calibri" panose="020F0502020204030204" pitchFamily="34" charset="0"/>
                        </a:rPr>
                        <a:t>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7"/>
                  </a:ext>
                </a:extLst>
              </a:tr>
              <a:tr h="571410">
                <a:tc>
                  <a:txBody>
                    <a:bodyPr/>
                    <a:lstStyle/>
                    <a:p>
                      <a:pPr algn="l" fontAlgn="ctr"/>
                      <a:r>
                        <a:rPr lang="cs-CZ" sz="1400" b="0" i="0" u="none" strike="noStrike" dirty="0">
                          <a:solidFill>
                            <a:srgbClr val="000000"/>
                          </a:solidFill>
                          <a:effectLst/>
                          <a:latin typeface="+mj-lt"/>
                        </a:rPr>
                        <a:t>  Podíl vlastní tvorby</a:t>
                      </a:r>
                    </a:p>
                  </a:txBody>
                  <a:tcPr marL="8263" marR="8263" marT="8263"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35%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8"/>
                  </a:ext>
                </a:extLst>
              </a:tr>
            </a:tbl>
          </a:graphicData>
        </a:graphic>
      </p:graphicFrame>
      <p:sp>
        <p:nvSpPr>
          <p:cNvPr id="12" name="AutoShape 2"/>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PŘEHLED ZA ROK 2017</a:t>
            </a: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r>
              <a:rPr lang="cs-CZ" sz="1200" b="1" dirty="0">
                <a:solidFill>
                  <a:prstClr val="black"/>
                </a:solidFill>
                <a:latin typeface="Calibri" pitchFamily="34" charset="0"/>
              </a:rPr>
              <a:t>,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 AOP ČT, PROVYS ČT, DKV ČT</a:t>
            </a:r>
            <a:endParaRPr lang="cs-CZ" sz="1200" dirty="0">
              <a:solidFill>
                <a:prstClr val="black"/>
              </a:solidFill>
              <a:latin typeface="Calibri" pitchFamily="34" charset="0"/>
            </a:endParaRPr>
          </a:p>
        </p:txBody>
      </p:sp>
      <p:sp>
        <p:nvSpPr>
          <p:cNvPr id="14"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37</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Tree>
    <p:extLst>
      <p:ext uri="{BB962C8B-B14F-4D97-AF65-F5344CB8AC3E}">
        <p14:creationId xmlns:p14="http://schemas.microsoft.com/office/powerpoint/2010/main" val="1710903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8" name="TextovéPole 7"/>
          <p:cNvSpPr txBox="1"/>
          <p:nvPr/>
        </p:nvSpPr>
        <p:spPr>
          <a:xfrm>
            <a:off x="251520" y="784592"/>
            <a:ext cx="8423274" cy="5740033"/>
          </a:xfrm>
          <a:prstGeom prst="rect">
            <a:avLst/>
          </a:prstGeom>
          <a:noFill/>
        </p:spPr>
        <p:txBody>
          <a:bodyPr wrap="square" rtlCol="0">
            <a:spAutoFit/>
          </a:bodyPr>
          <a:lstStyle>
            <a:defPPr>
              <a:defRPr lang="cs-CZ"/>
            </a:defPPr>
            <a:lvl1pPr marL="285750" lvl="0" indent="-285750">
              <a:spcAft>
                <a:spcPts val="600"/>
              </a:spcAft>
              <a:buFont typeface="Arial" pitchFamily="34" charset="0"/>
              <a:buChar char="•"/>
              <a:defRPr sz="1600">
                <a:latin typeface="+mj-lt"/>
              </a:defRPr>
            </a:lvl1pPr>
          </a:lstStyle>
          <a:p>
            <a:r>
              <a:rPr lang="cs-CZ" sz="1800" dirty="0">
                <a:solidFill>
                  <a:prstClr val="black"/>
                </a:solidFill>
              </a:rPr>
              <a:t>Z hlediska jednotlivých žánrů došlo meziročně k výraznému nárůstu zásahu u vzdělávacích pořadů, konkrétně z 11 % na 16 %. O něco nižší zásah než v roce 2016 vykazují zpravodajské pořady, naopak o 1 </a:t>
            </a:r>
            <a:r>
              <a:rPr lang="cs-CZ" sz="1800" dirty="0" err="1">
                <a:solidFill>
                  <a:prstClr val="black"/>
                </a:solidFill>
              </a:rPr>
              <a:t>p.b</a:t>
            </a:r>
            <a:r>
              <a:rPr lang="cs-CZ" sz="1800" dirty="0">
                <a:solidFill>
                  <a:prstClr val="black"/>
                </a:solidFill>
              </a:rPr>
              <a:t>. stoupl zásah publicistických pořadů. Významný pokles registrujeme u sportovních pořadů, a to kvůli již zmíněné absenci velkých sportovních událostí v roce 2017.</a:t>
            </a:r>
          </a:p>
          <a:p>
            <a:r>
              <a:rPr lang="cs-CZ" sz="1800" dirty="0">
                <a:solidFill>
                  <a:prstClr val="black"/>
                </a:solidFill>
              </a:rPr>
              <a:t>Pokud jde o kvalitativní parametry, nejlépe jsou hodnoceny hudební a dokumentární pořady. K poklesu originality došlo napříč všemi žánry, důvody zmiňujeme výše.</a:t>
            </a:r>
            <a:endParaRPr lang="cs-CZ" sz="1800" dirty="0">
              <a:solidFill>
                <a:srgbClr val="FF0000"/>
              </a:solidFill>
            </a:endParaRPr>
          </a:p>
          <a:p>
            <a:r>
              <a:rPr lang="cs-CZ" sz="1800" dirty="0">
                <a:solidFill>
                  <a:prstClr val="black"/>
                </a:solidFill>
              </a:rPr>
              <a:t>K celkovému mírnému poklesu došlo u vnímané míry zaujetí, nejvíce se to týkalo pořadů s náboženskou tématikou. Naopak nárůst vnímané míry zaujetí registrujeme u dokumentárních pořadů.</a:t>
            </a:r>
          </a:p>
          <a:p>
            <a:r>
              <a:rPr lang="cs-CZ" sz="1800" dirty="0">
                <a:solidFill>
                  <a:prstClr val="black"/>
                </a:solidFill>
              </a:rPr>
              <a:t>Nejvyšší podíl vlastní tvorby byl zaznamenán u zpravodajských, publicistických, zábavních, vzdělávacích, sportovních a náboženských pořadů; ve všech případech přesáhl 90 %. </a:t>
            </a:r>
          </a:p>
          <a:p>
            <a:r>
              <a:rPr lang="cs-CZ" sz="1800" dirty="0">
                <a:solidFill>
                  <a:prstClr val="black"/>
                </a:solidFill>
              </a:rPr>
              <a:t>Stabilní je podíl premiérové vlastní tvorby, 76 % premiér jsme zaznamenali u zpravodajských pořadů, alespoň 50 % u vzdělávacích a sportovních pořadů</a:t>
            </a:r>
            <a:r>
              <a:rPr lang="cs-CZ" sz="1800" dirty="0" smtClean="0">
                <a:solidFill>
                  <a:prstClr val="black"/>
                </a:solidFill>
              </a:rPr>
              <a:t>. Z hlediska kanálů </a:t>
            </a:r>
            <a:r>
              <a:rPr lang="cs-CZ" sz="1800" dirty="0">
                <a:solidFill>
                  <a:prstClr val="black"/>
                </a:solidFill>
              </a:rPr>
              <a:t>Č</a:t>
            </a:r>
            <a:r>
              <a:rPr lang="cs-CZ" sz="1800" dirty="0" smtClean="0">
                <a:solidFill>
                  <a:prstClr val="black"/>
                </a:solidFill>
              </a:rPr>
              <a:t>eské televize </a:t>
            </a:r>
            <a:endParaRPr lang="cs-CZ" sz="1800" dirty="0">
              <a:solidFill>
                <a:prstClr val="black"/>
              </a:solidFill>
            </a:endParaRPr>
          </a:p>
          <a:p>
            <a:r>
              <a:rPr lang="cs-CZ" sz="1800" dirty="0">
                <a:solidFill>
                  <a:prstClr val="black"/>
                </a:solidFill>
              </a:rPr>
              <a:t>Výrazně se nemění ani podíl diváků, kteří preferují jednotlivé žánry ve vysílání. Více než polovina diváků se domnívá, že zpravodajské, dokumentární a vzdělávací pořady by ve svém vysílání měla nabízet televize veřejné služby.</a:t>
            </a:r>
          </a:p>
        </p:txBody>
      </p:sp>
      <p:sp>
        <p:nvSpPr>
          <p:cNvPr id="7"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A. VÝVOJ ZÁKLADNÍCH UKAZATELŮ - RQI </a:t>
            </a:r>
          </a:p>
        </p:txBody>
      </p:sp>
      <p:sp>
        <p:nvSpPr>
          <p:cNvPr id="10"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ŽÁNRY - Komentář</a:t>
            </a: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38</a:t>
            </a:fld>
            <a:endParaRPr lang="cs-CZ" sz="1100" dirty="0">
              <a:solidFill>
                <a:srgbClr val="1A1F52"/>
              </a:solidFill>
              <a:cs typeface="Arial" charset="0"/>
            </a:endParaRPr>
          </a:p>
        </p:txBody>
      </p:sp>
    </p:spTree>
    <p:extLst>
      <p:ext uri="{BB962C8B-B14F-4D97-AF65-F5344CB8AC3E}">
        <p14:creationId xmlns:p14="http://schemas.microsoft.com/office/powerpoint/2010/main" val="287552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B. PLNĚNÍ OBECNÝCH CÍLŮ</a:t>
            </a:r>
          </a:p>
          <a:p>
            <a:pPr marL="514350" indent="-514350" algn="ctr">
              <a:lnSpc>
                <a:spcPts val="3100"/>
              </a:lnSpc>
              <a:buAutoNum type="alphaUcPeriod"/>
            </a:pPr>
            <a:endParaRPr lang="cs-CZ" sz="3200" dirty="0">
              <a:latin typeface="+mj-lt"/>
            </a:endParaRPr>
          </a:p>
          <a:p>
            <a:pPr algn="ctr">
              <a:lnSpc>
                <a:spcPts val="3100"/>
              </a:lnSpc>
            </a:pPr>
            <a:r>
              <a:rPr lang="cs-CZ" sz="3200" dirty="0">
                <a:latin typeface="Calibri" pitchFamily="34" charset="0"/>
              </a:rPr>
              <a:t>CÍL 1 – Poskytování zpravodajských a publicistických informací, udržování a rozvoj občanské společnosti a demokracie</a:t>
            </a:r>
            <a:endParaRPr lang="cs-CZ" sz="3200" dirty="0">
              <a:solidFill>
                <a:schemeClr val="dk1"/>
              </a:solidFill>
            </a:endParaRP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39</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3697998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ÚVOD</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262180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r>
              <a:rPr lang="cs-CZ" sz="1200" b="1" dirty="0">
                <a:solidFill>
                  <a:prstClr val="black"/>
                </a:solidFill>
                <a:latin typeface="Calibri" pitchFamily="34" charset="0"/>
              </a:rPr>
              <a:t>, Tracking ČT, DKV ČT</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40</a:t>
            </a:fld>
            <a:endParaRPr lang="cs-CZ" sz="1100" dirty="0">
              <a:solidFill>
                <a:srgbClr val="1A1F52"/>
              </a:solidFill>
              <a:latin typeface="+mj-lt"/>
              <a:cs typeface="Arial" charset="0"/>
            </a:endParaRPr>
          </a:p>
        </p:txBody>
      </p:sp>
      <p:sp>
        <p:nvSpPr>
          <p:cNvPr id="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0" name="Graf 9">
            <a:extLst>
              <a:ext uri="{FF2B5EF4-FFF2-40B4-BE49-F238E27FC236}">
                <a16:creationId xmlns:a16="http://schemas.microsoft.com/office/drawing/2014/main" xmlns="" id="{A04EC6AD-6C04-4D91-9543-0EC91482785C}"/>
              </a:ext>
            </a:extLst>
          </p:cNvPr>
          <p:cNvGraphicFramePr>
            <a:graphicFrameLocks/>
          </p:cNvGraphicFramePr>
          <p:nvPr>
            <p:extLst>
              <p:ext uri="{D42A27DB-BD31-4B8C-83A1-F6EECF244321}">
                <p14:modId xmlns:p14="http://schemas.microsoft.com/office/powerpoint/2010/main" val="108271912"/>
              </p:ext>
            </p:extLst>
          </p:nvPr>
        </p:nvGraphicFramePr>
        <p:xfrm>
          <a:off x="103187" y="1651000"/>
          <a:ext cx="8937625" cy="4799013"/>
        </p:xfrm>
        <a:graphic>
          <a:graphicData uri="http://schemas.openxmlformats.org/drawingml/2006/chart">
            <c:chart xmlns:c="http://schemas.openxmlformats.org/drawingml/2006/chart" xmlns:r="http://schemas.openxmlformats.org/officeDocument/2006/relationships" r:id="rId4"/>
          </a:graphicData>
        </a:graphic>
      </p:graphicFrame>
      <p:sp>
        <p:nvSpPr>
          <p:cNvPr id="13" name="Ovál 12">
            <a:extLst>
              <a:ext uri="{FF2B5EF4-FFF2-40B4-BE49-F238E27FC236}">
                <a16:creationId xmlns:a16="http://schemas.microsoft.com/office/drawing/2014/main" xmlns="" id="{972A641B-0C0C-42D4-B435-06D1D6F6AE0D}"/>
              </a:ext>
            </a:extLst>
          </p:cNvPr>
          <p:cNvSpPr/>
          <p:nvPr/>
        </p:nvSpPr>
        <p:spPr>
          <a:xfrm>
            <a:off x="8388424" y="5625493"/>
            <a:ext cx="288032" cy="28803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dirty="0">
                <a:cs typeface="Times New Roman" panose="02020603050405020304" pitchFamily="18" charset="0"/>
              </a:rPr>
              <a:t>K</a:t>
            </a:r>
            <a:endParaRPr lang="en-GB" dirty="0">
              <a:cs typeface="Times New Roman" panose="02020603050405020304" pitchFamily="18" charset="0"/>
            </a:endParaRPr>
          </a:p>
        </p:txBody>
      </p:sp>
    </p:spTree>
    <p:extLst>
      <p:ext uri="{BB962C8B-B14F-4D97-AF65-F5344CB8AC3E}">
        <p14:creationId xmlns:p14="http://schemas.microsoft.com/office/powerpoint/2010/main" val="267125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41</a:t>
            </a:fld>
            <a:endParaRPr lang="cs-CZ" sz="1100" dirty="0">
              <a:solidFill>
                <a:srgbClr val="1A1F52"/>
              </a:solidFill>
              <a:latin typeface="+mj-lt"/>
              <a:cs typeface="Arial" charset="0"/>
            </a:endParaRPr>
          </a:p>
        </p:txBody>
      </p:sp>
      <p:sp>
        <p:nvSpPr>
          <p:cNvPr id="10" name="TextovéPole 9"/>
          <p:cNvSpPr txBox="1"/>
          <p:nvPr/>
        </p:nvSpPr>
        <p:spPr>
          <a:xfrm>
            <a:off x="360363" y="1072182"/>
            <a:ext cx="8423275" cy="4832092"/>
          </a:xfrm>
          <a:prstGeom prst="rect">
            <a:avLst/>
          </a:prstGeom>
          <a:noFill/>
        </p:spPr>
        <p:txBody>
          <a:bodyPr wrap="square" rtlCol="0">
            <a:spAutoFit/>
          </a:bodyPr>
          <a:lstStyle/>
          <a:p>
            <a:pPr lvl="0">
              <a:spcBef>
                <a:spcPts val="1200"/>
              </a:spcBef>
              <a:spcAft>
                <a:spcPts val="600"/>
              </a:spcAft>
            </a:pPr>
            <a:r>
              <a:rPr lang="cs-CZ" b="1" u="sng" dirty="0">
                <a:solidFill>
                  <a:prstClr val="black"/>
                </a:solidFill>
                <a:latin typeface="+mj-lt"/>
              </a:rPr>
              <a:t>ZÁKLADNÍ INDIKÁTORY </a:t>
            </a:r>
            <a:endParaRPr lang="cs-CZ" dirty="0">
              <a:solidFill>
                <a:prstClr val="black"/>
              </a:solidFill>
              <a:latin typeface="+mj-lt"/>
            </a:endParaRPr>
          </a:p>
          <a:p>
            <a:pPr marL="285750" indent="-285750">
              <a:spcAft>
                <a:spcPts val="600"/>
              </a:spcAft>
              <a:buFont typeface="Arial" pitchFamily="34" charset="0"/>
              <a:buChar char="•"/>
            </a:pPr>
            <a:r>
              <a:rPr lang="cs-CZ" b="1" dirty="0">
                <a:solidFill>
                  <a:prstClr val="black"/>
                </a:solidFill>
                <a:latin typeface="+mj-lt"/>
              </a:rPr>
              <a:t>Průměrný týdenní zásah celku zpravodajských, aktuálně-publicistických a diskusních pořadů v populaci 15+ zůstává na stabilní hladině</a:t>
            </a:r>
            <a:r>
              <a:rPr lang="cs-CZ" dirty="0">
                <a:solidFill>
                  <a:prstClr val="black"/>
                </a:solidFill>
                <a:latin typeface="+mj-lt"/>
              </a:rPr>
              <a:t>, oproti roku 2016 klesl o 1 </a:t>
            </a:r>
            <a:r>
              <a:rPr lang="cs-CZ" dirty="0" err="1">
                <a:solidFill>
                  <a:prstClr val="black"/>
                </a:solidFill>
                <a:latin typeface="+mj-lt"/>
              </a:rPr>
              <a:t>p.b</a:t>
            </a:r>
            <a:r>
              <a:rPr lang="cs-CZ" dirty="0">
                <a:solidFill>
                  <a:prstClr val="black"/>
                </a:solidFill>
                <a:latin typeface="+mj-lt"/>
              </a:rPr>
              <a:t>. na 47 %. Pro srovnání uvádíme, že meziroční pokles zásahu u obdobných pořadů hlavních komerčních vysílatelů (TV Nova a FTV Prima) je o něco výraznější (1,5-2 </a:t>
            </a:r>
            <a:r>
              <a:rPr lang="cs-CZ" dirty="0" err="1">
                <a:solidFill>
                  <a:prstClr val="black"/>
                </a:solidFill>
                <a:latin typeface="+mj-lt"/>
              </a:rPr>
              <a:t>p.b</a:t>
            </a:r>
            <a:r>
              <a:rPr lang="cs-CZ" dirty="0">
                <a:solidFill>
                  <a:prstClr val="black"/>
                </a:solidFill>
                <a:latin typeface="+mj-lt"/>
              </a:rPr>
              <a:t>.)</a:t>
            </a:r>
          </a:p>
          <a:p>
            <a:pPr marL="285750" indent="-285750">
              <a:spcAft>
                <a:spcPts val="600"/>
              </a:spcAft>
              <a:buFont typeface="Arial" pitchFamily="34" charset="0"/>
              <a:buChar char="•"/>
            </a:pPr>
            <a:r>
              <a:rPr lang="cs-CZ" b="1" dirty="0">
                <a:solidFill>
                  <a:prstClr val="black"/>
                </a:solidFill>
                <a:latin typeface="+mj-lt"/>
              </a:rPr>
              <a:t>Míra spokojenosti s výše zmíněnými pořady je meziročně beze změn, drží se na hladině 79 %. </a:t>
            </a:r>
            <a:r>
              <a:rPr lang="cs-CZ" dirty="0">
                <a:solidFill>
                  <a:prstClr val="black"/>
                </a:solidFill>
                <a:latin typeface="+mj-lt"/>
              </a:rPr>
              <a:t>Index originality činil 50 </a:t>
            </a:r>
            <a:r>
              <a:rPr lang="cs-CZ" dirty="0">
                <a:latin typeface="+mj-lt"/>
              </a:rPr>
              <a:t>% a index </a:t>
            </a:r>
            <a:r>
              <a:rPr lang="cs-CZ" dirty="0">
                <a:solidFill>
                  <a:prstClr val="black"/>
                </a:solidFill>
                <a:latin typeface="+mj-lt"/>
              </a:rPr>
              <a:t>zaujetí 61 %, přičemž výsledky v předchozích letech také oscilovaly kolem této hodnoty. </a:t>
            </a:r>
            <a:endParaRPr lang="cs-CZ" dirty="0" smtClean="0">
              <a:solidFill>
                <a:prstClr val="black"/>
              </a:solidFill>
              <a:latin typeface="+mj-lt"/>
            </a:endParaRPr>
          </a:p>
          <a:p>
            <a:pPr marL="285750" lvl="0" indent="-285750">
              <a:spcAft>
                <a:spcPts val="600"/>
              </a:spcAft>
              <a:buFont typeface="Arial" pitchFamily="34" charset="0"/>
              <a:buChar char="•"/>
            </a:pPr>
            <a:r>
              <a:rPr lang="cs-CZ" dirty="0"/>
              <a:t>V posledních třech letech dochází ve společnosti ke stále větší polarizaci a názorové roztříštěnosti. Množství publikovaných a dostupných informací rapidně roste, jejich validita ale klesá. V důsledku toho vzrůstá nedůvěra konzumentů v informace a fakta obecně. Ve veřejném prostoru a na sociálních sítích začala působit řada dezinformačních </a:t>
            </a:r>
            <a:r>
              <a:rPr lang="cs-CZ" dirty="0" smtClean="0"/>
              <a:t>zdrojů. Soustavné </a:t>
            </a:r>
            <a:r>
              <a:rPr lang="cs-CZ" dirty="0"/>
              <a:t>zpochybňování práce médií se tak logicky odráží i v hodnocení některých indikátorů vycházejících z </a:t>
            </a:r>
            <a:r>
              <a:rPr lang="cs-CZ" dirty="0" err="1"/>
              <a:t>trackingového</a:t>
            </a:r>
            <a:r>
              <a:rPr lang="cs-CZ" dirty="0"/>
              <a:t> výzkumu. </a:t>
            </a:r>
          </a:p>
          <a:p>
            <a:pPr marL="285750" indent="-285750">
              <a:spcAft>
                <a:spcPts val="600"/>
              </a:spcAft>
              <a:buFont typeface="Arial" pitchFamily="34" charset="0"/>
              <a:buChar char="•"/>
            </a:pPr>
            <a:endParaRPr lang="cs-CZ" dirty="0">
              <a:solidFill>
                <a:prstClr val="black"/>
              </a:solidFill>
              <a:latin typeface="+mj-lt"/>
            </a:endParaRPr>
          </a:p>
        </p:txBody>
      </p:sp>
    </p:spTree>
    <p:extLst>
      <p:ext uri="{BB962C8B-B14F-4D97-AF65-F5344CB8AC3E}">
        <p14:creationId xmlns:p14="http://schemas.microsoft.com/office/powerpoint/2010/main" val="3222039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9" name="Graf 8"/>
          <p:cNvGraphicFramePr>
            <a:graphicFrameLocks/>
          </p:cNvGraphicFramePr>
          <p:nvPr>
            <p:extLst>
              <p:ext uri="{D42A27DB-BD31-4B8C-83A1-F6EECF244321}">
                <p14:modId xmlns:p14="http://schemas.microsoft.com/office/powerpoint/2010/main" val="457939792"/>
              </p:ext>
            </p:extLst>
          </p:nvPr>
        </p:nvGraphicFramePr>
        <p:xfrm>
          <a:off x="103187" y="2204864"/>
          <a:ext cx="8937625"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42</a:t>
            </a:fld>
            <a:endParaRPr lang="cs-CZ" sz="1100" dirty="0">
              <a:solidFill>
                <a:srgbClr val="1A1F52"/>
              </a:solidFill>
              <a:latin typeface="+mj-lt"/>
              <a:cs typeface="Arial" charset="0"/>
            </a:endParaRPr>
          </a:p>
        </p:txBody>
      </p:sp>
      <p:sp>
        <p:nvSpPr>
          <p:cNvPr id="13" name="AutoShape 2"/>
          <p:cNvSpPr>
            <a:spLocks noChangeArrowheads="1"/>
          </p:cNvSpPr>
          <p:nvPr/>
        </p:nvSpPr>
        <p:spPr bwMode="auto">
          <a:xfrm>
            <a:off x="103188" y="1593769"/>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2017*: SOUHLAS S VÝROKY TÝKAJÍCÍMI SE DŮVĚRYHODNOSTI, OBJEKTIVITY A VYVÁŽENOSTI čt MEZI PŘÍZNIVCI POLITICKÝCH SUBJEKTŮ Z RŮZNÝCH částí politického spektra</a:t>
            </a:r>
          </a:p>
        </p:txBody>
      </p:sp>
      <p:sp>
        <p:nvSpPr>
          <p:cNvPr id="10" name="Zástupný symbol pro datum 7"/>
          <p:cNvSpPr txBox="1">
            <a:spLocks/>
          </p:cNvSpPr>
          <p:nvPr/>
        </p:nvSpPr>
        <p:spPr bwMode="auto">
          <a:xfrm>
            <a:off x="4283968" y="6660356"/>
            <a:ext cx="4608190" cy="242967"/>
          </a:xfrm>
          <a:prstGeom prst="rect">
            <a:avLst/>
          </a:prstGeom>
          <a:noFill/>
          <a:ln w="9525">
            <a:noFill/>
            <a:miter lim="800000"/>
            <a:headEnd/>
            <a:tailEnd/>
          </a:ln>
        </p:spPr>
        <p:txBody>
          <a:bodyPr lIns="0" anchor="b"/>
          <a:lstStyle/>
          <a:p>
            <a:pPr algn="r">
              <a:defRPr/>
            </a:pPr>
            <a:r>
              <a:rPr lang="cs-CZ" sz="1000" dirty="0">
                <a:latin typeface="+mj-lt"/>
                <a:cs typeface="Arial" charset="0"/>
              </a:rPr>
              <a:t>Poznámka: Obecně platí, že průměr výsledků za populaci snižují lidé, kteří nepreferují žádný politický subjekt. Ti nejsou v  grafu samostatně prezentováni.</a:t>
            </a:r>
          </a:p>
        </p:txBody>
      </p:sp>
      <p:sp>
        <p:nvSpPr>
          <p:cNvPr id="2" name="Ovál 1">
            <a:extLst>
              <a:ext uri="{FF2B5EF4-FFF2-40B4-BE49-F238E27FC236}">
                <a16:creationId xmlns:a16="http://schemas.microsoft.com/office/drawing/2014/main" xmlns="" id="{FCA2D82D-5F40-4E58-8F41-D7120F1AED54}"/>
              </a:ext>
            </a:extLst>
          </p:cNvPr>
          <p:cNvSpPr/>
          <p:nvPr/>
        </p:nvSpPr>
        <p:spPr>
          <a:xfrm>
            <a:off x="8388424" y="4869160"/>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1900" dirty="0">
                <a:latin typeface="+mj-lt"/>
                <a:cs typeface="Times New Roman" panose="02020603050405020304" pitchFamily="18" charset="0"/>
              </a:rPr>
              <a:t>S</a:t>
            </a:r>
            <a:endParaRPr lang="en-GB" sz="1900" dirty="0">
              <a:latin typeface="+mj-lt"/>
              <a:cs typeface="Times New Roman" panose="02020603050405020304" pitchFamily="18" charset="0"/>
            </a:endParaRPr>
          </a:p>
        </p:txBody>
      </p:sp>
      <p:sp>
        <p:nvSpPr>
          <p:cNvPr id="14" name="AutoShape 2">
            <a:extLst>
              <a:ext uri="{FF2B5EF4-FFF2-40B4-BE49-F238E27FC236}">
                <a16:creationId xmlns:a16="http://schemas.microsoft.com/office/drawing/2014/main" xmlns="" id="{28AD260A-51E6-4EAA-B88C-F1471D99F0E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a:t>
            </a:r>
          </a:p>
        </p:txBody>
      </p:sp>
      <p:sp>
        <p:nvSpPr>
          <p:cNvPr id="17" name="Zástupný symbol pro datum 7">
            <a:extLst>
              <a:ext uri="{FF2B5EF4-FFF2-40B4-BE49-F238E27FC236}">
                <a16:creationId xmlns:a16="http://schemas.microsoft.com/office/drawing/2014/main" xmlns="" id="{494F3378-EBFC-420B-AF63-3FA646985109}"/>
              </a:ext>
            </a:extLst>
          </p:cNvPr>
          <p:cNvSpPr txBox="1">
            <a:spLocks/>
          </p:cNvSpPr>
          <p:nvPr/>
        </p:nvSpPr>
        <p:spPr bwMode="auto">
          <a:xfrm>
            <a:off x="4283968" y="6181251"/>
            <a:ext cx="4608190" cy="242967"/>
          </a:xfrm>
          <a:prstGeom prst="rect">
            <a:avLst/>
          </a:prstGeom>
          <a:noFill/>
          <a:ln w="9525">
            <a:noFill/>
            <a:miter lim="800000"/>
            <a:headEnd/>
            <a:tailEnd/>
          </a:ln>
        </p:spPr>
        <p:txBody>
          <a:bodyPr lIns="0" anchor="b"/>
          <a:lstStyle/>
          <a:p>
            <a:pPr algn="r">
              <a:defRPr/>
            </a:pPr>
            <a:r>
              <a:rPr lang="cs-CZ" sz="1000" dirty="0">
                <a:latin typeface="+mj-lt"/>
                <a:cs typeface="Arial" charset="0"/>
              </a:rPr>
              <a:t>* Koaliční vláda B. Sobotky skončila formálně své působení 13. prosince 2017.</a:t>
            </a:r>
          </a:p>
        </p:txBody>
      </p:sp>
      <p:sp>
        <p:nvSpPr>
          <p:cNvPr id="15" name="Rectangle 13">
            <a:extLst>
              <a:ext uri="{FF2B5EF4-FFF2-40B4-BE49-F238E27FC236}">
                <a16:creationId xmlns:a16="http://schemas.microsoft.com/office/drawing/2014/main" xmlns="" id="{E7FA43F3-2E11-4810-95AD-F1D6739F4A9E}"/>
              </a:ext>
            </a:extLst>
          </p:cNvPr>
          <p:cNvSpPr/>
          <p:nvPr/>
        </p:nvSpPr>
        <p:spPr>
          <a:xfrm>
            <a:off x="360363" y="5805264"/>
            <a:ext cx="8423275" cy="587845"/>
          </a:xfrm>
          <a:prstGeom prst="rect">
            <a:avLst/>
          </a:prstGeom>
          <a:solidFill>
            <a:schemeClr val="accent1">
              <a:lumMod val="20000"/>
              <a:lumOff val="80000"/>
            </a:schemeClr>
          </a:solid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lvl="0">
              <a:spcAft>
                <a:spcPts val="600"/>
              </a:spcAft>
            </a:pPr>
            <a:r>
              <a:rPr lang="cs-CZ" sz="1300" dirty="0">
                <a:solidFill>
                  <a:prstClr val="black"/>
                </a:solidFill>
                <a:latin typeface="Calibri"/>
              </a:rPr>
              <a:t>* Vzhledem k tomu, že koaliční vláda ČSSD + ANO + KDU-ČSL vládla významnou část roku 2017 (demisi podala k 13. prosinci), ponecháváme tento graf v nezměněné podobě, tedy stejně jako pro předchozí roky.</a:t>
            </a:r>
          </a:p>
        </p:txBody>
      </p:sp>
    </p:spTree>
    <p:extLst>
      <p:ext uri="{BB962C8B-B14F-4D97-AF65-F5344CB8AC3E}">
        <p14:creationId xmlns:p14="http://schemas.microsoft.com/office/powerpoint/2010/main" val="30816918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43</a:t>
            </a:fld>
            <a:endParaRPr lang="cs-CZ" sz="1100" dirty="0">
              <a:solidFill>
                <a:srgbClr val="1A1F52"/>
              </a:solidFill>
              <a:latin typeface="+mj-lt"/>
              <a:cs typeface="Arial" charset="0"/>
            </a:endParaRPr>
          </a:p>
        </p:txBody>
      </p:sp>
      <p:sp>
        <p:nvSpPr>
          <p:cNvPr id="13" name="AutoShape 2"/>
          <p:cNvSpPr>
            <a:spLocks noChangeArrowheads="1"/>
          </p:cNvSpPr>
          <p:nvPr/>
        </p:nvSpPr>
        <p:spPr bwMode="auto">
          <a:xfrm>
            <a:off x="103188" y="1593769"/>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cap="all" dirty="0">
                <a:latin typeface="Calibri" pitchFamily="34" charset="0"/>
              </a:rPr>
              <a:t>nejdůvěryhodnější HLAVNÍ ZPRAVODAJSKÝ POŘAD</a:t>
            </a:r>
          </a:p>
          <a:p>
            <a:pPr marL="1588" indent="-1588" algn="ctr" defTabSz="271463">
              <a:spcBef>
                <a:spcPct val="20000"/>
              </a:spcBef>
              <a:spcAft>
                <a:spcPct val="20000"/>
              </a:spcAft>
              <a:tabLst>
                <a:tab pos="631825" algn="l"/>
              </a:tabLst>
              <a:defRPr/>
            </a:pPr>
            <a:r>
              <a:rPr lang="cs-CZ" sz="1600" b="1" cap="all" dirty="0">
                <a:latin typeface="Calibri" pitchFamily="34" charset="0"/>
              </a:rPr>
              <a:t> </a:t>
            </a:r>
          </a:p>
        </p:txBody>
      </p:sp>
      <p:sp>
        <p:nvSpPr>
          <p:cNvPr id="15"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4" name="Content Placeholder 5"/>
          <p:cNvGraphicFramePr>
            <a:graphicFrameLocks/>
          </p:cNvGraphicFramePr>
          <p:nvPr>
            <p:extLst>
              <p:ext uri="{D42A27DB-BD31-4B8C-83A1-F6EECF244321}">
                <p14:modId xmlns:p14="http://schemas.microsoft.com/office/powerpoint/2010/main" val="2975985078"/>
              </p:ext>
            </p:extLst>
          </p:nvPr>
        </p:nvGraphicFramePr>
        <p:xfrm>
          <a:off x="360363" y="2060848"/>
          <a:ext cx="8423275" cy="4248472"/>
        </p:xfrm>
        <a:graphic>
          <a:graphicData uri="http://schemas.openxmlformats.org/drawingml/2006/chart">
            <c:chart xmlns:c="http://schemas.openxmlformats.org/drawingml/2006/chart" xmlns:r="http://schemas.openxmlformats.org/officeDocument/2006/relationships" r:id="rId4"/>
          </a:graphicData>
        </a:graphic>
      </p:graphicFrame>
      <p:sp>
        <p:nvSpPr>
          <p:cNvPr id="9" name="AutoShape 2">
            <a:extLst>
              <a:ext uri="{FF2B5EF4-FFF2-40B4-BE49-F238E27FC236}">
                <a16:creationId xmlns:a16="http://schemas.microsoft.com/office/drawing/2014/main" xmlns="" id="{15FA82B1-1774-4BBC-B089-E7A59C6A9793}"/>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a:t>
            </a:r>
          </a:p>
        </p:txBody>
      </p:sp>
    </p:spTree>
    <p:extLst>
      <p:ext uri="{BB962C8B-B14F-4D97-AF65-F5344CB8AC3E}">
        <p14:creationId xmlns:p14="http://schemas.microsoft.com/office/powerpoint/2010/main" val="535222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f 8"/>
          <p:cNvGraphicFramePr>
            <a:graphicFrameLocks/>
          </p:cNvGraphicFramePr>
          <p:nvPr>
            <p:extLst>
              <p:ext uri="{D42A27DB-BD31-4B8C-83A1-F6EECF244321}">
                <p14:modId xmlns:p14="http://schemas.microsoft.com/office/powerpoint/2010/main" val="3587823917"/>
              </p:ext>
            </p:extLst>
          </p:nvPr>
        </p:nvGraphicFramePr>
        <p:xfrm>
          <a:off x="1475656" y="2207911"/>
          <a:ext cx="7565157" cy="4245425"/>
        </p:xfrm>
        <a:graphic>
          <a:graphicData uri="http://schemas.openxmlformats.org/drawingml/2006/chart">
            <c:chart xmlns:c="http://schemas.openxmlformats.org/drawingml/2006/chart" xmlns:r="http://schemas.openxmlformats.org/officeDocument/2006/relationships" r:id="rId3"/>
          </a:graphicData>
        </a:graphic>
      </p:graphicFrame>
      <p:sp>
        <p:nvSpPr>
          <p:cNvPr id="15" name="Ovál 14">
            <a:extLst>
              <a:ext uri="{FF2B5EF4-FFF2-40B4-BE49-F238E27FC236}">
                <a16:creationId xmlns:a16="http://schemas.microsoft.com/office/drawing/2014/main" xmlns="" id="{B57F80ED-A2D1-4606-9A2B-4F091136DF00}"/>
              </a:ext>
            </a:extLst>
          </p:cNvPr>
          <p:cNvSpPr/>
          <p:nvPr/>
        </p:nvSpPr>
        <p:spPr>
          <a:xfrm>
            <a:off x="8388424" y="5949280"/>
            <a:ext cx="288032" cy="28803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sz="1900" dirty="0">
                <a:latin typeface="+mj-lt"/>
                <a:cs typeface="Times New Roman" panose="02020603050405020304" pitchFamily="18" charset="0"/>
              </a:rPr>
              <a:t>S</a:t>
            </a:r>
            <a:endParaRPr lang="en-GB" sz="1900" dirty="0">
              <a:latin typeface="+mj-lt"/>
              <a:cs typeface="Times New Roman" panose="02020603050405020304" pitchFamily="18" charset="0"/>
            </a:endParaRPr>
          </a:p>
        </p:txBody>
      </p:sp>
      <p:pic>
        <p:nvPicPr>
          <p:cNvPr id="22545" name="Obrázek 6"/>
          <p:cNvPicPr>
            <a:picLocks noChangeAspect="1"/>
          </p:cNvPicPr>
          <p:nvPr/>
        </p:nvPicPr>
        <p:blipFill>
          <a:blip r:embed="rId4"/>
          <a:srcRect/>
          <a:stretch>
            <a:fillRect/>
          </a:stretch>
        </p:blipFill>
        <p:spPr bwMode="auto">
          <a:xfrm>
            <a:off x="360363" y="6450013"/>
            <a:ext cx="8423275" cy="74612"/>
          </a:xfrm>
          <a:prstGeom prst="rect">
            <a:avLst/>
          </a:prstGeom>
          <a:noFill/>
          <a:ln w="9525">
            <a:noFill/>
            <a:miter lim="800000"/>
            <a:headEnd/>
            <a:tailEnd/>
          </a:ln>
        </p:spPr>
      </p:pic>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44</a:t>
            </a:fld>
            <a:endParaRPr lang="cs-CZ" sz="1100" dirty="0">
              <a:solidFill>
                <a:srgbClr val="1A1F52"/>
              </a:solidFill>
              <a:latin typeface="+mj-lt"/>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pic>
        <p:nvPicPr>
          <p:cNvPr id="16" name="Picture 25">
            <a:extLst>
              <a:ext uri="{FF2B5EF4-FFF2-40B4-BE49-F238E27FC236}">
                <a16:creationId xmlns:a16="http://schemas.microsoft.com/office/drawing/2014/main" xmlns="" id="{3FE51478-80A8-4121-8A27-94D1B518DA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066" y="3576063"/>
            <a:ext cx="517449" cy="296971"/>
          </a:xfrm>
          <a:prstGeom prst="rect">
            <a:avLst/>
          </a:prstGeom>
        </p:spPr>
      </p:pic>
      <p:pic>
        <p:nvPicPr>
          <p:cNvPr id="17" name="Picture 26">
            <a:extLst>
              <a:ext uri="{FF2B5EF4-FFF2-40B4-BE49-F238E27FC236}">
                <a16:creationId xmlns:a16="http://schemas.microsoft.com/office/drawing/2014/main" xmlns="" id="{1CBAED2F-1AD8-41D7-A481-89EE12124A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8736" y="3178790"/>
            <a:ext cx="424109" cy="181249"/>
          </a:xfrm>
          <a:prstGeom prst="rect">
            <a:avLst/>
          </a:prstGeom>
        </p:spPr>
      </p:pic>
      <p:pic>
        <p:nvPicPr>
          <p:cNvPr id="18" name="Picture 27">
            <a:extLst>
              <a:ext uri="{FF2B5EF4-FFF2-40B4-BE49-F238E27FC236}">
                <a16:creationId xmlns:a16="http://schemas.microsoft.com/office/drawing/2014/main" xmlns="" id="{59DBC624-E9F5-48B3-B077-908E824CF4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825" y="4558169"/>
            <a:ext cx="565931" cy="162139"/>
          </a:xfrm>
          <a:prstGeom prst="rect">
            <a:avLst/>
          </a:prstGeom>
        </p:spPr>
      </p:pic>
      <p:pic>
        <p:nvPicPr>
          <p:cNvPr id="19" name="Picture 28">
            <a:extLst>
              <a:ext uri="{FF2B5EF4-FFF2-40B4-BE49-F238E27FC236}">
                <a16:creationId xmlns:a16="http://schemas.microsoft.com/office/drawing/2014/main" xmlns="" id="{515F8219-08DD-4699-BC42-73E8021232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0444" y="5973044"/>
            <a:ext cx="440693" cy="257365"/>
          </a:xfrm>
          <a:prstGeom prst="rect">
            <a:avLst/>
          </a:prstGeom>
        </p:spPr>
      </p:pic>
      <p:pic>
        <p:nvPicPr>
          <p:cNvPr id="20" name="Picture 29">
            <a:extLst>
              <a:ext uri="{FF2B5EF4-FFF2-40B4-BE49-F238E27FC236}">
                <a16:creationId xmlns:a16="http://schemas.microsoft.com/office/drawing/2014/main" xmlns="" id="{69595857-6867-4AD5-AA50-99330BC9497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409" y="2633893"/>
            <a:ext cx="338762" cy="338762"/>
          </a:xfrm>
          <a:prstGeom prst="rect">
            <a:avLst/>
          </a:prstGeom>
        </p:spPr>
      </p:pic>
      <p:pic>
        <p:nvPicPr>
          <p:cNvPr id="21" name="Picture 30">
            <a:extLst>
              <a:ext uri="{FF2B5EF4-FFF2-40B4-BE49-F238E27FC236}">
                <a16:creationId xmlns:a16="http://schemas.microsoft.com/office/drawing/2014/main" xmlns="" id="{82EE3938-265C-4E5A-A029-48CDB636D61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5924" y="5485180"/>
            <a:ext cx="749732" cy="256783"/>
          </a:xfrm>
          <a:prstGeom prst="rect">
            <a:avLst/>
          </a:prstGeom>
        </p:spPr>
      </p:pic>
      <p:pic>
        <p:nvPicPr>
          <p:cNvPr id="22" name="Picture 31">
            <a:extLst>
              <a:ext uri="{FF2B5EF4-FFF2-40B4-BE49-F238E27FC236}">
                <a16:creationId xmlns:a16="http://schemas.microsoft.com/office/drawing/2014/main" xmlns="" id="{302F5F16-46C9-4B4C-A980-5763AC988E5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62831" y="4120307"/>
            <a:ext cx="480813" cy="137032"/>
          </a:xfrm>
          <a:prstGeom prst="rect">
            <a:avLst/>
          </a:prstGeom>
        </p:spPr>
      </p:pic>
      <p:pic>
        <p:nvPicPr>
          <p:cNvPr id="23" name="Picture 2">
            <a:extLst>
              <a:ext uri="{FF2B5EF4-FFF2-40B4-BE49-F238E27FC236}">
                <a16:creationId xmlns:a16="http://schemas.microsoft.com/office/drawing/2014/main" xmlns="" id="{1B188FA1-B094-4F7F-8D26-CC6E166B10A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1104" y="5001373"/>
            <a:ext cx="559371" cy="273443"/>
          </a:xfrm>
          <a:prstGeom prst="rect">
            <a:avLst/>
          </a:prstGeom>
        </p:spPr>
      </p:pic>
      <p:sp>
        <p:nvSpPr>
          <p:cNvPr id="27" name="Zástupný symbol pro datum 7">
            <a:extLst>
              <a:ext uri="{FF2B5EF4-FFF2-40B4-BE49-F238E27FC236}">
                <a16:creationId xmlns:a16="http://schemas.microsoft.com/office/drawing/2014/main" xmlns="" id="{F14B3927-7D0C-4D17-AA80-4E6AEA64C294}"/>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28" name="AutoShape 2">
            <a:extLst>
              <a:ext uri="{FF2B5EF4-FFF2-40B4-BE49-F238E27FC236}">
                <a16:creationId xmlns:a16="http://schemas.microsoft.com/office/drawing/2014/main" xmlns="" id="{1E338EB8-34F1-4C2D-93F6-EBD51B6A5A2A}"/>
              </a:ext>
            </a:extLst>
          </p:cNvPr>
          <p:cNvSpPr>
            <a:spLocks noChangeArrowheads="1"/>
          </p:cNvSpPr>
          <p:nvPr/>
        </p:nvSpPr>
        <p:spPr bwMode="auto">
          <a:xfrm>
            <a:off x="103188" y="1593769"/>
            <a:ext cx="8937625" cy="683103"/>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cap="all" dirty="0">
                <a:latin typeface="Calibri" pitchFamily="34" charset="0"/>
              </a:rPr>
              <a:t>2017: SROVNÁNÍ EVROPSKÝCH ZPRAVODAJSKÝCH RELACÍ Z HLEDISKA PODÍLU DIVÁKŮ,                                    Kteří JE POVAŽUJÍ ZA NEJDŮVĚRYHODNĚJŠÍ NA LOKÁLNÍM TRHU</a:t>
            </a:r>
          </a:p>
        </p:txBody>
      </p:sp>
      <p:sp>
        <p:nvSpPr>
          <p:cNvPr id="29" name="AutoShape 2">
            <a:extLst>
              <a:ext uri="{FF2B5EF4-FFF2-40B4-BE49-F238E27FC236}">
                <a16:creationId xmlns:a16="http://schemas.microsoft.com/office/drawing/2014/main" xmlns="" id="{272B8CC9-AC4C-49BD-9333-36A23FBB402B}"/>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KANTAR TNS</a:t>
            </a:r>
          </a:p>
        </p:txBody>
      </p:sp>
    </p:spTree>
    <p:extLst>
      <p:ext uri="{BB962C8B-B14F-4D97-AF65-F5344CB8AC3E}">
        <p14:creationId xmlns:p14="http://schemas.microsoft.com/office/powerpoint/2010/main" val="39493208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45</a:t>
            </a:fld>
            <a:endParaRPr lang="cs-CZ" sz="1100" dirty="0">
              <a:solidFill>
                <a:srgbClr val="1A1F52"/>
              </a:solidFill>
              <a:latin typeface="+mj-lt"/>
              <a:cs typeface="Arial" charset="0"/>
            </a:endParaRPr>
          </a:p>
        </p:txBody>
      </p:sp>
      <p:sp>
        <p:nvSpPr>
          <p:cNvPr id="10" name="TextovéPole 9"/>
          <p:cNvSpPr txBox="1"/>
          <p:nvPr/>
        </p:nvSpPr>
        <p:spPr>
          <a:xfrm>
            <a:off x="397197" y="1124744"/>
            <a:ext cx="8423275" cy="4632037"/>
          </a:xfrm>
          <a:prstGeom prst="rect">
            <a:avLst/>
          </a:prstGeom>
          <a:noFill/>
        </p:spPr>
        <p:txBody>
          <a:bodyPr wrap="square" rtlCol="0">
            <a:spAutoFit/>
          </a:bodyPr>
          <a:lstStyle/>
          <a:p>
            <a:pPr>
              <a:spcBef>
                <a:spcPts val="1200"/>
              </a:spcBef>
              <a:spcAft>
                <a:spcPts val="600"/>
              </a:spcAft>
            </a:pPr>
            <a:r>
              <a:rPr lang="cs-CZ" sz="1500" b="1" u="sng" dirty="0">
                <a:solidFill>
                  <a:prstClr val="black"/>
                </a:solidFill>
                <a:latin typeface="+mj-lt"/>
              </a:rPr>
              <a:t>VNÍMÁNÍ DŮVĚRYHODNOSTI, OBJEKTIVITY A VYVÁŽENOSTI ČT</a:t>
            </a:r>
          </a:p>
          <a:p>
            <a:pPr marL="285750" lvl="0" indent="-285750">
              <a:spcAft>
                <a:spcPts val="600"/>
              </a:spcAft>
              <a:buFont typeface="Arial" pitchFamily="34" charset="0"/>
              <a:buChar char="•"/>
            </a:pPr>
            <a:r>
              <a:rPr lang="cs-CZ" sz="1500" b="1" dirty="0">
                <a:solidFill>
                  <a:prstClr val="black"/>
                </a:solidFill>
                <a:latin typeface="+mj-lt"/>
              </a:rPr>
              <a:t>Sympatizanti jak vládních, tak opozičních politických stran a hnutí, vnímají ve valné většině Českou televizi jako důvěryhodnou instituci předkládající divákům objektivní a vyvážené informace.</a:t>
            </a:r>
            <a:r>
              <a:rPr lang="cs-CZ" sz="1500" dirty="0">
                <a:solidFill>
                  <a:prstClr val="black"/>
                </a:solidFill>
                <a:latin typeface="+mj-lt"/>
              </a:rPr>
              <a:t> Výrazně pozitivně je hodnocen také prostor, který ČT ve vysílání věnuje odborníkům, a též jejich názorová vyváženost. </a:t>
            </a:r>
          </a:p>
          <a:p>
            <a:pPr marL="285750" lvl="0" indent="-285750">
              <a:spcAft>
                <a:spcPts val="600"/>
              </a:spcAft>
              <a:buFont typeface="Arial" pitchFamily="34" charset="0"/>
              <a:buChar char="•"/>
            </a:pPr>
            <a:r>
              <a:rPr lang="cs-CZ" sz="1500" b="1" dirty="0">
                <a:solidFill>
                  <a:prstClr val="black"/>
                </a:solidFill>
                <a:latin typeface="+mj-lt"/>
              </a:rPr>
              <a:t>Index důvěryhodnosti ČT v minulém roce v dospělé populaci poklesl o 2 </a:t>
            </a:r>
            <a:r>
              <a:rPr lang="cs-CZ" sz="1500" b="1" dirty="0" err="1">
                <a:solidFill>
                  <a:prstClr val="black"/>
                </a:solidFill>
                <a:latin typeface="+mj-lt"/>
              </a:rPr>
              <a:t>p.b</a:t>
            </a:r>
            <a:r>
              <a:rPr lang="cs-CZ" sz="1500" b="1" dirty="0">
                <a:solidFill>
                  <a:prstClr val="black"/>
                </a:solidFill>
                <a:latin typeface="+mj-lt"/>
              </a:rPr>
              <a:t>. na úroveň 63 %. </a:t>
            </a:r>
            <a:r>
              <a:rPr lang="cs-CZ" sz="1500" b="1" dirty="0" smtClean="0">
                <a:solidFill>
                  <a:prstClr val="black"/>
                </a:solidFill>
                <a:latin typeface="+mj-lt"/>
              </a:rPr>
              <a:t>V </a:t>
            </a:r>
            <a:r>
              <a:rPr lang="cs-CZ" sz="1500" b="1" dirty="0">
                <a:solidFill>
                  <a:prstClr val="black"/>
                </a:solidFill>
                <a:latin typeface="+mj-lt"/>
              </a:rPr>
              <a:t>mezinárodním srovnání s britskou BBC, německými ARD i ZDF, ale i dalšími veřejnoprávními televizemi, se však vnímání důvěryhodnosti ČT drží na vysoké úrovni.</a:t>
            </a:r>
          </a:p>
          <a:p>
            <a:pPr lvl="0">
              <a:spcAft>
                <a:spcPts val="600"/>
              </a:spcAft>
            </a:pPr>
            <a:r>
              <a:rPr lang="cs-CZ" sz="1500" b="1" u="sng" dirty="0">
                <a:solidFill>
                  <a:prstClr val="black"/>
                </a:solidFill>
                <a:latin typeface="+mj-lt"/>
              </a:rPr>
              <a:t>NEJDŮVĚRYHODNĚJŠÍ HLAVNÍ ZPRAVODAJSKÝ POŘAD</a:t>
            </a:r>
          </a:p>
          <a:p>
            <a:pPr marL="285750" lvl="0" indent="-285750">
              <a:spcBef>
                <a:spcPts val="0"/>
              </a:spcBef>
              <a:spcAft>
                <a:spcPts val="600"/>
              </a:spcAft>
              <a:buFont typeface="Arial" pitchFamily="34" charset="0"/>
              <a:buChar char="•"/>
            </a:pPr>
            <a:r>
              <a:rPr lang="cs-CZ" sz="1500" b="1" dirty="0">
                <a:solidFill>
                  <a:prstClr val="black"/>
                </a:solidFill>
                <a:latin typeface="+mj-lt"/>
              </a:rPr>
              <a:t>Události jsou jednoznačně nejdůvěryhodnější hlavní zpravodajskou relací v ČR.</a:t>
            </a:r>
            <a:r>
              <a:rPr lang="cs-CZ" sz="1500" dirty="0">
                <a:solidFill>
                  <a:prstClr val="black"/>
                </a:solidFill>
                <a:latin typeface="+mj-lt"/>
              </a:rPr>
              <a:t> V trackingovém výzkumu realizovaném ve 2. pololetí 2017 považovaly Události za nejdůvěryhodnější dvě třetiny všech respondentů (65 %), což je jeden z nejlepších výsledků od začátku výzkumu v roce 2013. Do dotazování přitom byla na podzim roku 2016 zařazena i hlavní zpravodajská relace TV Barrandov Naše zprávy, výsledek je tedy vzhledem k narůstající konkurenci o to přesvědčivější. </a:t>
            </a:r>
          </a:p>
          <a:p>
            <a:pPr marL="285750" lvl="0" indent="-285750">
              <a:spcBef>
                <a:spcPts val="0"/>
              </a:spcBef>
              <a:spcAft>
                <a:spcPts val="600"/>
              </a:spcAft>
              <a:buFont typeface="Arial" pitchFamily="34" charset="0"/>
              <a:buChar char="•"/>
            </a:pPr>
            <a:r>
              <a:rPr lang="cs-CZ" sz="1500" b="1" dirty="0">
                <a:solidFill>
                  <a:prstClr val="black"/>
                </a:solidFill>
                <a:latin typeface="+mj-lt"/>
              </a:rPr>
              <a:t>V mezinárodním srovnání důvěryhodnosti hlavních zpravodajských relací si Události vedly výborně, umístily se na třetím místě za nizozemskou a rakouskou relací a před BBC </a:t>
            </a:r>
            <a:r>
              <a:rPr lang="cs-CZ" sz="1500" b="1" dirty="0" err="1">
                <a:solidFill>
                  <a:prstClr val="black"/>
                </a:solidFill>
                <a:latin typeface="+mj-lt"/>
              </a:rPr>
              <a:t>News</a:t>
            </a:r>
            <a:r>
              <a:rPr lang="cs-CZ" sz="1500" dirty="0">
                <a:solidFill>
                  <a:prstClr val="black"/>
                </a:solidFill>
                <a:latin typeface="+mj-lt"/>
              </a:rPr>
              <a:t>. Mezi Událostmi a polskou relací </a:t>
            </a:r>
            <a:r>
              <a:rPr lang="cs-CZ" sz="1500" dirty="0" err="1">
                <a:solidFill>
                  <a:prstClr val="black"/>
                </a:solidFill>
                <a:latin typeface="+mj-lt"/>
              </a:rPr>
              <a:t>Wiadomošci</a:t>
            </a:r>
            <a:r>
              <a:rPr lang="cs-CZ" sz="1500" dirty="0">
                <a:solidFill>
                  <a:prstClr val="black"/>
                </a:solidFill>
                <a:latin typeface="+mj-lt"/>
              </a:rPr>
              <a:t>, resp. slovenskými Správami RTV, je rozdíl více než 30 </a:t>
            </a:r>
            <a:r>
              <a:rPr lang="cs-CZ" sz="1500" dirty="0" err="1">
                <a:solidFill>
                  <a:prstClr val="black"/>
                </a:solidFill>
                <a:latin typeface="+mj-lt"/>
              </a:rPr>
              <a:t>p.b</a:t>
            </a:r>
            <a:r>
              <a:rPr lang="cs-CZ" sz="1500" dirty="0">
                <a:solidFill>
                  <a:prstClr val="black"/>
                </a:solidFill>
                <a:latin typeface="+mj-lt"/>
              </a:rPr>
              <a:t>., a to ve prospěch pořadu ČT.</a:t>
            </a:r>
          </a:p>
        </p:txBody>
      </p:sp>
    </p:spTree>
    <p:extLst>
      <p:ext uri="{BB962C8B-B14F-4D97-AF65-F5344CB8AC3E}">
        <p14:creationId xmlns:p14="http://schemas.microsoft.com/office/powerpoint/2010/main" val="3847869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46</a:t>
            </a:fld>
            <a:endParaRPr lang="cs-CZ" sz="1100" dirty="0">
              <a:solidFill>
                <a:srgbClr val="1A1F52"/>
              </a:solidFill>
              <a:latin typeface="+mj-lt"/>
              <a:cs typeface="Arial" charset="0"/>
            </a:endParaRPr>
          </a:p>
        </p:txBody>
      </p:sp>
      <p:sp>
        <p:nvSpPr>
          <p:cNvPr id="13" name="AutoShape 2"/>
          <p:cNvSpPr>
            <a:spLocks noChangeArrowheads="1"/>
          </p:cNvSpPr>
          <p:nvPr/>
        </p:nvSpPr>
        <p:spPr bwMode="auto">
          <a:xfrm>
            <a:off x="103188" y="1556792"/>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2017: PODÍL devíti NEJČASTĚJI ZMIŇOVANÝCH POLITICKÝCH subjektů NA POLITICKÉM ZPRAVODAJSTVÍ A TÓN MEDIALIZACE subjektů V HLAVNÍCH ZPRAVODAJSKÝCH POŘADECH</a:t>
            </a:r>
          </a:p>
        </p:txBody>
      </p:sp>
      <p:sp>
        <p:nvSpPr>
          <p:cNvPr id="15"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8" name="Graf 17"/>
          <p:cNvGraphicFramePr>
            <a:graphicFrameLocks/>
          </p:cNvGraphicFramePr>
          <p:nvPr>
            <p:extLst>
              <p:ext uri="{D42A27DB-BD31-4B8C-83A1-F6EECF244321}">
                <p14:modId xmlns:p14="http://schemas.microsoft.com/office/powerpoint/2010/main" val="2147088238"/>
              </p:ext>
            </p:extLst>
          </p:nvPr>
        </p:nvGraphicFramePr>
        <p:xfrm>
          <a:off x="107504" y="4296916"/>
          <a:ext cx="8937625" cy="21564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f 18"/>
          <p:cNvGraphicFramePr>
            <a:graphicFrameLocks/>
          </p:cNvGraphicFramePr>
          <p:nvPr>
            <p:extLst>
              <p:ext uri="{D42A27DB-BD31-4B8C-83A1-F6EECF244321}">
                <p14:modId xmlns:p14="http://schemas.microsoft.com/office/powerpoint/2010/main" val="1725287645"/>
              </p:ext>
            </p:extLst>
          </p:nvPr>
        </p:nvGraphicFramePr>
        <p:xfrm>
          <a:off x="103188" y="2215074"/>
          <a:ext cx="8933309" cy="2156420"/>
        </p:xfrm>
        <a:graphic>
          <a:graphicData uri="http://schemas.openxmlformats.org/drawingml/2006/chart">
            <c:chart xmlns:c="http://schemas.openxmlformats.org/drawingml/2006/chart" xmlns:r="http://schemas.openxmlformats.org/officeDocument/2006/relationships" r:id="rId5"/>
          </a:graphicData>
        </a:graphic>
      </p:graphicFrame>
      <p:sp>
        <p:nvSpPr>
          <p:cNvPr id="10" name="AutoShape 2">
            <a:extLst>
              <a:ext uri="{FF2B5EF4-FFF2-40B4-BE49-F238E27FC236}">
                <a16:creationId xmlns:a16="http://schemas.microsoft.com/office/drawing/2014/main" xmlns="" id="{445F8158-12A2-48FC-B31A-C13CB041CA2E}"/>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
        <p:nvSpPr>
          <p:cNvPr id="2" name="TextovéPole 1"/>
          <p:cNvSpPr txBox="1"/>
          <p:nvPr/>
        </p:nvSpPr>
        <p:spPr>
          <a:xfrm>
            <a:off x="7956081" y="4005064"/>
            <a:ext cx="850529" cy="253916"/>
          </a:xfrm>
          <a:prstGeom prst="rect">
            <a:avLst/>
          </a:prstGeom>
          <a:noFill/>
        </p:spPr>
        <p:txBody>
          <a:bodyPr wrap="square" rtlCol="0">
            <a:spAutoFit/>
          </a:bodyPr>
          <a:lstStyle/>
          <a:p>
            <a:r>
              <a:rPr lang="cs-CZ" sz="1050" b="1" dirty="0" smtClean="0"/>
              <a:t>  Piráti</a:t>
            </a:r>
            <a:endParaRPr lang="cs-CZ" sz="1050" b="1" dirty="0"/>
          </a:p>
        </p:txBody>
      </p:sp>
    </p:spTree>
    <p:extLst>
      <p:ext uri="{BB962C8B-B14F-4D97-AF65-F5344CB8AC3E}">
        <p14:creationId xmlns:p14="http://schemas.microsoft.com/office/powerpoint/2010/main" val="2527564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graphicFrame>
        <p:nvGraphicFramePr>
          <p:cNvPr id="12" name="Tabulka 11"/>
          <p:cNvGraphicFramePr>
            <a:graphicFrameLocks noGrp="1"/>
          </p:cNvGraphicFramePr>
          <p:nvPr>
            <p:extLst>
              <p:ext uri="{D42A27DB-BD31-4B8C-83A1-F6EECF244321}">
                <p14:modId xmlns:p14="http://schemas.microsoft.com/office/powerpoint/2010/main" val="3529674338"/>
              </p:ext>
            </p:extLst>
          </p:nvPr>
        </p:nvGraphicFramePr>
        <p:xfrm>
          <a:off x="360364" y="3140968"/>
          <a:ext cx="8423273" cy="3000066"/>
        </p:xfrm>
        <a:graphic>
          <a:graphicData uri="http://schemas.openxmlformats.org/drawingml/2006/table">
            <a:tbl>
              <a:tblPr>
                <a:tableStyleId>{5C22544A-7EE6-4342-B048-85BDC9FD1C3A}</a:tableStyleId>
              </a:tblPr>
              <a:tblGrid>
                <a:gridCol w="656426">
                  <a:extLst>
                    <a:ext uri="{9D8B030D-6E8A-4147-A177-3AD203B41FA5}">
                      <a16:colId xmlns:a16="http://schemas.microsoft.com/office/drawing/2014/main" xmlns="" val="20000"/>
                    </a:ext>
                  </a:extLst>
                </a:gridCol>
                <a:gridCol w="862983">
                  <a:extLst>
                    <a:ext uri="{9D8B030D-6E8A-4147-A177-3AD203B41FA5}">
                      <a16:colId xmlns:a16="http://schemas.microsoft.com/office/drawing/2014/main" xmlns="" val="20001"/>
                    </a:ext>
                  </a:extLst>
                </a:gridCol>
                <a:gridCol w="862983">
                  <a:extLst>
                    <a:ext uri="{9D8B030D-6E8A-4147-A177-3AD203B41FA5}">
                      <a16:colId xmlns:a16="http://schemas.microsoft.com/office/drawing/2014/main" xmlns="" val="20002"/>
                    </a:ext>
                  </a:extLst>
                </a:gridCol>
                <a:gridCol w="862983">
                  <a:extLst>
                    <a:ext uri="{9D8B030D-6E8A-4147-A177-3AD203B41FA5}">
                      <a16:colId xmlns:a16="http://schemas.microsoft.com/office/drawing/2014/main" xmlns="" val="20003"/>
                    </a:ext>
                  </a:extLst>
                </a:gridCol>
                <a:gridCol w="862983">
                  <a:extLst>
                    <a:ext uri="{9D8B030D-6E8A-4147-A177-3AD203B41FA5}">
                      <a16:colId xmlns:a16="http://schemas.microsoft.com/office/drawing/2014/main" xmlns="" val="20004"/>
                    </a:ext>
                  </a:extLst>
                </a:gridCol>
                <a:gridCol w="862983">
                  <a:extLst>
                    <a:ext uri="{9D8B030D-6E8A-4147-A177-3AD203B41FA5}">
                      <a16:colId xmlns:a16="http://schemas.microsoft.com/office/drawing/2014/main" xmlns="" val="20005"/>
                    </a:ext>
                  </a:extLst>
                </a:gridCol>
                <a:gridCol w="862983">
                  <a:extLst>
                    <a:ext uri="{9D8B030D-6E8A-4147-A177-3AD203B41FA5}">
                      <a16:colId xmlns:a16="http://schemas.microsoft.com/office/drawing/2014/main" xmlns="" val="20006"/>
                    </a:ext>
                  </a:extLst>
                </a:gridCol>
                <a:gridCol w="862983">
                  <a:extLst>
                    <a:ext uri="{9D8B030D-6E8A-4147-A177-3AD203B41FA5}">
                      <a16:colId xmlns:a16="http://schemas.microsoft.com/office/drawing/2014/main" xmlns="" val="1264044279"/>
                    </a:ext>
                  </a:extLst>
                </a:gridCol>
                <a:gridCol w="862983">
                  <a:extLst>
                    <a:ext uri="{9D8B030D-6E8A-4147-A177-3AD203B41FA5}">
                      <a16:colId xmlns:a16="http://schemas.microsoft.com/office/drawing/2014/main" xmlns="" val="1401369705"/>
                    </a:ext>
                  </a:extLst>
                </a:gridCol>
                <a:gridCol w="862983">
                  <a:extLst>
                    <a:ext uri="{9D8B030D-6E8A-4147-A177-3AD203B41FA5}">
                      <a16:colId xmlns:a16="http://schemas.microsoft.com/office/drawing/2014/main" xmlns="" val="2788488994"/>
                    </a:ext>
                  </a:extLst>
                </a:gridCol>
              </a:tblGrid>
              <a:tr h="497205">
                <a:tc>
                  <a:txBody>
                    <a:bodyPr/>
                    <a:lstStyle/>
                    <a:p>
                      <a:pPr algn="ctr">
                        <a:lnSpc>
                          <a:spcPct val="115000"/>
                        </a:lnSpc>
                        <a:spcAft>
                          <a:spcPts val="1000"/>
                        </a:spcAft>
                      </a:pPr>
                      <a:r>
                        <a:rPr lang="cs-CZ" sz="1600" b="1" i="0" dirty="0">
                          <a:effectLst/>
                          <a:latin typeface="+mj-lt"/>
                        </a:rPr>
                        <a:t> </a:t>
                      </a:r>
                      <a:endParaRPr lang="en-GB" sz="1600" b="1" i="0" dirty="0">
                        <a:effectLst/>
                        <a:latin typeface="+mj-lt"/>
                        <a:ea typeface="Calibri"/>
                        <a:cs typeface="Times New Roman"/>
                      </a:endParaRPr>
                    </a:p>
                  </a:txBody>
                  <a:tcPr marL="44450" marR="44450" marT="0" marB="0" anchor="ctr">
                    <a:noFill/>
                  </a:tcPr>
                </a:tc>
                <a:tc>
                  <a:txBody>
                    <a:bodyPr/>
                    <a:lstStyle/>
                    <a:p>
                      <a:pPr algn="ctr" fontAlgn="b"/>
                      <a:r>
                        <a:rPr lang="cs-CZ" sz="1600" b="1" i="0" u="none" strike="noStrike" dirty="0">
                          <a:solidFill>
                            <a:srgbClr val="000000"/>
                          </a:solidFill>
                          <a:effectLst/>
                          <a:latin typeface="+mj-lt"/>
                        </a:rPr>
                        <a:t>ANO</a:t>
                      </a:r>
                    </a:p>
                  </a:txBody>
                  <a:tcPr marL="9525" marR="9525" marT="9525" marB="0" anchor="ctr">
                    <a:solidFill>
                      <a:schemeClr val="bg1">
                        <a:lumMod val="75000"/>
                      </a:schemeClr>
                    </a:solidFill>
                  </a:tcPr>
                </a:tc>
                <a:tc>
                  <a:txBody>
                    <a:bodyPr/>
                    <a:lstStyle/>
                    <a:p>
                      <a:pPr algn="ctr" fontAlgn="b"/>
                      <a:r>
                        <a:rPr lang="cs-CZ" sz="1600" b="1" i="0" u="none" strike="noStrike" dirty="0">
                          <a:solidFill>
                            <a:srgbClr val="000000"/>
                          </a:solidFill>
                          <a:effectLst/>
                          <a:latin typeface="+mj-lt"/>
                        </a:rPr>
                        <a:t>ČSSD</a:t>
                      </a:r>
                    </a:p>
                  </a:txBody>
                  <a:tcPr marL="9525" marR="9525" marT="9525" marB="0" anchor="ctr">
                    <a:solidFill>
                      <a:schemeClr val="bg1">
                        <a:lumMod val="75000"/>
                      </a:schemeClr>
                    </a:solidFill>
                  </a:tcPr>
                </a:tc>
                <a:tc>
                  <a:txBody>
                    <a:bodyPr/>
                    <a:lstStyle/>
                    <a:p>
                      <a:pPr algn="ctr" fontAlgn="b"/>
                      <a:r>
                        <a:rPr lang="cs-CZ" sz="1600" b="1" i="0" u="none" strike="noStrike" dirty="0">
                          <a:solidFill>
                            <a:srgbClr val="000000"/>
                          </a:solidFill>
                          <a:effectLst/>
                          <a:latin typeface="+mj-lt"/>
                        </a:rPr>
                        <a:t>KDU-ČSL</a:t>
                      </a:r>
                    </a:p>
                  </a:txBody>
                  <a:tcPr marL="9525" marR="9525" marT="9525" marB="0" anchor="ctr">
                    <a:solidFill>
                      <a:schemeClr val="bg1">
                        <a:lumMod val="75000"/>
                      </a:schemeClr>
                    </a:solidFill>
                  </a:tcPr>
                </a:tc>
                <a:tc>
                  <a:txBody>
                    <a:bodyPr/>
                    <a:lstStyle/>
                    <a:p>
                      <a:pPr algn="ctr" fontAlgn="b"/>
                      <a:r>
                        <a:rPr lang="cs-CZ" sz="1600" b="1" i="0" u="none" strike="noStrike" dirty="0">
                          <a:solidFill>
                            <a:srgbClr val="000000"/>
                          </a:solidFill>
                          <a:effectLst/>
                          <a:latin typeface="+mj-lt"/>
                        </a:rPr>
                        <a:t>ODS</a:t>
                      </a:r>
                    </a:p>
                  </a:txBody>
                  <a:tcPr marL="9525" marR="9525" marT="9525" marB="0" anchor="ctr">
                    <a:solidFill>
                      <a:schemeClr val="bg1">
                        <a:lumMod val="75000"/>
                      </a:schemeClr>
                    </a:solidFill>
                  </a:tcPr>
                </a:tc>
                <a:tc>
                  <a:txBody>
                    <a:bodyPr/>
                    <a:lstStyle/>
                    <a:p>
                      <a:pPr algn="ctr" fontAlgn="b"/>
                      <a:r>
                        <a:rPr lang="cs-CZ" sz="1600" b="1" i="0" u="none" strike="noStrike" dirty="0">
                          <a:solidFill>
                            <a:srgbClr val="000000"/>
                          </a:solidFill>
                          <a:effectLst/>
                          <a:latin typeface="+mj-lt"/>
                        </a:rPr>
                        <a:t>TOP 09</a:t>
                      </a:r>
                    </a:p>
                  </a:txBody>
                  <a:tcPr marL="9525" marR="9525" marT="9525" marB="0" anchor="ctr">
                    <a:solidFill>
                      <a:schemeClr val="bg1">
                        <a:lumMod val="75000"/>
                      </a:schemeClr>
                    </a:solidFill>
                  </a:tcPr>
                </a:tc>
                <a:tc>
                  <a:txBody>
                    <a:bodyPr/>
                    <a:lstStyle/>
                    <a:p>
                      <a:pPr algn="ctr" fontAlgn="b"/>
                      <a:r>
                        <a:rPr lang="cs-CZ" sz="1600" b="1" i="0" u="none" strike="noStrike" dirty="0">
                          <a:solidFill>
                            <a:srgbClr val="000000"/>
                          </a:solidFill>
                          <a:effectLst/>
                          <a:latin typeface="+mj-lt"/>
                        </a:rPr>
                        <a:t>KSČM</a:t>
                      </a:r>
                    </a:p>
                  </a:txBody>
                  <a:tcPr marL="9525" marR="9525" marT="9525" marB="0" anchor="ctr">
                    <a:solidFill>
                      <a:schemeClr val="bg1">
                        <a:lumMod val="75000"/>
                      </a:schemeClr>
                    </a:solidFill>
                  </a:tcPr>
                </a:tc>
                <a:tc>
                  <a:txBody>
                    <a:bodyPr/>
                    <a:lstStyle/>
                    <a:p>
                      <a:pPr algn="ctr" fontAlgn="b"/>
                      <a:r>
                        <a:rPr lang="cs-CZ" sz="1600" b="1" i="0" u="none" strike="noStrike" dirty="0">
                          <a:solidFill>
                            <a:srgbClr val="000000"/>
                          </a:solidFill>
                          <a:effectLst/>
                          <a:latin typeface="+mj-lt"/>
                        </a:rPr>
                        <a:t>STAN</a:t>
                      </a:r>
                    </a:p>
                  </a:txBody>
                  <a:tcPr marL="9525" marR="9525" marT="9525" marB="0" anchor="ctr">
                    <a:solidFill>
                      <a:schemeClr val="bg1">
                        <a:lumMod val="75000"/>
                      </a:schemeClr>
                    </a:solidFill>
                  </a:tcPr>
                </a:tc>
                <a:tc>
                  <a:txBody>
                    <a:bodyPr/>
                    <a:lstStyle/>
                    <a:p>
                      <a:pPr algn="ctr" fontAlgn="b"/>
                      <a:r>
                        <a:rPr lang="cs-CZ" sz="1600" b="1" i="0" u="none" strike="noStrike" dirty="0">
                          <a:solidFill>
                            <a:srgbClr val="000000"/>
                          </a:solidFill>
                          <a:effectLst/>
                          <a:latin typeface="+mj-lt"/>
                        </a:rPr>
                        <a:t>SPD</a:t>
                      </a:r>
                    </a:p>
                  </a:txBody>
                  <a:tcPr marL="9525" marR="9525" marT="9525" marB="0" anchor="ctr">
                    <a:solidFill>
                      <a:schemeClr val="bg1">
                        <a:lumMod val="75000"/>
                      </a:schemeClr>
                    </a:solidFill>
                  </a:tcPr>
                </a:tc>
                <a:tc>
                  <a:txBody>
                    <a:bodyPr/>
                    <a:lstStyle/>
                    <a:p>
                      <a:pPr algn="ctr" fontAlgn="b"/>
                      <a:r>
                        <a:rPr lang="cs-CZ" sz="1600" b="1" i="0" u="none" strike="noStrike" dirty="0">
                          <a:solidFill>
                            <a:srgbClr val="000000"/>
                          </a:solidFill>
                          <a:effectLst/>
                          <a:latin typeface="+mj-lt"/>
                        </a:rPr>
                        <a:t>PIRÁTI</a:t>
                      </a:r>
                    </a:p>
                  </a:txBody>
                  <a:tcPr marL="9525" marR="9525" marT="9525" marB="0" anchor="ctr">
                    <a:solidFill>
                      <a:schemeClr val="bg1">
                        <a:lumMod val="75000"/>
                      </a:schemeClr>
                    </a:solidFill>
                  </a:tcPr>
                </a:tc>
                <a:extLst>
                  <a:ext uri="{0D108BD9-81ED-4DB2-BD59-A6C34878D82A}">
                    <a16:rowId xmlns:a16="http://schemas.microsoft.com/office/drawing/2014/main" xmlns="" val="10000"/>
                  </a:ext>
                </a:extLst>
              </a:tr>
              <a:tr h="834287">
                <a:tc>
                  <a:txBody>
                    <a:bodyPr/>
                    <a:lstStyle/>
                    <a:p>
                      <a:pPr algn="ctr">
                        <a:lnSpc>
                          <a:spcPct val="115000"/>
                        </a:lnSpc>
                        <a:spcAft>
                          <a:spcPts val="1000"/>
                        </a:spcAft>
                      </a:pPr>
                      <a:r>
                        <a:rPr lang="cs-CZ" sz="1600" b="1" i="0" dirty="0">
                          <a:effectLst/>
                          <a:latin typeface="+mj-lt"/>
                          <a:ea typeface="Calibri"/>
                          <a:cs typeface="Times New Roman"/>
                        </a:rPr>
                        <a:t>2017</a:t>
                      </a:r>
                      <a:endParaRPr lang="en-GB" sz="1600" b="1" i="0" dirty="0">
                        <a:effectLst/>
                        <a:latin typeface="+mj-lt"/>
                        <a:ea typeface="Calibri"/>
                        <a:cs typeface="Times New Roman"/>
                      </a:endParaRPr>
                    </a:p>
                  </a:txBody>
                  <a:tcPr marL="44450" marR="44450" marT="0" marB="0" anchor="ctr">
                    <a:solidFill>
                      <a:schemeClr val="bg1">
                        <a:lumMod val="7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5 460</a:t>
                      </a:r>
                    </a:p>
                    <a:p>
                      <a:pPr marL="0" algn="ctr" defTabSz="914400" rtl="0" eaLnBrk="1" fontAlgn="b" latinLnBrk="0" hangingPunct="1"/>
                      <a:r>
                        <a:rPr lang="cs-CZ" sz="1200" b="0" i="0" u="none" strike="noStrike" kern="1200" dirty="0">
                          <a:solidFill>
                            <a:srgbClr val="000000"/>
                          </a:solidFill>
                          <a:effectLst/>
                          <a:latin typeface="+mj-lt"/>
                          <a:ea typeface="+mn-ea"/>
                          <a:cs typeface="+mn-cs"/>
                        </a:rPr>
                        <a:t>(</a:t>
                      </a:r>
                      <a:r>
                        <a:rPr kumimoji="0" lang="cs-CZ" sz="1200" b="0" i="0" u="none" strike="noStrike" kern="1200" cap="none" spc="0" normalizeH="0" baseline="0" noProof="0" dirty="0">
                          <a:ln>
                            <a:noFill/>
                          </a:ln>
                          <a:solidFill>
                            <a:schemeClr val="accent3"/>
                          </a:solidFill>
                          <a:effectLst/>
                          <a:uLnTx/>
                          <a:uFillTx/>
                          <a:latin typeface="+mn-lt"/>
                          <a:ea typeface="+mn-ea"/>
                          <a:cs typeface="+mn-cs"/>
                        </a:rPr>
                        <a:t>+42%</a:t>
                      </a:r>
                      <a:r>
                        <a:rPr lang="cs-CZ" sz="1200" b="0" i="0" u="none" strike="noStrike" kern="1200" dirty="0">
                          <a:solidFill>
                            <a:srgbClr val="000000"/>
                          </a:solidFill>
                          <a:effectLst/>
                          <a:latin typeface="+mj-lt"/>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5 042</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a:ea typeface="+mn-ea"/>
                          <a:cs typeface="+mn-cs"/>
                        </a:rPr>
                        <a:t>(</a:t>
                      </a:r>
                      <a:r>
                        <a:rPr kumimoji="0" lang="cs-CZ" sz="1200" b="0" i="0" u="none" strike="noStrike" kern="1200" cap="none" spc="0" normalizeH="0" baseline="0" noProof="0" dirty="0">
                          <a:ln>
                            <a:noFill/>
                          </a:ln>
                          <a:solidFill>
                            <a:srgbClr val="FF0000"/>
                          </a:solidFill>
                          <a:effectLst/>
                          <a:uLnTx/>
                          <a:uFillTx/>
                          <a:latin typeface="Calibri"/>
                          <a:ea typeface="+mn-ea"/>
                          <a:cs typeface="+mn-cs"/>
                        </a:rPr>
                        <a:t>-10%</a:t>
                      </a:r>
                      <a:r>
                        <a:rPr kumimoji="0" lang="cs-CZ" sz="12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1 776</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a:ea typeface="+mn-ea"/>
                          <a:cs typeface="+mn-cs"/>
                        </a:rPr>
                        <a:t>(</a:t>
                      </a:r>
                      <a:r>
                        <a:rPr kumimoji="0" lang="cs-CZ" sz="1200" b="0" i="0" u="none" strike="noStrike" kern="1200" cap="none" spc="0" normalizeH="0" baseline="0" noProof="0" dirty="0">
                          <a:ln>
                            <a:noFill/>
                          </a:ln>
                          <a:solidFill>
                            <a:srgbClr val="FF0000"/>
                          </a:solidFill>
                          <a:effectLst/>
                          <a:uLnTx/>
                          <a:uFillTx/>
                          <a:latin typeface="Calibri"/>
                          <a:ea typeface="+mn-ea"/>
                          <a:cs typeface="+mn-cs"/>
                        </a:rPr>
                        <a:t>-10%</a:t>
                      </a:r>
                      <a:r>
                        <a:rPr kumimoji="0" lang="cs-CZ" sz="12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1 773</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a:ea typeface="+mn-ea"/>
                          <a:cs typeface="+mn-cs"/>
                        </a:rPr>
                        <a:t>(</a:t>
                      </a:r>
                      <a:r>
                        <a:rPr kumimoji="0" lang="cs-CZ" sz="1200" b="0" i="0" u="none" strike="noStrike" kern="1200" cap="none" spc="0" normalizeH="0" baseline="0" noProof="0" dirty="0">
                          <a:ln>
                            <a:noFill/>
                          </a:ln>
                          <a:solidFill>
                            <a:srgbClr val="9BBB59"/>
                          </a:solidFill>
                          <a:effectLst/>
                          <a:uLnTx/>
                          <a:uFillTx/>
                          <a:latin typeface="Calibri"/>
                          <a:ea typeface="+mn-ea"/>
                          <a:cs typeface="+mn-cs"/>
                        </a:rPr>
                        <a:t>+22%</a:t>
                      </a:r>
                      <a:r>
                        <a:rPr kumimoji="0" lang="cs-CZ" sz="12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1 229</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a:ea typeface="+mn-ea"/>
                          <a:cs typeface="+mn-cs"/>
                        </a:rPr>
                        <a:t>(</a:t>
                      </a:r>
                      <a:r>
                        <a:rPr kumimoji="0" lang="cs-CZ" sz="1200" b="0" i="0" u="none" strike="noStrike" kern="1200" cap="none" spc="0" normalizeH="0" baseline="0" noProof="0" dirty="0">
                          <a:ln>
                            <a:noFill/>
                          </a:ln>
                          <a:solidFill>
                            <a:srgbClr val="FF0000"/>
                          </a:solidFill>
                          <a:effectLst/>
                          <a:uLnTx/>
                          <a:uFillTx/>
                          <a:latin typeface="Calibri"/>
                          <a:ea typeface="+mn-ea"/>
                          <a:cs typeface="+mn-cs"/>
                        </a:rPr>
                        <a:t>-9%</a:t>
                      </a:r>
                      <a:r>
                        <a:rPr kumimoji="0" lang="cs-CZ" sz="12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1 050</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a:ea typeface="+mn-ea"/>
                          <a:cs typeface="+mn-cs"/>
                        </a:rPr>
                        <a:t>(</a:t>
                      </a:r>
                      <a:r>
                        <a:rPr kumimoji="0" lang="cs-CZ" sz="1200" b="0" i="0" u="none" strike="noStrike" kern="1200" cap="none" spc="0" normalizeH="0" baseline="0" noProof="0" dirty="0">
                          <a:ln>
                            <a:noFill/>
                          </a:ln>
                          <a:solidFill>
                            <a:srgbClr val="9BBB59"/>
                          </a:solidFill>
                          <a:effectLst/>
                          <a:uLnTx/>
                          <a:uFillTx/>
                          <a:latin typeface="Calibri"/>
                          <a:ea typeface="+mn-ea"/>
                          <a:cs typeface="+mn-cs"/>
                        </a:rPr>
                        <a:t>+25%</a:t>
                      </a:r>
                      <a:r>
                        <a:rPr kumimoji="0" lang="cs-CZ" sz="12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608</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a:ea typeface="+mn-ea"/>
                          <a:cs typeface="+mn-cs"/>
                        </a:rPr>
                        <a:t>(</a:t>
                      </a:r>
                      <a:r>
                        <a:rPr kumimoji="0" lang="cs-CZ" sz="1200" b="0" i="0" u="none" strike="noStrike" kern="1200" cap="none" spc="0" normalizeH="0" baseline="0" noProof="0" dirty="0">
                          <a:ln>
                            <a:noFill/>
                          </a:ln>
                          <a:solidFill>
                            <a:srgbClr val="9BBB59"/>
                          </a:solidFill>
                          <a:effectLst/>
                          <a:uLnTx/>
                          <a:uFillTx/>
                          <a:latin typeface="Calibri"/>
                          <a:ea typeface="+mn-ea"/>
                          <a:cs typeface="+mn-cs"/>
                        </a:rPr>
                        <a:t>+107%</a:t>
                      </a:r>
                      <a:r>
                        <a:rPr kumimoji="0" lang="cs-CZ" sz="12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480</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Calibri"/>
                          <a:ea typeface="+mn-ea"/>
                          <a:cs typeface="+mn-cs"/>
                        </a:rPr>
                        <a:t>(</a:t>
                      </a:r>
                      <a:r>
                        <a:rPr kumimoji="0" lang="cs-CZ" sz="1200" b="0" i="0" u="none" strike="noStrike" kern="1200" cap="none" spc="0" normalizeH="0" baseline="0" noProof="0" dirty="0">
                          <a:ln>
                            <a:noFill/>
                          </a:ln>
                          <a:solidFill>
                            <a:srgbClr val="9BBB59"/>
                          </a:solidFill>
                          <a:effectLst/>
                          <a:uLnTx/>
                          <a:uFillTx/>
                          <a:latin typeface="Calibri"/>
                          <a:ea typeface="+mn-ea"/>
                          <a:cs typeface="+mn-cs"/>
                        </a:rPr>
                        <a:t>+606%</a:t>
                      </a:r>
                      <a:r>
                        <a:rPr kumimoji="0" lang="cs-CZ" sz="12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427</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mn-lt"/>
                          <a:ea typeface="+mn-ea"/>
                          <a:cs typeface="+mn-cs"/>
                        </a:rPr>
                        <a:t>(---)</a:t>
                      </a:r>
                      <a:endParaRPr kumimoji="0" lang="cs-CZ" sz="1200" b="0" i="0" u="none" strike="noStrike" kern="1200" cap="none" spc="0" normalizeH="0" baseline="0" noProof="0" dirty="0">
                        <a:ln>
                          <a:noFill/>
                        </a:ln>
                        <a:solidFill>
                          <a:srgbClr val="000000"/>
                        </a:solidFill>
                        <a:effectLst/>
                        <a:uLnTx/>
                        <a:uFillTx/>
                        <a:latin typeface="Calibri"/>
                        <a:ea typeface="+mn-ea"/>
                        <a:cs typeface="+mn-cs"/>
                      </a:endParaRPr>
                    </a:p>
                  </a:txBody>
                  <a:tcPr marL="0" marR="0" marT="0" marB="0" anchor="ctr">
                    <a:solidFill>
                      <a:schemeClr val="bg1">
                        <a:lumMod val="95000"/>
                      </a:schemeClr>
                    </a:solidFill>
                  </a:tcPr>
                </a:tc>
                <a:extLst>
                  <a:ext uri="{0D108BD9-81ED-4DB2-BD59-A6C34878D82A}">
                    <a16:rowId xmlns:a16="http://schemas.microsoft.com/office/drawing/2014/main" xmlns="" val="10001"/>
                  </a:ext>
                </a:extLst>
              </a:tr>
              <a:tr h="834287">
                <a:tc>
                  <a:txBody>
                    <a:bodyPr/>
                    <a:lstStyle/>
                    <a:p>
                      <a:pPr algn="ctr">
                        <a:lnSpc>
                          <a:spcPct val="115000"/>
                        </a:lnSpc>
                        <a:spcAft>
                          <a:spcPts val="1000"/>
                        </a:spcAft>
                      </a:pPr>
                      <a:r>
                        <a:rPr lang="cs-CZ" sz="1600" b="1" i="0" dirty="0">
                          <a:effectLst/>
                          <a:latin typeface="+mj-lt"/>
                          <a:ea typeface="Calibri"/>
                          <a:cs typeface="Times New Roman"/>
                        </a:rPr>
                        <a:t>2016</a:t>
                      </a:r>
                      <a:endParaRPr lang="en-GB" sz="1600" b="1" i="0" dirty="0">
                        <a:effectLst/>
                        <a:latin typeface="+mj-lt"/>
                        <a:ea typeface="Calibri"/>
                        <a:cs typeface="Times New Roman"/>
                      </a:endParaRPr>
                    </a:p>
                  </a:txBody>
                  <a:tcPr marL="44450" marR="44450" marT="0" marB="0" anchor="ctr">
                    <a:solidFill>
                      <a:schemeClr val="bg1">
                        <a:lumMod val="7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3 854</a:t>
                      </a:r>
                    </a:p>
                    <a:p>
                      <a:pPr marL="0" algn="ctr" defTabSz="914400" rtl="0" eaLnBrk="1" fontAlgn="b" latinLnBrk="0" hangingPunct="1"/>
                      <a:r>
                        <a:rPr lang="cs-CZ" sz="1200" b="0" i="0" u="none" strike="noStrike" kern="1200" dirty="0">
                          <a:solidFill>
                            <a:srgbClr val="000000"/>
                          </a:solidFill>
                          <a:effectLst/>
                          <a:latin typeface="+mj-lt"/>
                          <a:ea typeface="+mn-ea"/>
                          <a:cs typeface="+mn-cs"/>
                        </a:rPr>
                        <a:t>(</a:t>
                      </a:r>
                      <a:r>
                        <a:rPr kumimoji="0" lang="cs-CZ" sz="1200" b="0" i="0" u="none" strike="noStrike" kern="1200" cap="none" spc="0" normalizeH="0" baseline="0" noProof="0" dirty="0">
                          <a:ln>
                            <a:noFill/>
                          </a:ln>
                          <a:solidFill>
                            <a:schemeClr val="accent3"/>
                          </a:solidFill>
                          <a:effectLst/>
                          <a:uLnTx/>
                          <a:uFillTx/>
                          <a:latin typeface="+mn-lt"/>
                          <a:ea typeface="+mn-ea"/>
                          <a:cs typeface="+mn-cs"/>
                        </a:rPr>
                        <a:t>+14%</a:t>
                      </a:r>
                      <a:r>
                        <a:rPr lang="cs-CZ" sz="1200" b="0" i="0" u="none" strike="noStrike" kern="1200" dirty="0">
                          <a:solidFill>
                            <a:srgbClr val="000000"/>
                          </a:solidFill>
                          <a:effectLst/>
                          <a:latin typeface="+mj-lt"/>
                          <a:ea typeface="+mn-ea"/>
                          <a:cs typeface="+mn-cs"/>
                        </a:rPr>
                        <a:t>)</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5 614</a:t>
                      </a:r>
                    </a:p>
                    <a:p>
                      <a:pPr marL="0" algn="ctr" defTabSz="914400" rtl="0" eaLnBrk="1" fontAlgn="b" latinLnBrk="0" hangingPunct="1"/>
                      <a:r>
                        <a:rPr lang="cs-CZ" sz="1200" b="0" i="0" u="none" strike="noStrike" kern="1200" dirty="0">
                          <a:solidFill>
                            <a:srgbClr val="000000"/>
                          </a:solidFill>
                          <a:effectLst/>
                          <a:latin typeface="+mn-lt"/>
                          <a:ea typeface="+mn-ea"/>
                          <a:cs typeface="+mn-cs"/>
                        </a:rPr>
                        <a:t>(</a:t>
                      </a:r>
                      <a:r>
                        <a:rPr kumimoji="0" lang="cs-CZ" sz="1200" b="0" i="0" u="none" strike="noStrike" kern="1200" cap="none" spc="0" normalizeH="0" baseline="0" noProof="0" dirty="0">
                          <a:ln>
                            <a:noFill/>
                          </a:ln>
                          <a:solidFill>
                            <a:schemeClr val="accent3"/>
                          </a:solidFill>
                          <a:effectLst/>
                          <a:uLnTx/>
                          <a:uFillTx/>
                          <a:latin typeface="+mn-lt"/>
                          <a:ea typeface="+mn-ea"/>
                          <a:cs typeface="+mn-cs"/>
                        </a:rPr>
                        <a:t>+22%</a:t>
                      </a:r>
                      <a:r>
                        <a:rPr lang="cs-CZ" sz="1200" b="0" i="0" u="none" strike="noStrike" kern="1200" dirty="0">
                          <a:solidFill>
                            <a:srgbClr val="000000"/>
                          </a:solidFill>
                          <a:effectLst/>
                          <a:latin typeface="+mn-lt"/>
                          <a:ea typeface="+mn-ea"/>
                          <a:cs typeface="+mn-cs"/>
                        </a:rPr>
                        <a:t>)</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1 964</a:t>
                      </a:r>
                    </a:p>
                    <a:p>
                      <a:pPr marL="0" algn="ctr" defTabSz="914400" rtl="0" eaLnBrk="1" fontAlgn="b" latinLnBrk="0" hangingPunct="1"/>
                      <a:r>
                        <a:rPr lang="cs-CZ" sz="1200" b="0" i="0" u="none" strike="noStrike" kern="1200" dirty="0">
                          <a:solidFill>
                            <a:srgbClr val="000000"/>
                          </a:solidFill>
                          <a:effectLst/>
                          <a:latin typeface="+mn-lt"/>
                          <a:ea typeface="+mn-ea"/>
                          <a:cs typeface="+mn-cs"/>
                        </a:rPr>
                        <a:t>(</a:t>
                      </a:r>
                      <a:r>
                        <a:rPr kumimoji="0" lang="cs-CZ" sz="1200" b="0" i="0" u="none" strike="noStrike" kern="1200" cap="none" spc="0" normalizeH="0" baseline="0" noProof="0" dirty="0">
                          <a:ln>
                            <a:noFill/>
                          </a:ln>
                          <a:solidFill>
                            <a:schemeClr val="accent3"/>
                          </a:solidFill>
                          <a:effectLst/>
                          <a:uLnTx/>
                          <a:uFillTx/>
                          <a:latin typeface="+mn-lt"/>
                          <a:ea typeface="+mn-ea"/>
                          <a:cs typeface="+mn-cs"/>
                        </a:rPr>
                        <a:t>+61%</a:t>
                      </a:r>
                      <a:r>
                        <a:rPr lang="cs-CZ" sz="1200" b="0" i="0" u="none" strike="noStrike" kern="1200" dirty="0">
                          <a:solidFill>
                            <a:srgbClr val="000000"/>
                          </a:solidFill>
                          <a:effectLst/>
                          <a:latin typeface="+mn-lt"/>
                          <a:ea typeface="+mn-ea"/>
                          <a:cs typeface="+mn-cs"/>
                        </a:rPr>
                        <a:t>)</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1 452</a:t>
                      </a:r>
                    </a:p>
                    <a:p>
                      <a:pPr marL="0" algn="ctr" defTabSz="914400" rtl="0" eaLnBrk="1" fontAlgn="b" latinLnBrk="0" hangingPunct="1"/>
                      <a:r>
                        <a:rPr lang="cs-CZ" sz="1200" b="0" i="0" u="none" strike="noStrike" kern="1200" dirty="0">
                          <a:solidFill>
                            <a:srgbClr val="000000"/>
                          </a:solidFill>
                          <a:effectLst/>
                          <a:latin typeface="+mn-lt"/>
                          <a:ea typeface="+mn-ea"/>
                          <a:cs typeface="+mn-cs"/>
                        </a:rPr>
                        <a:t>(</a:t>
                      </a:r>
                      <a:r>
                        <a:rPr kumimoji="0" lang="cs-CZ" sz="1200" b="0" i="0" u="none" strike="noStrike" kern="1200" cap="none" spc="0" normalizeH="0" baseline="0" noProof="0" dirty="0">
                          <a:ln>
                            <a:noFill/>
                          </a:ln>
                          <a:solidFill>
                            <a:schemeClr val="accent3"/>
                          </a:solidFill>
                          <a:effectLst/>
                          <a:uLnTx/>
                          <a:uFillTx/>
                          <a:latin typeface="+mn-lt"/>
                          <a:ea typeface="+mn-ea"/>
                          <a:cs typeface="+mn-cs"/>
                        </a:rPr>
                        <a:t>+26%</a:t>
                      </a:r>
                      <a:r>
                        <a:rPr lang="cs-CZ" sz="1200" b="0" i="0" u="none" strike="noStrike" kern="1200" dirty="0">
                          <a:solidFill>
                            <a:srgbClr val="000000"/>
                          </a:solidFill>
                          <a:effectLst/>
                          <a:latin typeface="+mn-lt"/>
                          <a:ea typeface="+mn-ea"/>
                          <a:cs typeface="+mn-cs"/>
                        </a:rPr>
                        <a:t>)</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1 351</a:t>
                      </a:r>
                    </a:p>
                    <a:p>
                      <a:pPr marL="0" algn="ctr" defTabSz="914400" rtl="0" eaLnBrk="1" fontAlgn="b" latinLnBrk="0" hangingPunct="1"/>
                      <a:r>
                        <a:rPr lang="cs-CZ" sz="1200" b="0" i="0" u="none" strike="noStrike" kern="1200" dirty="0">
                          <a:solidFill>
                            <a:srgbClr val="000000"/>
                          </a:solidFill>
                          <a:effectLst/>
                          <a:latin typeface="+mn-lt"/>
                          <a:ea typeface="+mn-ea"/>
                          <a:cs typeface="+mn-cs"/>
                        </a:rPr>
                        <a:t>(</a:t>
                      </a:r>
                      <a:r>
                        <a:rPr kumimoji="0" lang="cs-CZ" sz="1200" b="0" i="0" u="none" strike="noStrike" kern="1200" cap="none" spc="0" normalizeH="0" baseline="0" noProof="0" dirty="0">
                          <a:ln>
                            <a:noFill/>
                          </a:ln>
                          <a:solidFill>
                            <a:schemeClr val="accent3"/>
                          </a:solidFill>
                          <a:effectLst/>
                          <a:uLnTx/>
                          <a:uFillTx/>
                          <a:latin typeface="+mn-lt"/>
                          <a:ea typeface="+mn-ea"/>
                          <a:cs typeface="+mn-cs"/>
                        </a:rPr>
                        <a:t>+22%</a:t>
                      </a:r>
                      <a:r>
                        <a:rPr lang="cs-CZ" sz="1200" b="0" i="0" u="none" strike="noStrike" kern="1200" dirty="0">
                          <a:solidFill>
                            <a:srgbClr val="000000"/>
                          </a:solidFill>
                          <a:effectLst/>
                          <a:latin typeface="+mn-lt"/>
                          <a:ea typeface="+mn-ea"/>
                          <a:cs typeface="+mn-cs"/>
                        </a:rPr>
                        <a:t>)</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838</a:t>
                      </a:r>
                    </a:p>
                    <a:p>
                      <a:pPr marL="0" algn="ctr" defTabSz="914400" rtl="0" eaLnBrk="1" fontAlgn="b" latinLnBrk="0" hangingPunct="1"/>
                      <a:r>
                        <a:rPr lang="cs-CZ" sz="1200" b="0" i="0" u="none" strike="noStrike" kern="1200" dirty="0">
                          <a:solidFill>
                            <a:srgbClr val="000000"/>
                          </a:solidFill>
                          <a:effectLst/>
                          <a:latin typeface="+mn-lt"/>
                          <a:ea typeface="+mn-ea"/>
                          <a:cs typeface="+mn-cs"/>
                        </a:rPr>
                        <a:t>(</a:t>
                      </a:r>
                      <a:r>
                        <a:rPr kumimoji="0" lang="cs-CZ" sz="1200" b="0" i="0" u="none" strike="noStrike" kern="1200" cap="none" spc="0" normalizeH="0" baseline="0" noProof="0" dirty="0">
                          <a:ln>
                            <a:noFill/>
                          </a:ln>
                          <a:solidFill>
                            <a:schemeClr val="accent3"/>
                          </a:solidFill>
                          <a:effectLst/>
                          <a:uLnTx/>
                          <a:uFillTx/>
                          <a:latin typeface="+mn-lt"/>
                          <a:ea typeface="+mn-ea"/>
                          <a:cs typeface="+mn-cs"/>
                        </a:rPr>
                        <a:t>+27%</a:t>
                      </a:r>
                      <a:r>
                        <a:rPr lang="cs-CZ" sz="1200" b="0" i="0" u="none" strike="noStrike" kern="1200" dirty="0">
                          <a:solidFill>
                            <a:srgbClr val="000000"/>
                          </a:solidFill>
                          <a:effectLst/>
                          <a:latin typeface="+mn-lt"/>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n-lt"/>
                          <a:ea typeface="+mn-ea"/>
                          <a:cs typeface="+mn-cs"/>
                        </a:rPr>
                        <a:t>294</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mn-lt"/>
                          <a:ea typeface="+mn-ea"/>
                          <a:cs typeface="+mn-cs"/>
                        </a:rPr>
                        <a:t>68</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extLst>
                  <a:ext uri="{0D108BD9-81ED-4DB2-BD59-A6C34878D82A}">
                    <a16:rowId xmlns:a16="http://schemas.microsoft.com/office/drawing/2014/main" xmlns="" val="10002"/>
                  </a:ext>
                </a:extLst>
              </a:tr>
              <a:tr h="834287">
                <a:tc>
                  <a:txBody>
                    <a:bodyPr/>
                    <a:lstStyle/>
                    <a:p>
                      <a:pPr algn="ctr">
                        <a:lnSpc>
                          <a:spcPct val="115000"/>
                        </a:lnSpc>
                        <a:spcAft>
                          <a:spcPts val="1000"/>
                        </a:spcAft>
                      </a:pPr>
                      <a:r>
                        <a:rPr lang="cs-CZ" sz="1600" b="1" i="0" dirty="0">
                          <a:effectLst/>
                          <a:latin typeface="+mj-lt"/>
                          <a:ea typeface="Calibri"/>
                          <a:cs typeface="Times New Roman"/>
                        </a:rPr>
                        <a:t>2015</a:t>
                      </a:r>
                      <a:endParaRPr lang="en-GB" sz="1600" b="1" i="0" dirty="0">
                        <a:effectLst/>
                        <a:latin typeface="+mj-lt"/>
                        <a:ea typeface="Calibri"/>
                        <a:cs typeface="Times New Roman"/>
                      </a:endParaRPr>
                    </a:p>
                  </a:txBody>
                  <a:tcPr marL="44450" marR="44450" marT="0" marB="0" anchor="ctr">
                    <a:solidFill>
                      <a:schemeClr val="bg1">
                        <a:lumMod val="7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3 378</a:t>
                      </a:r>
                      <a:endParaRPr lang="cs-CZ" sz="1200" b="0" i="0" u="none" strike="noStrike" kern="1200" dirty="0">
                        <a:solidFill>
                          <a:srgbClr val="000000"/>
                        </a:solidFill>
                        <a:effectLst/>
                        <a:latin typeface="+mj-lt"/>
                        <a:ea typeface="+mn-ea"/>
                        <a:cs typeface="+mn-cs"/>
                      </a:endParaRP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4 591</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1 219</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1 150</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1 109</a:t>
                      </a:r>
                    </a:p>
                  </a:txBody>
                  <a:tcPr marL="0" marR="0" marT="0" marB="0" anchor="ctr">
                    <a:solidFill>
                      <a:schemeClr val="bg1">
                        <a:lumMod val="95000"/>
                      </a:schemeClr>
                    </a:solidFill>
                  </a:tcPr>
                </a:tc>
                <a:tc>
                  <a:txBody>
                    <a:bodyPr/>
                    <a:lstStyle/>
                    <a:p>
                      <a:pPr marL="0" algn="ctr" defTabSz="914400" rtl="0" eaLnBrk="1" fontAlgn="b" latinLnBrk="0" hangingPunct="1"/>
                      <a:r>
                        <a:rPr lang="cs-CZ" sz="1600" b="0" i="0" u="none" strike="noStrike" kern="1200" dirty="0">
                          <a:solidFill>
                            <a:srgbClr val="000000"/>
                          </a:solidFill>
                          <a:effectLst/>
                          <a:latin typeface="+mj-lt"/>
                          <a:ea typeface="+mn-ea"/>
                          <a:cs typeface="+mn-cs"/>
                        </a:rPr>
                        <a:t>660</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cs-CZ" sz="1600" b="0" i="0" u="none" strike="noStrike" kern="1200" cap="none" spc="0" normalizeH="0" baseline="0" noProof="0" dirty="0">
                          <a:ln>
                            <a:noFill/>
                          </a:ln>
                          <a:solidFill>
                            <a:srgbClr val="000000"/>
                          </a:solidFill>
                          <a:effectLst/>
                          <a:uLnTx/>
                          <a:uFillTx/>
                          <a:latin typeface="Calibri"/>
                          <a:ea typeface="+mn-ea"/>
                          <a:cs typeface="+mn-cs"/>
                        </a:rPr>
                        <a:t>---</a:t>
                      </a:r>
                    </a:p>
                  </a:txBody>
                  <a:tcPr marL="0" marR="0" marT="0" marB="0"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13" name="AutoShape 2"/>
          <p:cNvSpPr>
            <a:spLocks noChangeArrowheads="1"/>
          </p:cNvSpPr>
          <p:nvPr/>
        </p:nvSpPr>
        <p:spPr bwMode="auto">
          <a:xfrm>
            <a:off x="103188" y="1772816"/>
            <a:ext cx="8937625" cy="1152128"/>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pitchFamily="34" charset="0"/>
              </a:rPr>
              <a:t>PROSTOR VĚNOVANÝ VE VYSÍLÁNÍ JEDNOTLIVÝM POLITICKÝM STRANÁM</a:t>
            </a:r>
          </a:p>
          <a:p>
            <a:pPr marL="1588" indent="-1588" algn="ctr" defTabSz="258763">
              <a:lnSpc>
                <a:spcPct val="110000"/>
              </a:lnSpc>
              <a:spcBef>
                <a:spcPct val="20000"/>
              </a:spcBef>
              <a:tabLst>
                <a:tab pos="180975" algn="l"/>
              </a:tabLst>
              <a:defRPr/>
            </a:pPr>
            <a:r>
              <a:rPr lang="cs-CZ" sz="1600" dirty="0">
                <a:latin typeface="Calibri" pitchFamily="34" charset="0"/>
              </a:rPr>
              <a:t>Celkové počty zmínek o jednotlivých politických stranách v pořadu Události </a:t>
            </a:r>
          </a:p>
          <a:p>
            <a:pPr marL="1588" indent="-1588" algn="ctr" defTabSz="258763">
              <a:lnSpc>
                <a:spcPct val="110000"/>
              </a:lnSpc>
              <a:spcBef>
                <a:spcPct val="20000"/>
              </a:spcBef>
              <a:tabLst>
                <a:tab pos="180975" algn="l"/>
              </a:tabLst>
              <a:defRPr/>
            </a:pPr>
            <a:r>
              <a:rPr lang="cs-CZ" sz="1600" dirty="0">
                <a:latin typeface="Calibri" pitchFamily="34" charset="0"/>
              </a:rPr>
              <a:t>(9 nejčastěji zmiňovaných stran a hnutí, v závorce uvádíme meziroční procentní změnu)</a:t>
            </a:r>
          </a:p>
          <a:p>
            <a:pPr marL="1588" indent="-1588" algn="ctr" defTabSz="258763">
              <a:lnSpc>
                <a:spcPct val="110000"/>
              </a:lnSpc>
              <a:spcBef>
                <a:spcPct val="20000"/>
              </a:spcBef>
              <a:tabLst>
                <a:tab pos="180975" algn="l"/>
              </a:tabLst>
              <a:defRPr/>
            </a:pPr>
            <a:endParaRPr lang="cs-CZ" sz="1600" dirty="0">
              <a:latin typeface="Calibri" pitchFamily="34" charset="0"/>
            </a:endParaRPr>
          </a:p>
        </p:txBody>
      </p:sp>
      <p:sp>
        <p:nvSpPr>
          <p:cNvPr id="14"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47</a:t>
            </a:fld>
            <a:endParaRPr lang="cs-CZ" sz="1100" dirty="0">
              <a:solidFill>
                <a:srgbClr val="1A1F52"/>
              </a:solidFill>
              <a:latin typeface="+mj-lt"/>
              <a:cs typeface="Arial" charset="0"/>
            </a:endParaRPr>
          </a:p>
        </p:txBody>
      </p:sp>
      <p:sp>
        <p:nvSpPr>
          <p:cNvPr id="9" name="AutoShape 2">
            <a:extLst>
              <a:ext uri="{FF2B5EF4-FFF2-40B4-BE49-F238E27FC236}">
                <a16:creationId xmlns:a16="http://schemas.microsoft.com/office/drawing/2014/main" xmlns="" id="{D794F58B-CEAC-4AAB-A7C1-EA8107E9BB1F}"/>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Tree>
    <p:extLst>
      <p:ext uri="{BB962C8B-B14F-4D97-AF65-F5344CB8AC3E}">
        <p14:creationId xmlns:p14="http://schemas.microsoft.com/office/powerpoint/2010/main" val="3611969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3" name="AutoShape 2"/>
          <p:cNvSpPr>
            <a:spLocks noChangeArrowheads="1"/>
          </p:cNvSpPr>
          <p:nvPr/>
        </p:nvSpPr>
        <p:spPr bwMode="auto">
          <a:xfrm>
            <a:off x="593973" y="1700808"/>
            <a:ext cx="7956055" cy="1080120"/>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pitchFamily="34" charset="0"/>
              </a:rPr>
              <a:t>2017: ÚČAST ZÁSTUPCŮ POLITICKÝCH STRAN A HNUTÍ V DISKUSNÍCH POŘADECH OTÁZKY VÁCLAVA MORAVCE A MÁTE SLOVO S M. JÍLKOVOU (počet účastí)</a:t>
            </a:r>
            <a:endParaRPr lang="cs-CZ" sz="1600" dirty="0">
              <a:latin typeface="Calibri" pitchFamily="34" charset="0"/>
            </a:endParaRPr>
          </a:p>
        </p:txBody>
      </p:sp>
      <p:sp>
        <p:nvSpPr>
          <p:cNvPr id="9"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48</a:t>
            </a:fld>
            <a:endParaRPr lang="cs-CZ" sz="1100" dirty="0">
              <a:solidFill>
                <a:srgbClr val="1A1F52"/>
              </a:solidFill>
              <a:latin typeface="+mj-lt"/>
              <a:cs typeface="Arial" charset="0"/>
            </a:endParaRPr>
          </a:p>
        </p:txBody>
      </p:sp>
      <p:graphicFrame>
        <p:nvGraphicFramePr>
          <p:cNvPr id="12" name="Graf 11"/>
          <p:cNvGraphicFramePr>
            <a:graphicFrameLocks/>
          </p:cNvGraphicFramePr>
          <p:nvPr>
            <p:extLst>
              <p:ext uri="{D42A27DB-BD31-4B8C-83A1-F6EECF244321}">
                <p14:modId xmlns:p14="http://schemas.microsoft.com/office/powerpoint/2010/main" val="681602917"/>
              </p:ext>
            </p:extLst>
          </p:nvPr>
        </p:nvGraphicFramePr>
        <p:xfrm>
          <a:off x="1187624" y="2452644"/>
          <a:ext cx="6768752" cy="3997370"/>
        </p:xfrm>
        <a:graphic>
          <a:graphicData uri="http://schemas.openxmlformats.org/drawingml/2006/chart">
            <c:chart xmlns:c="http://schemas.openxmlformats.org/drawingml/2006/chart" xmlns:r="http://schemas.openxmlformats.org/officeDocument/2006/relationships" r:id="rId4"/>
          </a:graphicData>
        </a:graphic>
      </p:graphicFrame>
      <p:sp>
        <p:nvSpPr>
          <p:cNvPr id="10" name="AutoShape 2">
            <a:extLst>
              <a:ext uri="{FF2B5EF4-FFF2-40B4-BE49-F238E27FC236}">
                <a16:creationId xmlns:a16="http://schemas.microsoft.com/office/drawing/2014/main" xmlns="" id="{12F0C821-444A-4ECB-8E35-BCBFD64465F6}"/>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Tree>
    <p:extLst>
      <p:ext uri="{BB962C8B-B14F-4D97-AF65-F5344CB8AC3E}">
        <p14:creationId xmlns:p14="http://schemas.microsoft.com/office/powerpoint/2010/main" val="4283783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49</a:t>
            </a:fld>
            <a:endParaRPr lang="cs-CZ" sz="1100" dirty="0">
              <a:solidFill>
                <a:srgbClr val="1A1F52"/>
              </a:solidFill>
              <a:latin typeface="+mj-lt"/>
              <a:cs typeface="Arial" charset="0"/>
            </a:endParaRPr>
          </a:p>
        </p:txBody>
      </p:sp>
      <p:sp>
        <p:nvSpPr>
          <p:cNvPr id="13" name="AutoShape 2"/>
          <p:cNvSpPr>
            <a:spLocks noChangeArrowheads="1"/>
          </p:cNvSpPr>
          <p:nvPr/>
        </p:nvSpPr>
        <p:spPr bwMode="auto">
          <a:xfrm>
            <a:off x="103188" y="1593769"/>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cap="all" dirty="0">
                <a:latin typeface="Calibri" pitchFamily="34" charset="0"/>
              </a:rPr>
              <a:t>2017: vyváženost zpravodajských příspěvků</a:t>
            </a:r>
          </a:p>
        </p:txBody>
      </p:sp>
      <p:sp>
        <p:nvSpPr>
          <p:cNvPr id="15"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9" name="Tabulka 8"/>
          <p:cNvGraphicFramePr>
            <a:graphicFrameLocks noGrp="1"/>
          </p:cNvGraphicFramePr>
          <p:nvPr>
            <p:extLst>
              <p:ext uri="{D42A27DB-BD31-4B8C-83A1-F6EECF244321}">
                <p14:modId xmlns:p14="http://schemas.microsoft.com/office/powerpoint/2010/main" val="256155058"/>
              </p:ext>
            </p:extLst>
          </p:nvPr>
        </p:nvGraphicFramePr>
        <p:xfrm>
          <a:off x="179512" y="2420888"/>
          <a:ext cx="8820002" cy="2784240"/>
        </p:xfrm>
        <a:graphic>
          <a:graphicData uri="http://schemas.openxmlformats.org/drawingml/2006/table">
            <a:tbl>
              <a:tblPr firstRow="1" bandRow="1">
                <a:tableStyleId>{073A0DAA-6AF3-43AB-8588-CEC1D06C72B9}</a:tableStyleId>
              </a:tblPr>
              <a:tblGrid>
                <a:gridCol w="2376264">
                  <a:extLst>
                    <a:ext uri="{9D8B030D-6E8A-4147-A177-3AD203B41FA5}">
                      <a16:colId xmlns:a16="http://schemas.microsoft.com/office/drawing/2014/main" xmlns="" val="20000"/>
                    </a:ext>
                  </a:extLst>
                </a:gridCol>
                <a:gridCol w="2952328">
                  <a:extLst>
                    <a:ext uri="{9D8B030D-6E8A-4147-A177-3AD203B41FA5}">
                      <a16:colId xmlns:a16="http://schemas.microsoft.com/office/drawing/2014/main" xmlns="" val="20001"/>
                    </a:ext>
                  </a:extLst>
                </a:gridCol>
                <a:gridCol w="1080120">
                  <a:extLst>
                    <a:ext uri="{9D8B030D-6E8A-4147-A177-3AD203B41FA5}">
                      <a16:colId xmlns:a16="http://schemas.microsoft.com/office/drawing/2014/main" xmlns="" val="20002"/>
                    </a:ext>
                  </a:extLst>
                </a:gridCol>
                <a:gridCol w="1368152">
                  <a:extLst>
                    <a:ext uri="{9D8B030D-6E8A-4147-A177-3AD203B41FA5}">
                      <a16:colId xmlns:a16="http://schemas.microsoft.com/office/drawing/2014/main" xmlns="" val="20003"/>
                    </a:ext>
                  </a:extLst>
                </a:gridCol>
                <a:gridCol w="1043138">
                  <a:extLst>
                    <a:ext uri="{9D8B030D-6E8A-4147-A177-3AD203B41FA5}">
                      <a16:colId xmlns:a16="http://schemas.microsoft.com/office/drawing/2014/main" xmlns="" val="20004"/>
                    </a:ext>
                  </a:extLst>
                </a:gridCol>
              </a:tblGrid>
              <a:tr h="997440">
                <a:tc>
                  <a:txBody>
                    <a:bodyPr/>
                    <a:lstStyle/>
                    <a:p>
                      <a:pPr algn="ctr" fontAlgn="b"/>
                      <a:r>
                        <a:rPr lang="cs-CZ" sz="1400" u="none" strike="noStrike" dirty="0">
                          <a:solidFill>
                            <a:schemeClr val="tx1"/>
                          </a:solidFill>
                          <a:effectLst/>
                        </a:rPr>
                        <a:t>Pořad</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Žánrová specifikace pořadu</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Počet zkoumaných příspěvků</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Počet příspěvků s nálezem k</a:t>
                      </a:r>
                      <a:r>
                        <a:rPr lang="cs-CZ" sz="1400" u="none" strike="noStrike" baseline="0" dirty="0">
                          <a:solidFill>
                            <a:schemeClr val="tx1"/>
                          </a:solidFill>
                          <a:effectLst/>
                        </a:rPr>
                        <a:t> posouzení</a:t>
                      </a:r>
                      <a:r>
                        <a:rPr lang="cs-CZ" sz="1400" u="none" strike="noStrike" dirty="0">
                          <a:solidFill>
                            <a:schemeClr val="tx1"/>
                          </a:solidFill>
                          <a:effectLst/>
                        </a:rPr>
                        <a:t> vyváženosti</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tc>
                  <a:txBody>
                    <a:bodyPr/>
                    <a:lstStyle/>
                    <a:p>
                      <a:pPr algn="ctr" fontAlgn="b"/>
                      <a:r>
                        <a:rPr lang="cs-CZ" sz="1400" u="none" strike="noStrike" dirty="0">
                          <a:solidFill>
                            <a:schemeClr val="tx1"/>
                          </a:solidFill>
                          <a:effectLst/>
                        </a:rPr>
                        <a:t>Podíl zcela vyvážených příspěvků</a:t>
                      </a:r>
                      <a:endParaRPr lang="cs-CZ" sz="1400" b="1" i="0" u="none" strike="noStrike" dirty="0">
                        <a:solidFill>
                          <a:schemeClr val="tx1"/>
                        </a:solidFill>
                        <a:effectLst/>
                        <a:latin typeface="Calibri" panose="020F0502020204030204" pitchFamily="34" charset="0"/>
                      </a:endParaRPr>
                    </a:p>
                  </a:txBody>
                  <a:tcPr marL="72000" marR="72000" marT="72000" marB="72000" anchor="ctr">
                    <a:solidFill>
                      <a:schemeClr val="bg1">
                        <a:lumMod val="75000"/>
                      </a:schemeClr>
                    </a:solidFill>
                  </a:tcPr>
                </a:tc>
                <a:extLst>
                  <a:ext uri="{0D108BD9-81ED-4DB2-BD59-A6C34878D82A}">
                    <a16:rowId xmlns:a16="http://schemas.microsoft.com/office/drawing/2014/main" xmlns="" val="10000"/>
                  </a:ext>
                </a:extLst>
              </a:tr>
              <a:tr h="357360">
                <a:tc>
                  <a:txBody>
                    <a:bodyPr/>
                    <a:lstStyle/>
                    <a:p>
                      <a:pPr algn="l" fontAlgn="b"/>
                      <a:r>
                        <a:rPr lang="cs-CZ" sz="1400" u="none" strike="noStrike" dirty="0">
                          <a:effectLst/>
                        </a:rPr>
                        <a:t>Události</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400" u="none" strike="noStrike" dirty="0">
                          <a:effectLst/>
                        </a:rPr>
                        <a:t>všeobecné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600</a:t>
                      </a:r>
                    </a:p>
                  </a:txBody>
                  <a:tcPr marL="0" marR="0" marT="0" marB="0" anchor="c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10</a:t>
                      </a:r>
                    </a:p>
                  </a:txBody>
                  <a:tcPr marL="0" marR="0" marT="0" marB="0" anchor="c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98%</a:t>
                      </a:r>
                    </a:p>
                  </a:txBody>
                  <a:tcPr marL="0" marR="0" marT="0" marB="0" anchor="ctr">
                    <a:solidFill>
                      <a:schemeClr val="bg1">
                        <a:lumMod val="95000"/>
                      </a:schemeClr>
                    </a:solidFill>
                  </a:tcPr>
                </a:tc>
                <a:extLst>
                  <a:ext uri="{0D108BD9-81ED-4DB2-BD59-A6C34878D82A}">
                    <a16:rowId xmlns:a16="http://schemas.microsoft.com/office/drawing/2014/main" xmlns="" val="10001"/>
                  </a:ext>
                </a:extLst>
              </a:tr>
              <a:tr h="357360">
                <a:tc>
                  <a:txBody>
                    <a:bodyPr/>
                    <a:lstStyle/>
                    <a:p>
                      <a:pPr algn="l" fontAlgn="b"/>
                      <a:r>
                        <a:rPr lang="cs-CZ" sz="1400" u="none" strike="noStrike" dirty="0">
                          <a:effectLst/>
                        </a:rPr>
                        <a:t>Události v regionech Praha</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400" u="none" strike="noStrike" dirty="0">
                          <a:effectLst/>
                        </a:rPr>
                        <a:t>regionální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102</a:t>
                      </a:r>
                    </a:p>
                  </a:txBody>
                  <a:tcPr marL="0" marR="0" marT="0" marB="0" anchor="c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a:t>
                      </a:r>
                    </a:p>
                  </a:txBody>
                  <a:tcPr marL="0" marR="0" marT="0" marB="0" anchor="c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97%</a:t>
                      </a:r>
                    </a:p>
                  </a:txBody>
                  <a:tcPr marL="0" marR="0" marT="0" marB="0" anchor="ctr">
                    <a:solidFill>
                      <a:schemeClr val="bg1">
                        <a:lumMod val="95000"/>
                      </a:schemeClr>
                    </a:solidFill>
                  </a:tcPr>
                </a:tc>
                <a:extLst>
                  <a:ext uri="{0D108BD9-81ED-4DB2-BD59-A6C34878D82A}">
                    <a16:rowId xmlns:a16="http://schemas.microsoft.com/office/drawing/2014/main" xmlns="" val="10002"/>
                  </a:ext>
                </a:extLst>
              </a:tr>
              <a:tr h="357360">
                <a:tc>
                  <a:txBody>
                    <a:bodyPr/>
                    <a:lstStyle/>
                    <a:p>
                      <a:pPr algn="l" fontAlgn="b"/>
                      <a:r>
                        <a:rPr lang="cs-CZ" sz="1400" u="none" strike="noStrike" dirty="0">
                          <a:effectLst/>
                        </a:rPr>
                        <a:t>Události v regionech Brno</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400" u="none" strike="noStrike" dirty="0">
                          <a:effectLst/>
                        </a:rPr>
                        <a:t>regionální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99</a:t>
                      </a:r>
                    </a:p>
                  </a:txBody>
                  <a:tcPr marL="0" marR="0" marT="0" marB="0" anchor="c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a:t>
                      </a:r>
                    </a:p>
                  </a:txBody>
                  <a:tcPr marL="0" marR="0" marT="0" marB="0" anchor="ctr">
                    <a:solidFill>
                      <a:srgbClr val="F2F2F2"/>
                    </a:solidFill>
                  </a:tcPr>
                </a:tc>
                <a:tc>
                  <a:txBody>
                    <a:bodyPr/>
                    <a:lstStyle/>
                    <a:p>
                      <a:pPr algn="ctr" fontAlgn="b"/>
                      <a:r>
                        <a:rPr lang="en-GB" sz="1400" b="0" i="0" u="none" strike="noStrike">
                          <a:solidFill>
                            <a:srgbClr val="000000"/>
                          </a:solidFill>
                          <a:effectLst/>
                          <a:latin typeface="Calibri" panose="020F0502020204030204" pitchFamily="34" charset="0"/>
                        </a:rPr>
                        <a:t>97%</a:t>
                      </a:r>
                    </a:p>
                  </a:txBody>
                  <a:tcPr marL="0" marR="0" marT="0" marB="0" anchor="ctr">
                    <a:solidFill>
                      <a:srgbClr val="F2F2F2"/>
                    </a:solidFill>
                  </a:tcPr>
                </a:tc>
                <a:extLst>
                  <a:ext uri="{0D108BD9-81ED-4DB2-BD59-A6C34878D82A}">
                    <a16:rowId xmlns:a16="http://schemas.microsoft.com/office/drawing/2014/main" xmlns="" val="10003"/>
                  </a:ext>
                </a:extLst>
              </a:tr>
              <a:tr h="357360">
                <a:tc>
                  <a:txBody>
                    <a:bodyPr/>
                    <a:lstStyle/>
                    <a:p>
                      <a:pPr algn="l" fontAlgn="b"/>
                      <a:r>
                        <a:rPr lang="cs-CZ" sz="1400" u="none" strike="noStrike" dirty="0">
                          <a:effectLst/>
                        </a:rPr>
                        <a:t>Události v regionech Ostrava</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l" fontAlgn="b"/>
                      <a:r>
                        <a:rPr lang="cs-CZ" sz="1400" u="none" strike="noStrike" dirty="0">
                          <a:effectLst/>
                        </a:rPr>
                        <a:t>regionální zpravodajství</a:t>
                      </a:r>
                      <a:endParaRPr lang="cs-CZ" sz="1400" b="0" i="0" u="none" strike="noStrike" dirty="0">
                        <a:solidFill>
                          <a:srgbClr val="000000"/>
                        </a:solidFill>
                        <a:effectLst/>
                        <a:latin typeface="Calibri" panose="020F0502020204030204" pitchFamily="34" charset="0"/>
                      </a:endParaRPr>
                    </a:p>
                  </a:txBody>
                  <a:tcPr marL="72000" marR="72000" marT="72000" marB="72000" anchor="c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99</a:t>
                      </a:r>
                    </a:p>
                  </a:txBody>
                  <a:tcPr marL="0" marR="0" marT="0" marB="0" anchor="c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0" marR="0" marT="0" marB="0" anchor="ctr">
                    <a:solidFill>
                      <a:srgbClr val="F2F2F2"/>
                    </a:solidFill>
                  </a:tcPr>
                </a:tc>
                <a:tc>
                  <a:txBody>
                    <a:bodyPr/>
                    <a:lstStyle/>
                    <a:p>
                      <a:pPr algn="ctr" fontAlgn="b"/>
                      <a:r>
                        <a:rPr lang="en-GB" sz="1400" b="0" i="0" u="none" strike="noStrike" dirty="0">
                          <a:solidFill>
                            <a:srgbClr val="000000"/>
                          </a:solidFill>
                          <a:effectLst/>
                          <a:latin typeface="Calibri" panose="020F0502020204030204" pitchFamily="34" charset="0"/>
                        </a:rPr>
                        <a:t>97%</a:t>
                      </a:r>
                    </a:p>
                  </a:txBody>
                  <a:tcPr marL="0" marR="0" marT="0" marB="0" anchor="ctr">
                    <a:solidFill>
                      <a:srgbClr val="F2F2F2"/>
                    </a:solidFill>
                  </a:tcPr>
                </a:tc>
                <a:extLst>
                  <a:ext uri="{0D108BD9-81ED-4DB2-BD59-A6C34878D82A}">
                    <a16:rowId xmlns:a16="http://schemas.microsoft.com/office/drawing/2014/main" xmlns="" val="10004"/>
                  </a:ext>
                </a:extLst>
              </a:tr>
              <a:tr h="357360">
                <a:tc>
                  <a:txBody>
                    <a:bodyPr/>
                    <a:lstStyle/>
                    <a:p>
                      <a:pPr marL="0" algn="l"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  Zprávy ve 23</a:t>
                      </a:r>
                    </a:p>
                  </a:txBody>
                  <a:tcPr marL="0" marR="0" marT="0" marB="0" anchor="ctr">
                    <a:solidFill>
                      <a:schemeClr val="bg1">
                        <a:lumMod val="95000"/>
                      </a:schemeClr>
                    </a:solidFill>
                  </a:tcPr>
                </a:tc>
                <a:tc>
                  <a:txBody>
                    <a:bodyPr/>
                    <a:lstStyle/>
                    <a:p>
                      <a:pPr marL="0" algn="l"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  všeobecné zpravodajství</a:t>
                      </a:r>
                    </a:p>
                  </a:txBody>
                  <a:tcPr marL="0" marR="0" marT="0" marB="0" anchor="c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100</a:t>
                      </a:r>
                    </a:p>
                  </a:txBody>
                  <a:tcPr marL="0" marR="0" marT="0" marB="0" anchor="ctr">
                    <a:solidFill>
                      <a:schemeClr val="bg1">
                        <a:lumMod val="95000"/>
                      </a:schemeClr>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5</a:t>
                      </a:r>
                    </a:p>
                  </a:txBody>
                  <a:tcPr marL="0" marR="0" marT="0" marB="0" anchor="ctr">
                    <a:solidFill>
                      <a:srgbClr val="F2F2F2"/>
                    </a:solidFill>
                  </a:tcPr>
                </a:tc>
                <a:tc>
                  <a:txBody>
                    <a:bodyPr/>
                    <a:lstStyle/>
                    <a:p>
                      <a:pPr marL="0" algn="ctr" defTabSz="914400" rtl="0" eaLnBrk="1" fontAlgn="b" latinLnBrk="0" hangingPunct="1"/>
                      <a:r>
                        <a:rPr lang="cs-CZ" sz="1400" b="0" i="0" u="none" strike="noStrike" kern="1200" dirty="0">
                          <a:solidFill>
                            <a:srgbClr val="000000"/>
                          </a:solidFill>
                          <a:effectLst/>
                          <a:latin typeface="Calibri" panose="020F0502020204030204" pitchFamily="34" charset="0"/>
                          <a:ea typeface="+mn-ea"/>
                          <a:cs typeface="+mn-cs"/>
                        </a:rPr>
                        <a:t>95%</a:t>
                      </a:r>
                    </a:p>
                  </a:txBody>
                  <a:tcPr marL="0" marR="0" marT="0" marB="0" anchor="ctr">
                    <a:solidFill>
                      <a:srgbClr val="F2F2F2"/>
                    </a:solidFill>
                  </a:tcPr>
                </a:tc>
                <a:extLst>
                  <a:ext uri="{0D108BD9-81ED-4DB2-BD59-A6C34878D82A}">
                    <a16:rowId xmlns:a16="http://schemas.microsoft.com/office/drawing/2014/main" xmlns="" val="10005"/>
                  </a:ext>
                </a:extLst>
              </a:tr>
            </a:tbl>
          </a:graphicData>
        </a:graphic>
      </p:graphicFrame>
      <p:sp>
        <p:nvSpPr>
          <p:cNvPr id="10" name="AutoShape 2">
            <a:extLst>
              <a:ext uri="{FF2B5EF4-FFF2-40B4-BE49-F238E27FC236}">
                <a16:creationId xmlns:a16="http://schemas.microsoft.com/office/drawing/2014/main" xmlns="" id="{08D1909F-AEF5-441E-A0DF-B6778574DDCF}"/>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Media Tenor</a:t>
            </a:r>
          </a:p>
        </p:txBody>
      </p:sp>
    </p:spTree>
    <p:extLst>
      <p:ext uri="{BB962C8B-B14F-4D97-AF65-F5344CB8AC3E}">
        <p14:creationId xmlns:p14="http://schemas.microsoft.com/office/powerpoint/2010/main" val="31513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ÚVOD</a:t>
            </a:r>
          </a:p>
        </p:txBody>
      </p:sp>
      <p:sp>
        <p:nvSpPr>
          <p:cNvPr id="8" name="TextovéPole 7"/>
          <p:cNvSpPr txBox="1"/>
          <p:nvPr/>
        </p:nvSpPr>
        <p:spPr>
          <a:xfrm>
            <a:off x="360363" y="1080000"/>
            <a:ext cx="8423275" cy="4278094"/>
          </a:xfrm>
          <a:prstGeom prst="rect">
            <a:avLst/>
          </a:prstGeom>
          <a:noFill/>
        </p:spPr>
        <p:txBody>
          <a:bodyPr wrap="square" rtlCol="0">
            <a:spAutoFit/>
          </a:bodyPr>
          <a:lstStyle/>
          <a:p>
            <a:pPr>
              <a:spcAft>
                <a:spcPts val="600"/>
              </a:spcAft>
            </a:pPr>
            <a:r>
              <a:rPr lang="cs-CZ" b="1" dirty="0">
                <a:latin typeface="+mj-lt"/>
              </a:rPr>
              <a:t>Důvody, pro které Česká televize a Rada ČT systematicky sledují úroveň a míru naplňování veřejné služby, kterou má ČT zajišťovat, lze shrnout do následujících bodů:</a:t>
            </a:r>
            <a:endParaRPr lang="cs-CZ" dirty="0">
              <a:latin typeface="+mj-lt"/>
            </a:endParaRPr>
          </a:p>
          <a:p>
            <a:pPr marL="285750" indent="-285750">
              <a:spcAft>
                <a:spcPts val="600"/>
              </a:spcAft>
              <a:buFont typeface="Arial" pitchFamily="34" charset="0"/>
              <a:buChar char="•"/>
            </a:pPr>
            <a:r>
              <a:rPr lang="cs-CZ" dirty="0">
                <a:latin typeface="+mj-lt"/>
              </a:rPr>
              <a:t>Zákon o České televizi a Kodex České televize definují celou řadu obecných i konkrétních požadavků na televizní vysílání veřejné služby. Zároveň je vyžadováno pravidelné sledování míry naplňování těchto požadavků.</a:t>
            </a:r>
          </a:p>
          <a:p>
            <a:pPr marL="285750" indent="-285750">
              <a:spcAft>
                <a:spcPts val="600"/>
              </a:spcAft>
              <a:buFont typeface="Arial" pitchFamily="34" charset="0"/>
              <a:buChar char="•"/>
            </a:pPr>
            <a:r>
              <a:rPr lang="cs-CZ" dirty="0">
                <a:latin typeface="+mj-lt"/>
              </a:rPr>
              <a:t>Evropské země s dlouholetou tradicí médií veřejné služby – například Velká Británie či Nizozemí – řadu let monitorují naplňování principů veřejné služby. Česká televize je od roku 2011 na poli měření veřejné hodnoty (public </a:t>
            </a:r>
            <a:r>
              <a:rPr lang="cs-CZ" dirty="0" err="1">
                <a:latin typeface="+mj-lt"/>
              </a:rPr>
              <a:t>value</a:t>
            </a:r>
            <a:r>
              <a:rPr lang="cs-CZ" dirty="0">
                <a:latin typeface="+mj-lt"/>
              </a:rPr>
              <a:t>) velmi aktivní a jí přijaté principy se prosazují i v evropském měřítku. ČT bude nadále podporovat smysluplný rozvoj měření a hodnocení veřejné služby.</a:t>
            </a:r>
          </a:p>
          <a:p>
            <a:pPr marL="285750" indent="-285750">
              <a:spcAft>
                <a:spcPts val="600"/>
              </a:spcAft>
              <a:buFont typeface="Arial" pitchFamily="34" charset="0"/>
              <a:buChar char="•"/>
            </a:pPr>
            <a:r>
              <a:rPr lang="cs-CZ" dirty="0">
                <a:latin typeface="+mj-lt"/>
              </a:rPr>
              <a:t>Výstupy z měření a hodnocení slouží k realizaci dohledu Rady ČT nad plněním úkolů veřejné služby Českou televizí.</a:t>
            </a:r>
          </a:p>
          <a:p>
            <a:pPr marL="285750" indent="-285750">
              <a:spcAft>
                <a:spcPts val="600"/>
              </a:spcAft>
              <a:buFont typeface="Arial" pitchFamily="34" charset="0"/>
              <a:buChar char="•"/>
            </a:pPr>
            <a:r>
              <a:rPr lang="cs-CZ" dirty="0">
                <a:latin typeface="+mj-lt"/>
              </a:rPr>
              <a:t>Na interní úrovni poskytuje hodnocení zpětnou vazbu pro sestavování programu, pro lepší a efektivnější řízení či kvalitnější kontrolu procesů v rámci České televize.</a:t>
            </a:r>
          </a:p>
        </p:txBody>
      </p:sp>
      <p:sp>
        <p:nvSpPr>
          <p:cNvPr id="7" name="AutoShape 2"/>
          <p:cNvSpPr>
            <a:spLocks noChangeArrowheads="1"/>
          </p:cNvSpPr>
          <p:nvPr/>
        </p:nvSpPr>
        <p:spPr bwMode="auto">
          <a:xfrm>
            <a:off x="103188" y="547200"/>
            <a:ext cx="8937625" cy="499281"/>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DŮVODY PRO REALIZACI PROJEKTU</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a:t>
            </a:fld>
            <a:endParaRPr lang="cs-CZ" sz="1100" dirty="0">
              <a:solidFill>
                <a:srgbClr val="1A1F52"/>
              </a:solidFill>
              <a:latin typeface="+mj-lt"/>
              <a:cs typeface="Arial" charset="0"/>
            </a:endParaRPr>
          </a:p>
        </p:txBody>
      </p:sp>
      <p:sp>
        <p:nvSpPr>
          <p:cNvPr id="11"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21723492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50</a:t>
            </a:fld>
            <a:endParaRPr lang="cs-CZ" sz="1100" dirty="0">
              <a:solidFill>
                <a:srgbClr val="1A1F52"/>
              </a:solidFill>
              <a:latin typeface="+mj-lt"/>
              <a:cs typeface="Arial" charset="0"/>
            </a:endParaRPr>
          </a:p>
        </p:txBody>
      </p:sp>
      <p:sp>
        <p:nvSpPr>
          <p:cNvPr id="10" name="Rectangle 13"/>
          <p:cNvSpPr/>
          <p:nvPr/>
        </p:nvSpPr>
        <p:spPr>
          <a:xfrm>
            <a:off x="360363" y="5433443"/>
            <a:ext cx="8423275" cy="875877"/>
          </a:xfrm>
          <a:prstGeom prst="rect">
            <a:avLst/>
          </a:prstGeom>
          <a:solidFill>
            <a:schemeClr val="accent1">
              <a:lumMod val="20000"/>
              <a:lumOff val="80000"/>
            </a:schemeClr>
          </a:solidFill>
          <a:ln w="25400" cap="flat" cmpd="sng" algn="ctr">
            <a:noFill/>
            <a:prstDash val="solid"/>
          </a:ln>
          <a:effectLst/>
        </p:spPr>
        <p:txBody>
          <a:bodyPr anchor="ctr"/>
          <a:ls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just">
              <a:spcAft>
                <a:spcPts val="600"/>
              </a:spcAft>
            </a:pPr>
            <a:r>
              <a:rPr lang="cs-CZ" sz="1000" u="sng" dirty="0">
                <a:solidFill>
                  <a:prstClr val="black"/>
                </a:solidFill>
                <a:latin typeface="+mn-lt"/>
              </a:rPr>
              <a:t>Poznámka</a:t>
            </a:r>
            <a:r>
              <a:rPr lang="cs-CZ" sz="1000" b="0" u="sng" dirty="0">
                <a:solidFill>
                  <a:prstClr val="black"/>
                </a:solidFill>
                <a:latin typeface="+mn-lt"/>
              </a:rPr>
              <a:t>:</a:t>
            </a:r>
            <a:r>
              <a:rPr lang="cs-CZ" sz="1000" b="0" dirty="0">
                <a:solidFill>
                  <a:prstClr val="black"/>
                </a:solidFill>
                <a:latin typeface="+mn-lt"/>
              </a:rPr>
              <a:t> </a:t>
            </a:r>
            <a:r>
              <a:rPr lang="cs-CZ" sz="1000" b="0" dirty="0">
                <a:latin typeface="+mn-lt"/>
              </a:rPr>
              <a:t>V zásadě by mělo platit, že poměrná účast politických subjektů v relacích má zhruba odpovídat četnosti jejich zastoupení v zastupitelských orgánech, především v PSP ČR. Kodex ČT (6.2) uvádí, že </a:t>
            </a:r>
            <a:r>
              <a:rPr lang="cs-CZ" sz="1000" b="0" i="1" dirty="0">
                <a:latin typeface="+mn-lt"/>
              </a:rPr>
              <a:t>„Vyváženost se posuzuje zejména podle váhy jednotlivých politických stran v demokratické společnosti odvozené především z výsledků voleb do hlavních orgánů zastupitelské demokracie</a:t>
            </a:r>
            <a:r>
              <a:rPr lang="cs-CZ" sz="1000" b="0" dirty="0"/>
              <a:t>.“ </a:t>
            </a:r>
            <a:r>
              <a:rPr lang="cs-CZ" sz="1000" b="0" dirty="0">
                <a:latin typeface="+mn-lt"/>
              </a:rPr>
              <a:t>Zároveň by měl být v úhrnu zajištěn přibližně stejný prostor zástupcům vládních stran a opozice. V Kodexu ČT (6.1) je tento požadavek formulován tak, že </a:t>
            </a:r>
            <a:r>
              <a:rPr lang="cs-CZ" sz="1000" b="0" i="1" dirty="0">
                <a:latin typeface="+mn-lt"/>
              </a:rPr>
              <a:t>„Česká televize dbá, aby hlavní názorové proudy dostaly rovnoměrný prostor k vyjádření.“</a:t>
            </a:r>
          </a:p>
        </p:txBody>
      </p:sp>
      <p:sp>
        <p:nvSpPr>
          <p:cNvPr id="14" name="TextovéPole 13"/>
          <p:cNvSpPr txBox="1"/>
          <p:nvPr/>
        </p:nvSpPr>
        <p:spPr>
          <a:xfrm>
            <a:off x="397197" y="1039083"/>
            <a:ext cx="8423275" cy="4231928"/>
          </a:xfrm>
          <a:prstGeom prst="rect">
            <a:avLst/>
          </a:prstGeom>
          <a:noFill/>
        </p:spPr>
        <p:txBody>
          <a:bodyPr wrap="square" rtlCol="0">
            <a:spAutoFit/>
          </a:bodyPr>
          <a:lstStyle/>
          <a:p>
            <a:pPr lvl="0">
              <a:spcBef>
                <a:spcPts val="1200"/>
              </a:spcBef>
              <a:spcAft>
                <a:spcPts val="600"/>
              </a:spcAft>
            </a:pPr>
            <a:r>
              <a:rPr lang="cs-CZ" sz="1600" b="1" u="sng" dirty="0">
                <a:solidFill>
                  <a:prstClr val="black"/>
                </a:solidFill>
                <a:latin typeface="+mn-lt"/>
              </a:rPr>
              <a:t>PROSTOR VĚNOVANÝ VE VYSÍLÁNÍ JEDNOTLIVÝM POLITICKÝM STRANÁM</a:t>
            </a:r>
          </a:p>
          <a:p>
            <a:pPr marL="285750" indent="-285750">
              <a:spcBef>
                <a:spcPts val="0"/>
              </a:spcBef>
              <a:spcAft>
                <a:spcPts val="600"/>
              </a:spcAft>
              <a:buFont typeface="Arial" pitchFamily="34" charset="0"/>
              <a:buChar char="•"/>
            </a:pPr>
            <a:r>
              <a:rPr lang="cs-CZ" sz="1600" b="1" dirty="0">
                <a:latin typeface="+mn-lt"/>
              </a:rPr>
              <a:t>Počet zmínek o jednotlivých politických stranách v pořadu Události v roce 2017 meziročně klesl u ČSSD, KDU-ČSL a TOP 09. </a:t>
            </a:r>
            <a:r>
              <a:rPr lang="cs-CZ" sz="1600" dirty="0">
                <a:latin typeface="+mn-lt"/>
              </a:rPr>
              <a:t>Naopak nárůst zmínek registrujeme u všech ostatních sledovaných politických stran, nejvíce u ANO (celkem 5 460 zmínek), relativně nejvíce pak u SPD (z 68 v roce 2016 na 480 v roce 2017). Za celkovým nárůstem počtu referencí o politických stranách a hnutích stojí zejména výrazné zpravodajské pokrytí podzimních parlamentních voleb.</a:t>
            </a:r>
          </a:p>
          <a:p>
            <a:pPr lvl="0">
              <a:spcBef>
                <a:spcPts val="1200"/>
              </a:spcBef>
              <a:spcAft>
                <a:spcPts val="600"/>
              </a:spcAft>
            </a:pPr>
            <a:r>
              <a:rPr lang="cs-CZ" sz="1600" b="1" u="sng" dirty="0">
                <a:solidFill>
                  <a:prstClr val="black"/>
                </a:solidFill>
                <a:latin typeface="+mn-lt"/>
              </a:rPr>
              <a:t>ÚČAST ZÁSTUPCŮ POLITICKÝCH STRAN V DISKUSNÍCH POŘADECH</a:t>
            </a:r>
          </a:p>
          <a:p>
            <a:pPr marL="285750" indent="-285750">
              <a:spcBef>
                <a:spcPts val="0"/>
              </a:spcBef>
              <a:spcAft>
                <a:spcPts val="600"/>
              </a:spcAft>
              <a:buFont typeface="Arial" pitchFamily="34" charset="0"/>
              <a:buChar char="•"/>
            </a:pPr>
            <a:r>
              <a:rPr lang="cs-CZ" sz="1600" b="1" dirty="0">
                <a:latin typeface="+mn-lt"/>
              </a:rPr>
              <a:t>Nejfrekventovanějšími hosty v pořadu Otázky Václava Moravce a Máte slovo s M. Jílkovou byli v roce 2017 zástupci hnutí ANO (47) a ČSSD (44). </a:t>
            </a:r>
            <a:r>
              <a:rPr lang="cs-CZ" sz="1600" dirty="0">
                <a:latin typeface="+mn-lt"/>
              </a:rPr>
              <a:t>Celkem byli do těchto pořadů pozváni zástupci 18 politických stran a hnutí, výrazně častěji byli přítomni představitelé parlamentních uskupení.</a:t>
            </a:r>
            <a:endParaRPr lang="cs-CZ" sz="1000" dirty="0">
              <a:latin typeface="+mn-lt"/>
            </a:endParaRPr>
          </a:p>
          <a:p>
            <a:pPr>
              <a:spcBef>
                <a:spcPts val="1200"/>
              </a:spcBef>
              <a:spcAft>
                <a:spcPts val="600"/>
              </a:spcAft>
            </a:pPr>
            <a:r>
              <a:rPr lang="cs-CZ" sz="1600" b="1" u="sng" dirty="0">
                <a:solidFill>
                  <a:prstClr val="black"/>
                </a:solidFill>
                <a:latin typeface="+mn-lt"/>
              </a:rPr>
              <a:t>VYVÁŽENOST ZPRAVODAJSKÝCH PŘÍSPĚVKŮ </a:t>
            </a:r>
          </a:p>
          <a:p>
            <a:pPr marL="285750" indent="-285750">
              <a:spcBef>
                <a:spcPts val="0"/>
              </a:spcBef>
              <a:spcAft>
                <a:spcPts val="600"/>
              </a:spcAft>
              <a:buFont typeface="Arial" pitchFamily="34" charset="0"/>
              <a:buChar char="•"/>
            </a:pPr>
            <a:r>
              <a:rPr lang="cs-CZ" sz="1600" b="1" dirty="0">
                <a:latin typeface="+mn-lt"/>
              </a:rPr>
              <a:t>Vyváženost 1000 náhodně vybraných příspěvků z pořadů Události, Události v regionech (pražská, brněnská i ostravská mutace) a Zpráv ve 23 hodin dosáhla 98 %, což je stejný výsledek jako v roce 2016. </a:t>
            </a:r>
          </a:p>
        </p:txBody>
      </p:sp>
    </p:spTree>
    <p:extLst>
      <p:ext uri="{BB962C8B-B14F-4D97-AF65-F5344CB8AC3E}">
        <p14:creationId xmlns:p14="http://schemas.microsoft.com/office/powerpoint/2010/main" val="4153025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ovéPole 17"/>
          <p:cNvSpPr txBox="1"/>
          <p:nvPr/>
        </p:nvSpPr>
        <p:spPr>
          <a:xfrm>
            <a:off x="360363" y="2204864"/>
            <a:ext cx="8423275" cy="4401205"/>
          </a:xfrm>
          <a:prstGeom prst="rect">
            <a:avLst/>
          </a:prstGeom>
          <a:noFill/>
        </p:spPr>
        <p:txBody>
          <a:bodyPr wrap="square" rtlCol="0">
            <a:spAutoFit/>
          </a:bodyPr>
          <a:lstStyle/>
          <a:p>
            <a:pPr>
              <a:spcAft>
                <a:spcPts val="600"/>
              </a:spcAft>
            </a:pPr>
            <a:r>
              <a:rPr lang="cs-CZ" sz="1600" dirty="0">
                <a:latin typeface="+mj-lt"/>
              </a:rPr>
              <a:t>PhDr. Tomáš Trampota, PhD. (New York University Prague) a PhDr. Tereza </a:t>
            </a:r>
            <a:r>
              <a:rPr lang="cs-CZ" sz="1600" dirty="0" err="1">
                <a:latin typeface="+mj-lt"/>
              </a:rPr>
              <a:t>Klabíková</a:t>
            </a:r>
            <a:r>
              <a:rPr lang="cs-CZ" sz="1600" dirty="0">
                <a:latin typeface="+mj-lt"/>
              </a:rPr>
              <a:t> Rábová, PhD. (Institut komunikačních studií a žurnalistiky Fakulty sociálních věd Univerzity Karlovy) zpracovali pro Českou televizi kvalitativní analýzu* prezentace čtyřech významných tématech, která rezonovala médii v roce 2017. Analyzovány byly výhradně příspěvky odvysílané v daném období ve zpravodajské relaci Události České televize. Předmětem posouzení bylo zpracování následujících témat:</a:t>
            </a:r>
          </a:p>
          <a:p>
            <a:pPr>
              <a:spcAft>
                <a:spcPts val="600"/>
              </a:spcAft>
            </a:pPr>
            <a:endParaRPr lang="cs-CZ" sz="1600" dirty="0">
              <a:latin typeface="+mj-lt"/>
            </a:endParaRPr>
          </a:p>
          <a:p>
            <a:pPr marL="742950" lvl="1" indent="-285750">
              <a:spcAft>
                <a:spcPts val="600"/>
              </a:spcAft>
              <a:buFont typeface="Arial" pitchFamily="34" charset="0"/>
              <a:buChar char="•"/>
            </a:pPr>
            <a:r>
              <a:rPr lang="cs-CZ" sz="1600" b="1" dirty="0">
                <a:latin typeface="+mj-lt"/>
              </a:rPr>
              <a:t>VÁLKA V SÝRII</a:t>
            </a:r>
          </a:p>
          <a:p>
            <a:pPr marL="742950" lvl="1" indent="-285750">
              <a:spcAft>
                <a:spcPts val="600"/>
              </a:spcAft>
              <a:buFont typeface="Arial" pitchFamily="34" charset="0"/>
              <a:buChar char="•"/>
            </a:pPr>
            <a:r>
              <a:rPr lang="cs-CZ" sz="1600" b="1" dirty="0">
                <a:latin typeface="+mj-lt"/>
              </a:rPr>
              <a:t>VLÁDNÍ KRIZE V ČR</a:t>
            </a:r>
          </a:p>
          <a:p>
            <a:pPr marL="742950" lvl="1" indent="-285750">
              <a:spcAft>
                <a:spcPts val="600"/>
              </a:spcAft>
              <a:buFont typeface="Arial" pitchFamily="34" charset="0"/>
              <a:buChar char="•"/>
            </a:pPr>
            <a:r>
              <a:rPr lang="cs-CZ" sz="1600" b="1" dirty="0">
                <a:latin typeface="+mj-lt"/>
              </a:rPr>
              <a:t>REFERENDUM O NEZÁVISLOSTI KATALÁNSKA</a:t>
            </a:r>
          </a:p>
          <a:p>
            <a:pPr marL="742950" lvl="1" indent="-285750">
              <a:spcAft>
                <a:spcPts val="600"/>
              </a:spcAft>
              <a:buFont typeface="Arial" pitchFamily="34" charset="0"/>
              <a:buChar char="•"/>
            </a:pPr>
            <a:r>
              <a:rPr lang="cs-CZ" sz="1600" b="1" dirty="0">
                <a:latin typeface="+mj-lt"/>
              </a:rPr>
              <a:t>VOLBY DO POSLANECKÉ SNĚMOVNY</a:t>
            </a:r>
          </a:p>
          <a:p>
            <a:pPr>
              <a:spcAft>
                <a:spcPts val="600"/>
              </a:spcAft>
            </a:pPr>
            <a:endParaRPr lang="cs-CZ" sz="1600" dirty="0">
              <a:latin typeface="+mj-lt"/>
            </a:endParaRPr>
          </a:p>
          <a:p>
            <a:pPr>
              <a:spcAft>
                <a:spcPts val="600"/>
              </a:spcAft>
            </a:pPr>
            <a:r>
              <a:rPr lang="cs-CZ" sz="1600" dirty="0">
                <a:latin typeface="+mj-lt"/>
              </a:rPr>
              <a:t>Na následujících stranách prezentujeme hlavní závěry analýz v nezměněné a nekomentované podobě. Kompletní analýzy tvoří samostatnou přílohou tohoto dokumentu.</a:t>
            </a:r>
          </a:p>
          <a:p>
            <a:pPr lvl="1">
              <a:spcAft>
                <a:spcPts val="600"/>
              </a:spcAft>
            </a:pPr>
            <a:r>
              <a:rPr lang="cs-CZ" sz="1600" b="1" dirty="0">
                <a:latin typeface="+mj-lt"/>
              </a:rPr>
              <a:t> </a:t>
            </a:r>
          </a:p>
        </p:txBody>
      </p:sp>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51</a:t>
            </a:fld>
            <a:endParaRPr lang="cs-CZ" sz="1100" dirty="0">
              <a:solidFill>
                <a:srgbClr val="1A1F52"/>
              </a:solidFill>
              <a:latin typeface="+mj-lt"/>
              <a:cs typeface="Arial" charset="0"/>
            </a:endParaRPr>
          </a:p>
        </p:txBody>
      </p:sp>
      <p:sp>
        <p:nvSpPr>
          <p:cNvPr id="14" name="AutoShape 2"/>
          <p:cNvSpPr>
            <a:spLocks noChangeArrowheads="1"/>
          </p:cNvSpPr>
          <p:nvPr/>
        </p:nvSpPr>
        <p:spPr bwMode="auto">
          <a:xfrm>
            <a:off x="103188" y="1556792"/>
            <a:ext cx="8937625" cy="494506"/>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HODNOCENÍ PREZENTACE VYBRANÝCH UDÁLOSTÍ v relaci události čt</a:t>
            </a:r>
          </a:p>
        </p:txBody>
      </p:sp>
      <p:sp>
        <p:nvSpPr>
          <p:cNvPr id="19" name="TextovéPole 18"/>
          <p:cNvSpPr txBox="1"/>
          <p:nvPr/>
        </p:nvSpPr>
        <p:spPr>
          <a:xfrm>
            <a:off x="1447887" y="6537245"/>
            <a:ext cx="7335751" cy="246221"/>
          </a:xfrm>
          <a:prstGeom prst="rect">
            <a:avLst/>
          </a:prstGeom>
          <a:noFill/>
        </p:spPr>
        <p:txBody>
          <a:bodyPr wrap="square" rtlCol="0">
            <a:spAutoFit/>
          </a:bodyPr>
          <a:lstStyle/>
          <a:p>
            <a:pPr algn="r"/>
            <a:r>
              <a:rPr lang="cs-CZ" sz="1000" dirty="0">
                <a:latin typeface="+mj-lt"/>
              </a:rPr>
              <a:t>* Základní popis metodiky je obsažen v Příloze č. 3</a:t>
            </a:r>
          </a:p>
        </p:txBody>
      </p:sp>
      <p:pic>
        <p:nvPicPr>
          <p:cNvPr id="1028" name="Picture 4" descr="Výsledek obrázku pro SYRIAN WAR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6015" y="3647126"/>
            <a:ext cx="1506116" cy="7313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ýsledek obrázku pro VLÁDNÍ KRIZE 20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7516" y="3647126"/>
            <a:ext cx="1277193" cy="717978"/>
          </a:xfrm>
          <a:prstGeom prst="rect">
            <a:avLst/>
          </a:prstGeom>
          <a:noFill/>
          <a:extLst>
            <a:ext uri="{909E8E84-426E-40DD-AFC4-6F175D3DCCD1}">
              <a14:hiddenFill xmlns:a14="http://schemas.microsoft.com/office/drawing/2010/main">
                <a:solidFill>
                  <a:srgbClr val="FFFFFF"/>
                </a:solidFill>
              </a14:hiddenFill>
            </a:ext>
          </a:extLst>
        </p:spPr>
      </p:pic>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5" name="AutoShape 2">
            <a:extLst>
              <a:ext uri="{FF2B5EF4-FFF2-40B4-BE49-F238E27FC236}">
                <a16:creationId xmlns:a16="http://schemas.microsoft.com/office/drawing/2014/main" xmlns="" id="{3C3FA5CA-4DEB-42D5-9DF5-803699A4A0B2}"/>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PhDr. Tomáš Trampota, PhD., PhDr. Tereza </a:t>
            </a:r>
            <a:r>
              <a:rPr lang="cs-CZ" sz="1200" b="1" dirty="0" err="1">
                <a:solidFill>
                  <a:prstClr val="black"/>
                </a:solidFill>
                <a:latin typeface="Calibri" pitchFamily="34" charset="0"/>
              </a:rPr>
              <a:t>Klabíková</a:t>
            </a:r>
            <a:r>
              <a:rPr lang="cs-CZ" sz="1200" b="1" dirty="0">
                <a:solidFill>
                  <a:prstClr val="black"/>
                </a:solidFill>
                <a:latin typeface="Calibri" pitchFamily="34" charset="0"/>
              </a:rPr>
              <a:t> Rábová, PhD.</a:t>
            </a:r>
            <a:endParaRPr lang="cs-CZ" sz="1300" dirty="0">
              <a:latin typeface="Calibri" pitchFamily="34" charset="0"/>
            </a:endParaRPr>
          </a:p>
        </p:txBody>
      </p:sp>
      <p:pic>
        <p:nvPicPr>
          <p:cNvPr id="1026" name="Picture 2" descr="Výsledek obrázku pro catalonia votes">
            <a:extLst>
              <a:ext uri="{FF2B5EF4-FFF2-40B4-BE49-F238E27FC236}">
                <a16:creationId xmlns:a16="http://schemas.microsoft.com/office/drawing/2014/main" xmlns="" id="{3E6556DE-506F-4E16-A08B-11EBE30721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9794" y="4455269"/>
            <a:ext cx="1280932" cy="7313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Výsledek obrázku pro volby do ps 2017">
            <a:extLst>
              <a:ext uri="{FF2B5EF4-FFF2-40B4-BE49-F238E27FC236}">
                <a16:creationId xmlns:a16="http://schemas.microsoft.com/office/drawing/2014/main" xmlns="" id="{9A47EE74-24A0-432F-81B6-8659DDE0FA6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7516" y="4448824"/>
            <a:ext cx="1314459" cy="73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6558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52</a:t>
            </a:fld>
            <a:endParaRPr lang="cs-CZ" sz="1100" dirty="0">
              <a:solidFill>
                <a:srgbClr val="1A1F52"/>
              </a:solidFill>
              <a:latin typeface="+mj-lt"/>
              <a:cs typeface="Arial" charset="0"/>
            </a:endParaRPr>
          </a:p>
        </p:txBody>
      </p:sp>
      <p:sp>
        <p:nvSpPr>
          <p:cNvPr id="13" name="AutoShape 2"/>
          <p:cNvSpPr>
            <a:spLocks noChangeArrowheads="1"/>
          </p:cNvSpPr>
          <p:nvPr/>
        </p:nvSpPr>
        <p:spPr bwMode="auto">
          <a:xfrm>
            <a:off x="103188" y="1556792"/>
            <a:ext cx="8937625" cy="432048"/>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2017: HODNOCENÍ PREZENTACE VYBRANÝCH UDÁLOSTÍ v relaci události čt</a:t>
            </a:r>
          </a:p>
        </p:txBody>
      </p:sp>
      <p:sp>
        <p:nvSpPr>
          <p:cNvPr id="10" name="TextovéPole 9"/>
          <p:cNvSpPr txBox="1"/>
          <p:nvPr/>
        </p:nvSpPr>
        <p:spPr>
          <a:xfrm>
            <a:off x="360363" y="2160000"/>
            <a:ext cx="8423275" cy="3431709"/>
          </a:xfrm>
          <a:prstGeom prst="rect">
            <a:avLst/>
          </a:prstGeom>
          <a:noFill/>
        </p:spPr>
        <p:txBody>
          <a:bodyPr wrap="square" rtlCol="0">
            <a:spAutoFit/>
          </a:bodyPr>
          <a:lstStyle/>
          <a:p>
            <a:pPr algn="ctr">
              <a:spcAft>
                <a:spcPts val="600"/>
              </a:spcAft>
            </a:pPr>
            <a:r>
              <a:rPr lang="cs-CZ" sz="1600" b="1" u="sng" cap="all" dirty="0">
                <a:latin typeface="+mj-lt"/>
              </a:rPr>
              <a:t>válka v Sýrii (1/2)</a:t>
            </a:r>
            <a:endParaRPr lang="cs-CZ" sz="1600" dirty="0">
              <a:latin typeface="+mj-lt"/>
            </a:endParaRPr>
          </a:p>
          <a:p>
            <a:pPr marL="285750" lvl="0" indent="-285750">
              <a:spcAft>
                <a:spcPts val="600"/>
              </a:spcAft>
              <a:buFont typeface="Arial" panose="020B0604020202020204" pitchFamily="34" charset="0"/>
              <a:buChar char="•"/>
            </a:pPr>
            <a:r>
              <a:rPr lang="cs-CZ" sz="1600" b="1" dirty="0">
                <a:latin typeface="+mj-lt"/>
              </a:rPr>
              <a:t>Tematická agenda, vizualizace</a:t>
            </a:r>
            <a:r>
              <a:rPr lang="cs-CZ" sz="1600" dirty="0">
                <a:latin typeface="+mj-lt"/>
              </a:rPr>
              <a:t> tématu a </a:t>
            </a:r>
            <a:r>
              <a:rPr lang="cs-CZ" sz="1600" b="1" dirty="0">
                <a:latin typeface="+mj-lt"/>
              </a:rPr>
              <a:t>informační nasycení</a:t>
            </a:r>
            <a:r>
              <a:rPr lang="cs-CZ" sz="1600" dirty="0">
                <a:latin typeface="+mj-lt"/>
              </a:rPr>
              <a:t> jsou srovnatelné se standardy zahraničních televizních stanic veřejné služby (BBC, ARD, ÖRF, RTBF).</a:t>
            </a:r>
          </a:p>
          <a:p>
            <a:pPr marL="285750" lvl="0" indent="-285750">
              <a:spcAft>
                <a:spcPts val="600"/>
              </a:spcAft>
              <a:buFont typeface="Arial" panose="020B0604020202020204" pitchFamily="34" charset="0"/>
              <a:buChar char="•"/>
            </a:pPr>
            <a:r>
              <a:rPr lang="cs-CZ" sz="1600" dirty="0">
                <a:latin typeface="+mj-lt"/>
              </a:rPr>
              <a:t>Silnou konkurenční výhodou České televize je </a:t>
            </a:r>
            <a:r>
              <a:rPr lang="cs-CZ" sz="1600" b="1" dirty="0">
                <a:latin typeface="+mj-lt"/>
              </a:rPr>
              <a:t>síť </a:t>
            </a:r>
            <a:r>
              <a:rPr lang="cs-CZ" sz="1600" dirty="0">
                <a:latin typeface="+mj-lt"/>
              </a:rPr>
              <a:t>stálých</a:t>
            </a:r>
            <a:r>
              <a:rPr lang="cs-CZ" sz="1600" b="1" dirty="0">
                <a:latin typeface="+mj-lt"/>
              </a:rPr>
              <a:t> zahraničních zpravodajů</a:t>
            </a:r>
            <a:r>
              <a:rPr lang="cs-CZ" sz="1600" dirty="0">
                <a:latin typeface="+mj-lt"/>
              </a:rPr>
              <a:t>, díky které ČT rychle reaguje na aktuální dění (např. okamžitá reakce na americký raketový útok).   </a:t>
            </a:r>
          </a:p>
          <a:p>
            <a:pPr marL="285750" lvl="0" indent="-285750">
              <a:spcAft>
                <a:spcPts val="600"/>
              </a:spcAft>
              <a:buFont typeface="Arial" panose="020B0604020202020204" pitchFamily="34" charset="0"/>
              <a:buChar char="•"/>
            </a:pPr>
            <a:r>
              <a:rPr lang="cs-CZ" sz="1600" dirty="0">
                <a:latin typeface="+mj-lt"/>
              </a:rPr>
              <a:t>K vizualizaci tématu byly nejčastěji užity </a:t>
            </a:r>
            <a:r>
              <a:rPr lang="cs-CZ" sz="1600" b="1" dirty="0">
                <a:latin typeface="+mj-lt"/>
              </a:rPr>
              <a:t>obrazy</a:t>
            </a:r>
            <a:r>
              <a:rPr lang="cs-CZ" sz="1600" dirty="0">
                <a:latin typeface="+mj-lt"/>
              </a:rPr>
              <a:t> zničených měst a výbuchů, zraněných civilistů včetně dětí, jednajících politiků a vojenské techniky. Poměrně často se objevovaly také satelitní záběry zasažených oblastí. </a:t>
            </a:r>
          </a:p>
          <a:p>
            <a:pPr marL="285750" lvl="0" indent="-285750">
              <a:spcAft>
                <a:spcPts val="600"/>
              </a:spcAft>
              <a:buFont typeface="Arial" panose="020B0604020202020204" pitchFamily="34" charset="0"/>
              <a:buChar char="•"/>
            </a:pPr>
            <a:r>
              <a:rPr lang="cs-CZ" sz="1600" dirty="0">
                <a:latin typeface="+mj-lt"/>
              </a:rPr>
              <a:t>Česká televize ve svém zpravodajství opakovaně užívá techniku</a:t>
            </a:r>
            <a:r>
              <a:rPr lang="cs-CZ" sz="1600" b="1" dirty="0">
                <a:latin typeface="+mj-lt"/>
              </a:rPr>
              <a:t> </a:t>
            </a:r>
            <a:r>
              <a:rPr lang="cs-CZ" sz="1600" b="1" i="1" dirty="0">
                <a:latin typeface="+mj-lt"/>
              </a:rPr>
              <a:t>split </a:t>
            </a:r>
            <a:r>
              <a:rPr lang="cs-CZ" sz="1600" b="1" i="1" dirty="0" err="1">
                <a:latin typeface="+mj-lt"/>
              </a:rPr>
              <a:t>screen</a:t>
            </a:r>
            <a:r>
              <a:rPr lang="cs-CZ" sz="1600" dirty="0">
                <a:latin typeface="+mj-lt"/>
              </a:rPr>
              <a:t>, která činí televizní naraci plastičtější a divácky atraktivnější.</a:t>
            </a:r>
          </a:p>
          <a:p>
            <a:pPr marL="285750" lvl="0" indent="-285750">
              <a:spcAft>
                <a:spcPts val="600"/>
              </a:spcAft>
              <a:buFont typeface="Arial" panose="020B0604020202020204" pitchFamily="34" charset="0"/>
              <a:buChar char="•"/>
            </a:pPr>
            <a:r>
              <a:rPr lang="cs-CZ" sz="1600" dirty="0">
                <a:latin typeface="+mj-lt"/>
              </a:rPr>
              <a:t>Nejčastěji </a:t>
            </a:r>
            <a:r>
              <a:rPr lang="cs-CZ" sz="1600" b="1" dirty="0">
                <a:latin typeface="+mj-lt"/>
              </a:rPr>
              <a:t>užívanými tematickými rámci</a:t>
            </a:r>
            <a:r>
              <a:rPr lang="cs-CZ" sz="1600" dirty="0">
                <a:latin typeface="+mj-lt"/>
              </a:rPr>
              <a:t> bylo </a:t>
            </a:r>
            <a:r>
              <a:rPr lang="cs-CZ" sz="1600" i="1" dirty="0">
                <a:latin typeface="+mj-lt"/>
              </a:rPr>
              <a:t>utrpení civilního obyvatelstva</a:t>
            </a:r>
            <a:r>
              <a:rPr lang="cs-CZ" sz="1600" dirty="0">
                <a:latin typeface="+mj-lt"/>
              </a:rPr>
              <a:t>, </a:t>
            </a:r>
            <a:r>
              <a:rPr lang="cs-CZ" sz="1600" i="1" dirty="0">
                <a:latin typeface="+mj-lt"/>
              </a:rPr>
              <a:t>útok chemickými zbraněmi</a:t>
            </a:r>
            <a:r>
              <a:rPr lang="cs-CZ" sz="1600" dirty="0">
                <a:latin typeface="+mj-lt"/>
              </a:rPr>
              <a:t>, </a:t>
            </a:r>
            <a:r>
              <a:rPr lang="cs-CZ" sz="1600" i="1" dirty="0">
                <a:latin typeface="+mj-lt"/>
              </a:rPr>
              <a:t>zahraničně-politická jednání o řešení krize </a:t>
            </a:r>
            <a:r>
              <a:rPr lang="cs-CZ" sz="1600" dirty="0">
                <a:latin typeface="+mj-lt"/>
              </a:rPr>
              <a:t>a také </a:t>
            </a:r>
            <a:r>
              <a:rPr lang="cs-CZ" sz="1600" i="1" dirty="0">
                <a:latin typeface="+mj-lt"/>
              </a:rPr>
              <a:t>česká pomoc Sýrii</a:t>
            </a:r>
            <a:r>
              <a:rPr lang="cs-CZ" sz="1600" dirty="0">
                <a:latin typeface="+mj-lt"/>
              </a:rPr>
              <a:t>. </a:t>
            </a:r>
          </a:p>
        </p:txBody>
      </p:sp>
      <p:sp>
        <p:nvSpPr>
          <p:cNvPr id="16" name="TextovéPole 15"/>
          <p:cNvSpPr txBox="1"/>
          <p:nvPr/>
        </p:nvSpPr>
        <p:spPr>
          <a:xfrm>
            <a:off x="1447887" y="6537245"/>
            <a:ext cx="7335751" cy="246221"/>
          </a:xfrm>
          <a:prstGeom prst="rect">
            <a:avLst/>
          </a:prstGeom>
          <a:noFill/>
        </p:spPr>
        <p:txBody>
          <a:bodyPr wrap="square" rtlCol="0">
            <a:spAutoFit/>
          </a:bodyPr>
          <a:lstStyle/>
          <a:p>
            <a:pPr algn="r"/>
            <a:r>
              <a:rPr lang="cs-CZ" sz="1000" dirty="0">
                <a:latin typeface="+mj-lt"/>
              </a:rPr>
              <a:t>Zkoumáno bylo celkem  54 příspěvků z období od 1. 1. 2017 do 30. 6. 2017</a:t>
            </a:r>
          </a:p>
        </p:txBody>
      </p:sp>
      <p:pic>
        <p:nvPicPr>
          <p:cNvPr id="17" name="Picture 4" descr="Výsledek obrázku pro SYRIAN WAR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1265" y="44624"/>
            <a:ext cx="1124259" cy="606631"/>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5" name="AutoShape 2">
            <a:extLst>
              <a:ext uri="{FF2B5EF4-FFF2-40B4-BE49-F238E27FC236}">
                <a16:creationId xmlns:a16="http://schemas.microsoft.com/office/drawing/2014/main" xmlns="" id="{D7087A99-1B18-4E80-B567-BFF64E10C774}"/>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PhDr. Tomáš Trampota, PhD., PhDr. Tereza </a:t>
            </a:r>
            <a:r>
              <a:rPr lang="cs-CZ" sz="1200" b="1" dirty="0" err="1">
                <a:solidFill>
                  <a:prstClr val="black"/>
                </a:solidFill>
                <a:latin typeface="Calibri" pitchFamily="34" charset="0"/>
              </a:rPr>
              <a:t>Klabíková</a:t>
            </a:r>
            <a:r>
              <a:rPr lang="cs-CZ" sz="1200" b="1" dirty="0">
                <a:solidFill>
                  <a:prstClr val="black"/>
                </a:solidFill>
                <a:latin typeface="Calibri" pitchFamily="34" charset="0"/>
              </a:rPr>
              <a:t> Rábová, PhD.</a:t>
            </a:r>
            <a:endParaRPr lang="cs-CZ" sz="1300" dirty="0">
              <a:latin typeface="Calibri" pitchFamily="34" charset="0"/>
            </a:endParaRPr>
          </a:p>
        </p:txBody>
      </p:sp>
    </p:spTree>
    <p:extLst>
      <p:ext uri="{BB962C8B-B14F-4D97-AF65-F5344CB8AC3E}">
        <p14:creationId xmlns:p14="http://schemas.microsoft.com/office/powerpoint/2010/main" val="2113067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53</a:t>
            </a:fld>
            <a:endParaRPr lang="cs-CZ" sz="1100" dirty="0">
              <a:solidFill>
                <a:srgbClr val="1A1F52"/>
              </a:solidFill>
              <a:latin typeface="+mj-lt"/>
              <a:cs typeface="Arial" charset="0"/>
            </a:endParaRPr>
          </a:p>
        </p:txBody>
      </p:sp>
      <p:sp>
        <p:nvSpPr>
          <p:cNvPr id="10" name="TextovéPole 9"/>
          <p:cNvSpPr txBox="1"/>
          <p:nvPr/>
        </p:nvSpPr>
        <p:spPr>
          <a:xfrm>
            <a:off x="360363" y="2160000"/>
            <a:ext cx="8423275" cy="3354765"/>
          </a:xfrm>
          <a:prstGeom prst="rect">
            <a:avLst/>
          </a:prstGeom>
          <a:noFill/>
        </p:spPr>
        <p:txBody>
          <a:bodyPr wrap="square" rtlCol="0">
            <a:spAutoFit/>
          </a:bodyPr>
          <a:lstStyle/>
          <a:p>
            <a:pPr algn="ctr">
              <a:spcAft>
                <a:spcPts val="600"/>
              </a:spcAft>
            </a:pPr>
            <a:r>
              <a:rPr lang="cs-CZ" sz="1600" b="1" u="sng" cap="all" dirty="0">
                <a:latin typeface="+mj-lt"/>
              </a:rPr>
              <a:t>válka v Sýrii (2/2)</a:t>
            </a:r>
            <a:endParaRPr lang="cs-CZ" sz="1600" dirty="0">
              <a:latin typeface="+mj-lt"/>
            </a:endParaRPr>
          </a:p>
          <a:p>
            <a:pPr marL="285750" lvl="0" indent="-285750">
              <a:spcAft>
                <a:spcPts val="600"/>
              </a:spcAft>
              <a:buFont typeface="Arial" panose="020B0604020202020204" pitchFamily="34" charset="0"/>
              <a:buChar char="•"/>
            </a:pPr>
            <a:r>
              <a:rPr lang="cs-CZ" sz="1600" b="1" dirty="0">
                <a:latin typeface="+mj-lt"/>
              </a:rPr>
              <a:t>Tematické rámcování</a:t>
            </a:r>
            <a:r>
              <a:rPr lang="cs-CZ" sz="1600" dirty="0">
                <a:latin typeface="+mj-lt"/>
              </a:rPr>
              <a:t> se výrazně proměnilo počátkem dubna v souvislosti s chemickým útokem připisovaným </a:t>
            </a:r>
            <a:r>
              <a:rPr lang="cs-CZ" sz="1600" dirty="0" err="1">
                <a:latin typeface="+mj-lt"/>
              </a:rPr>
              <a:t>Asadovu</a:t>
            </a:r>
            <a:r>
              <a:rPr lang="cs-CZ" sz="1600" dirty="0">
                <a:latin typeface="+mj-lt"/>
              </a:rPr>
              <a:t> režimu a následnou vojenskou reakcí USA. Po něm je výrazně posílena tematizace politické polarizace USA versus Rusko. </a:t>
            </a:r>
          </a:p>
          <a:p>
            <a:pPr marL="285750" lvl="0" indent="-285750">
              <a:spcAft>
                <a:spcPts val="600"/>
              </a:spcAft>
              <a:buFont typeface="Arial" panose="020B0604020202020204" pitchFamily="34" charset="0"/>
              <a:buChar char="•"/>
            </a:pPr>
            <a:r>
              <a:rPr lang="en-US" sz="1600" dirty="0">
                <a:latin typeface="+mj-lt"/>
              </a:rPr>
              <a:t>Užitá </a:t>
            </a:r>
            <a:r>
              <a:rPr lang="en-US" sz="1600" b="1" dirty="0">
                <a:latin typeface="+mj-lt"/>
              </a:rPr>
              <a:t>jazyková ozna</a:t>
            </a:r>
            <a:r>
              <a:rPr lang="cs-CZ" sz="1600" b="1" dirty="0">
                <a:latin typeface="+mj-lt"/>
              </a:rPr>
              <a:t>čení</a:t>
            </a:r>
            <a:r>
              <a:rPr lang="cs-CZ" sz="1600" dirty="0">
                <a:latin typeface="+mj-lt"/>
              </a:rPr>
              <a:t> pro vojenský konflikt v Sýrii</a:t>
            </a:r>
            <a:r>
              <a:rPr lang="cs-CZ" sz="1600" b="1" dirty="0">
                <a:latin typeface="+mj-lt"/>
              </a:rPr>
              <a:t> </a:t>
            </a:r>
            <a:r>
              <a:rPr lang="cs-CZ" sz="1600" dirty="0">
                <a:latin typeface="+mj-lt"/>
              </a:rPr>
              <a:t>a jednotlivé zainteresované strany nejsou překvapivá ani nevhodná, naopak jsou v rámci diskurzu předvídatelná a běžná. Avšak některá lze označit za </a:t>
            </a:r>
            <a:r>
              <a:rPr lang="cs-CZ" sz="1600" b="1" dirty="0">
                <a:latin typeface="+mj-lt"/>
              </a:rPr>
              <a:t>stereotypní</a:t>
            </a:r>
            <a:r>
              <a:rPr lang="cs-CZ" sz="1600" dirty="0">
                <a:latin typeface="+mj-lt"/>
              </a:rPr>
              <a:t> až za </a:t>
            </a:r>
            <a:r>
              <a:rPr lang="cs-CZ" sz="1600" b="1" dirty="0">
                <a:latin typeface="+mj-lt"/>
              </a:rPr>
              <a:t>klišé </a:t>
            </a:r>
            <a:r>
              <a:rPr lang="cs-CZ" sz="1600" dirty="0">
                <a:latin typeface="+mj-lt"/>
              </a:rPr>
              <a:t>(například „obrat o 180 stupňů“).</a:t>
            </a:r>
          </a:p>
          <a:p>
            <a:pPr marL="285750" lvl="0" indent="-285750">
              <a:spcAft>
                <a:spcPts val="600"/>
              </a:spcAft>
              <a:buFont typeface="Arial" panose="020B0604020202020204" pitchFamily="34" charset="0"/>
              <a:buChar char="•"/>
            </a:pPr>
            <a:r>
              <a:rPr lang="cs-CZ" sz="1600" dirty="0">
                <a:latin typeface="+mj-lt"/>
              </a:rPr>
              <a:t>Užívanou </a:t>
            </a:r>
            <a:r>
              <a:rPr lang="cs-CZ" sz="1600" b="1" dirty="0">
                <a:latin typeface="+mj-lt"/>
              </a:rPr>
              <a:t>slovní zásobu</a:t>
            </a:r>
            <a:r>
              <a:rPr lang="cs-CZ" sz="1600" dirty="0">
                <a:latin typeface="+mj-lt"/>
              </a:rPr>
              <a:t> lze označit za odpovídající; stylově i tematicky adekvátní a neutrální, nikterak citově zabarvenou.</a:t>
            </a:r>
          </a:p>
          <a:p>
            <a:pPr marL="285750" lvl="0" indent="-285750">
              <a:spcAft>
                <a:spcPts val="600"/>
              </a:spcAft>
              <a:buFont typeface="Arial" panose="020B0604020202020204" pitchFamily="34" charset="0"/>
              <a:buChar char="•"/>
            </a:pPr>
            <a:r>
              <a:rPr lang="en-US" sz="1600" dirty="0">
                <a:latin typeface="+mj-lt"/>
              </a:rPr>
              <a:t>Relativn</a:t>
            </a:r>
            <a:r>
              <a:rPr lang="cs-CZ" sz="1600" dirty="0">
                <a:latin typeface="+mj-lt"/>
              </a:rPr>
              <a:t>ě často se objevují </a:t>
            </a:r>
            <a:r>
              <a:rPr lang="cs-CZ" sz="1600" b="1" dirty="0">
                <a:latin typeface="+mj-lt"/>
              </a:rPr>
              <a:t>prostředky modalizace</a:t>
            </a:r>
            <a:r>
              <a:rPr lang="cs-CZ" sz="1600" dirty="0">
                <a:latin typeface="+mj-lt"/>
              </a:rPr>
              <a:t> vyjadřující nutnost, nejistotu, promluvovou distanci od řečeného, zpochybnění pravdivosti, nutnosti, reálnosti atd., která jsou typickým prvkem narace o válečných konfliktech obecně, často signalizující distanci a odstup média.</a:t>
            </a:r>
          </a:p>
        </p:txBody>
      </p:sp>
      <p:sp>
        <p:nvSpPr>
          <p:cNvPr id="16" name="AutoShape 2"/>
          <p:cNvSpPr>
            <a:spLocks noChangeArrowheads="1"/>
          </p:cNvSpPr>
          <p:nvPr/>
        </p:nvSpPr>
        <p:spPr bwMode="auto">
          <a:xfrm>
            <a:off x="103188" y="1556792"/>
            <a:ext cx="8937625" cy="432048"/>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2017: HODNOCENÍ PREZENTACE VYBRANÝCH UDÁLOSTÍ v relaci události čt</a:t>
            </a:r>
          </a:p>
        </p:txBody>
      </p:sp>
      <p:sp>
        <p:nvSpPr>
          <p:cNvPr id="13" name="TextovéPole 12"/>
          <p:cNvSpPr txBox="1"/>
          <p:nvPr/>
        </p:nvSpPr>
        <p:spPr>
          <a:xfrm>
            <a:off x="1447887" y="6537245"/>
            <a:ext cx="7335751" cy="246221"/>
          </a:xfrm>
          <a:prstGeom prst="rect">
            <a:avLst/>
          </a:prstGeom>
          <a:noFill/>
        </p:spPr>
        <p:txBody>
          <a:bodyPr wrap="square" rtlCol="0">
            <a:spAutoFit/>
          </a:bodyPr>
          <a:lstStyle/>
          <a:p>
            <a:pPr algn="r"/>
            <a:r>
              <a:rPr lang="cs-CZ" sz="1000" dirty="0">
                <a:latin typeface="+mj-lt"/>
              </a:rPr>
              <a:t>Zkoumáno bylo celkem 54 příspěvků z období od 1. 1. 2017 do 30. 6. 2017</a:t>
            </a:r>
          </a:p>
        </p:txBody>
      </p:sp>
      <p:sp>
        <p:nvSpPr>
          <p:cNvPr id="17"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pic>
        <p:nvPicPr>
          <p:cNvPr id="15" name="Picture 4" descr="Výsledek obrázku pro SYRIAN WAR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1265" y="44624"/>
            <a:ext cx="1124259" cy="60663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
            <a:extLst>
              <a:ext uri="{FF2B5EF4-FFF2-40B4-BE49-F238E27FC236}">
                <a16:creationId xmlns:a16="http://schemas.microsoft.com/office/drawing/2014/main" xmlns="" id="{D380C326-4FCB-45C1-938F-23265912A30E}"/>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PhDr. Tomáš Trampota, PhD., PhDr. Tereza </a:t>
            </a:r>
            <a:r>
              <a:rPr lang="cs-CZ" sz="1200" b="1" dirty="0" err="1">
                <a:solidFill>
                  <a:prstClr val="black"/>
                </a:solidFill>
                <a:latin typeface="Calibri" pitchFamily="34" charset="0"/>
              </a:rPr>
              <a:t>Klabíková</a:t>
            </a:r>
            <a:r>
              <a:rPr lang="cs-CZ" sz="1200" b="1" dirty="0">
                <a:solidFill>
                  <a:prstClr val="black"/>
                </a:solidFill>
                <a:latin typeface="Calibri" pitchFamily="34" charset="0"/>
              </a:rPr>
              <a:t> Rábová, PhD.</a:t>
            </a:r>
            <a:endParaRPr lang="cs-CZ" sz="1300" dirty="0">
              <a:latin typeface="Calibri" pitchFamily="34" charset="0"/>
            </a:endParaRPr>
          </a:p>
        </p:txBody>
      </p:sp>
    </p:spTree>
    <p:extLst>
      <p:ext uri="{BB962C8B-B14F-4D97-AF65-F5344CB8AC3E}">
        <p14:creationId xmlns:p14="http://schemas.microsoft.com/office/powerpoint/2010/main" val="2135581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54</a:t>
            </a:fld>
            <a:endParaRPr lang="cs-CZ" sz="1100" dirty="0">
              <a:solidFill>
                <a:srgbClr val="1A1F52"/>
              </a:solidFill>
              <a:latin typeface="+mj-lt"/>
              <a:cs typeface="Arial" charset="0"/>
            </a:endParaRPr>
          </a:p>
        </p:txBody>
      </p:sp>
      <p:sp>
        <p:nvSpPr>
          <p:cNvPr id="13" name="AutoShape 2"/>
          <p:cNvSpPr>
            <a:spLocks noChangeArrowheads="1"/>
          </p:cNvSpPr>
          <p:nvPr/>
        </p:nvSpPr>
        <p:spPr bwMode="auto">
          <a:xfrm>
            <a:off x="103188" y="1556792"/>
            <a:ext cx="8937625" cy="432048"/>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2017: HODNOCENÍ PREZENTACE VYBRANÝCH UDÁLOSTÍ v relaci události čt</a:t>
            </a:r>
          </a:p>
        </p:txBody>
      </p:sp>
      <p:sp>
        <p:nvSpPr>
          <p:cNvPr id="10" name="TextovéPole 9"/>
          <p:cNvSpPr txBox="1"/>
          <p:nvPr/>
        </p:nvSpPr>
        <p:spPr>
          <a:xfrm>
            <a:off x="360363" y="2160000"/>
            <a:ext cx="8423275" cy="3847207"/>
          </a:xfrm>
          <a:prstGeom prst="rect">
            <a:avLst/>
          </a:prstGeom>
          <a:noFill/>
        </p:spPr>
        <p:txBody>
          <a:bodyPr wrap="square" rtlCol="0">
            <a:spAutoFit/>
          </a:bodyPr>
          <a:lstStyle/>
          <a:p>
            <a:pPr algn="ctr">
              <a:spcAft>
                <a:spcPts val="600"/>
              </a:spcAft>
            </a:pPr>
            <a:r>
              <a:rPr lang="cs-CZ" sz="1600" b="1" u="sng" cap="all" dirty="0">
                <a:latin typeface="+mj-lt"/>
              </a:rPr>
              <a:t>VLÁDNÍ KRIZE V ČR (1/3)</a:t>
            </a:r>
            <a:endParaRPr lang="cs-CZ" sz="1600" dirty="0">
              <a:latin typeface="+mj-lt"/>
            </a:endParaRPr>
          </a:p>
          <a:p>
            <a:pPr marL="285750" lvl="0" indent="-285750">
              <a:spcAft>
                <a:spcPts val="600"/>
              </a:spcAft>
              <a:buFont typeface="Arial" panose="020B0604020202020204" pitchFamily="34" charset="0"/>
              <a:buChar char="•"/>
            </a:pPr>
            <a:r>
              <a:rPr lang="cs-CZ" sz="1600" dirty="0">
                <a:latin typeface="+mj-lt"/>
              </a:rPr>
              <a:t>Česká televize se věnovala tématu </a:t>
            </a:r>
            <a:r>
              <a:rPr lang="cs-CZ" sz="1600" i="1" dirty="0">
                <a:latin typeface="+mj-lt"/>
              </a:rPr>
              <a:t>vládní krize</a:t>
            </a:r>
            <a:r>
              <a:rPr lang="cs-CZ" sz="1600" dirty="0">
                <a:latin typeface="+mj-lt"/>
              </a:rPr>
              <a:t> v pořadu Události od jejího propuknutí 2. května velmi rozsáhle (téma často obsáhlo polovinu relace) a kontinuálně. Naplňovala tak jednu ze zásadních funkcí média veřejné služby - informovat občany ČR o zásadních politických dějích ve společnosti. </a:t>
            </a:r>
          </a:p>
          <a:p>
            <a:pPr marL="285750" lvl="0" indent="-285750">
              <a:spcAft>
                <a:spcPts val="600"/>
              </a:spcAft>
              <a:buFont typeface="Arial" panose="020B0604020202020204" pitchFamily="34" charset="0"/>
              <a:buChar char="•"/>
            </a:pPr>
            <a:r>
              <a:rPr lang="cs-CZ" sz="1600" dirty="0">
                <a:latin typeface="+mj-lt"/>
              </a:rPr>
              <a:t>Intenzitou pokrytí tématu, informačním nasycením a alokací redaktorů věnujících se tématu zastávala Česká televize během vládní krize </a:t>
            </a:r>
            <a:r>
              <a:rPr lang="cs-CZ" sz="1600" b="1" dirty="0">
                <a:latin typeface="+mj-lt"/>
              </a:rPr>
              <a:t>bezkonkurenční postavení</a:t>
            </a:r>
            <a:r>
              <a:rPr lang="cs-CZ" sz="1600" dirty="0">
                <a:latin typeface="+mj-lt"/>
              </a:rPr>
              <a:t> mezi vysílacími médii.   </a:t>
            </a:r>
          </a:p>
          <a:p>
            <a:pPr marL="285750" lvl="0" indent="-285750">
              <a:spcAft>
                <a:spcPts val="600"/>
              </a:spcAft>
              <a:buFont typeface="Arial" panose="020B0604020202020204" pitchFamily="34" charset="0"/>
              <a:buChar char="•"/>
            </a:pPr>
            <a:r>
              <a:rPr lang="cs-CZ" sz="1600" dirty="0">
                <a:latin typeface="+mj-lt"/>
              </a:rPr>
              <a:t>Při informování o vládní krizi ČT dbala na </a:t>
            </a:r>
            <a:r>
              <a:rPr lang="cs-CZ" sz="1600" b="1" dirty="0">
                <a:latin typeface="+mj-lt"/>
              </a:rPr>
              <a:t>objektivizaci</a:t>
            </a:r>
            <a:r>
              <a:rPr lang="cs-CZ" sz="1600" dirty="0">
                <a:latin typeface="+mj-lt"/>
              </a:rPr>
              <a:t> výpovědí poskytováním prostoru k vyjádření se všem hlavním aktérům politické krize; pokud se o někom hovořilo, bylo mu poté (zpravidla) uděleno slovo.</a:t>
            </a:r>
          </a:p>
          <a:p>
            <a:pPr marL="285750" lvl="0" indent="-285750">
              <a:spcAft>
                <a:spcPts val="600"/>
              </a:spcAft>
              <a:buFont typeface="Arial" panose="020B0604020202020204" pitchFamily="34" charset="0"/>
              <a:buChar char="•"/>
            </a:pPr>
            <a:r>
              <a:rPr lang="cs-CZ" sz="1600" dirty="0">
                <a:latin typeface="+mj-lt"/>
              </a:rPr>
              <a:t>Naprostá většina příspěvků </a:t>
            </a:r>
            <a:r>
              <a:rPr lang="cs-CZ" sz="1600" b="1" dirty="0">
                <a:latin typeface="+mj-lt"/>
              </a:rPr>
              <a:t>naplňuje normu</a:t>
            </a:r>
            <a:r>
              <a:rPr lang="cs-CZ" sz="1600" dirty="0">
                <a:latin typeface="+mj-lt"/>
              </a:rPr>
              <a:t> </a:t>
            </a:r>
            <a:r>
              <a:rPr lang="cs-CZ" sz="1600" b="1" dirty="0">
                <a:latin typeface="+mj-lt"/>
              </a:rPr>
              <a:t>neutrality a </a:t>
            </a:r>
            <a:r>
              <a:rPr lang="cs-CZ" sz="1600" dirty="0">
                <a:latin typeface="+mj-lt"/>
              </a:rPr>
              <a:t>redaktoři</a:t>
            </a:r>
            <a:r>
              <a:rPr lang="cs-CZ" sz="1600" b="1" dirty="0">
                <a:latin typeface="+mj-lt"/>
              </a:rPr>
              <a:t> </a:t>
            </a:r>
            <a:r>
              <a:rPr lang="cs-CZ" sz="1600" dirty="0">
                <a:latin typeface="+mj-lt"/>
              </a:rPr>
              <a:t>a moderátoři si volenými jazykovými prostředky zachovávají odstup</a:t>
            </a:r>
            <a:r>
              <a:rPr lang="cs-CZ" sz="1600" b="1" dirty="0">
                <a:latin typeface="+mj-lt"/>
              </a:rPr>
              <a:t>.</a:t>
            </a:r>
            <a:r>
              <a:rPr lang="cs-CZ" sz="1600" dirty="0">
                <a:latin typeface="+mj-lt"/>
              </a:rPr>
              <a:t> Užitá slovní zásoba je z většiny neutrální, věcná, nikterak překvapivá, z hlediska jazyka vyvážená a objektivní; příspěvky jsou informativní, shrnující; poměrně hodně se přinášené informace v rámci jednotlivých relací opakují.</a:t>
            </a:r>
          </a:p>
        </p:txBody>
      </p:sp>
      <p:sp>
        <p:nvSpPr>
          <p:cNvPr id="16" name="TextovéPole 15"/>
          <p:cNvSpPr txBox="1"/>
          <p:nvPr/>
        </p:nvSpPr>
        <p:spPr>
          <a:xfrm>
            <a:off x="1447887" y="6537245"/>
            <a:ext cx="7335751" cy="246221"/>
          </a:xfrm>
          <a:prstGeom prst="rect">
            <a:avLst/>
          </a:prstGeom>
          <a:noFill/>
        </p:spPr>
        <p:txBody>
          <a:bodyPr wrap="square" rtlCol="0">
            <a:spAutoFit/>
          </a:bodyPr>
          <a:lstStyle/>
          <a:p>
            <a:pPr algn="r"/>
            <a:r>
              <a:rPr lang="cs-CZ" sz="1000" dirty="0">
                <a:latin typeface="+mj-lt"/>
              </a:rPr>
              <a:t>Zkoumáno bylo celkem 78 příspěvků z období od 1. 1. 2017 do 30. 6. 2017</a:t>
            </a:r>
          </a:p>
        </p:txBody>
      </p:sp>
      <p:pic>
        <p:nvPicPr>
          <p:cNvPr id="18" name="Picture 6" descr="Výsledek obrázku pro VLÁDNÍ KRIZE 2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305" y="44624"/>
            <a:ext cx="1037784" cy="583394"/>
          </a:xfrm>
          <a:prstGeom prst="rect">
            <a:avLst/>
          </a:prstGeom>
          <a:noFill/>
          <a:extLst>
            <a:ext uri="{909E8E84-426E-40DD-AFC4-6F175D3DCCD1}">
              <a14:hiddenFill xmlns:a14="http://schemas.microsoft.com/office/drawing/2010/main">
                <a:solidFill>
                  <a:srgbClr val="FFFFFF"/>
                </a:solidFill>
              </a14:hiddenFill>
            </a:ext>
          </a:extLst>
        </p:spPr>
      </p:pic>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7" name="AutoShape 2">
            <a:extLst>
              <a:ext uri="{FF2B5EF4-FFF2-40B4-BE49-F238E27FC236}">
                <a16:creationId xmlns:a16="http://schemas.microsoft.com/office/drawing/2014/main" xmlns="" id="{060CA9F6-BDB2-4EFF-8474-B2A17454B04C}"/>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PhDr. Tomáš Trampota, PhD., PhDr. Tereza </a:t>
            </a:r>
            <a:r>
              <a:rPr lang="cs-CZ" sz="1200" b="1" dirty="0" err="1">
                <a:solidFill>
                  <a:prstClr val="black"/>
                </a:solidFill>
                <a:latin typeface="Calibri" pitchFamily="34" charset="0"/>
              </a:rPr>
              <a:t>Klabíková</a:t>
            </a:r>
            <a:r>
              <a:rPr lang="cs-CZ" sz="1200" b="1" dirty="0">
                <a:solidFill>
                  <a:prstClr val="black"/>
                </a:solidFill>
                <a:latin typeface="Calibri" pitchFamily="34" charset="0"/>
              </a:rPr>
              <a:t> Rábová, PhD.</a:t>
            </a:r>
            <a:endParaRPr lang="cs-CZ" sz="1300" dirty="0">
              <a:latin typeface="Calibri" pitchFamily="34" charset="0"/>
            </a:endParaRPr>
          </a:p>
        </p:txBody>
      </p:sp>
    </p:spTree>
    <p:extLst>
      <p:ext uri="{BB962C8B-B14F-4D97-AF65-F5344CB8AC3E}">
        <p14:creationId xmlns:p14="http://schemas.microsoft.com/office/powerpoint/2010/main" val="265566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55</a:t>
            </a:fld>
            <a:endParaRPr lang="cs-CZ" sz="1100" dirty="0">
              <a:solidFill>
                <a:srgbClr val="1A1F52"/>
              </a:solidFill>
              <a:latin typeface="+mj-lt"/>
              <a:cs typeface="Arial" charset="0"/>
            </a:endParaRPr>
          </a:p>
        </p:txBody>
      </p:sp>
      <p:sp>
        <p:nvSpPr>
          <p:cNvPr id="10" name="TextovéPole 9"/>
          <p:cNvSpPr txBox="1"/>
          <p:nvPr/>
        </p:nvSpPr>
        <p:spPr>
          <a:xfrm>
            <a:off x="360363" y="2160000"/>
            <a:ext cx="8423275" cy="4170372"/>
          </a:xfrm>
          <a:prstGeom prst="rect">
            <a:avLst/>
          </a:prstGeom>
          <a:noFill/>
        </p:spPr>
        <p:txBody>
          <a:bodyPr wrap="square" rtlCol="0">
            <a:spAutoFit/>
          </a:bodyPr>
          <a:lstStyle/>
          <a:p>
            <a:pPr algn="ctr">
              <a:spcAft>
                <a:spcPts val="600"/>
              </a:spcAft>
            </a:pPr>
            <a:r>
              <a:rPr lang="cs-CZ" sz="1600" b="1" u="sng" cap="all" dirty="0">
                <a:latin typeface="+mj-lt"/>
              </a:rPr>
              <a:t>VLÁDNÍ KRIZE V ČR (2/3)</a:t>
            </a:r>
            <a:endParaRPr lang="cs-CZ" sz="1600" dirty="0">
              <a:latin typeface="+mj-lt"/>
            </a:endParaRPr>
          </a:p>
          <a:p>
            <a:pPr marL="285750" lvl="0" indent="-285750">
              <a:spcAft>
                <a:spcPts val="600"/>
              </a:spcAft>
              <a:buFont typeface="Arial" panose="020B0604020202020204" pitchFamily="34" charset="0"/>
              <a:buChar char="•"/>
            </a:pPr>
            <a:r>
              <a:rPr lang="cs-CZ" sz="1600" b="1" dirty="0">
                <a:solidFill>
                  <a:prstClr val="black"/>
                </a:solidFill>
                <a:latin typeface="Calibri"/>
              </a:rPr>
              <a:t>Tematické rámce</a:t>
            </a:r>
            <a:r>
              <a:rPr lang="cs-CZ" sz="1600" dirty="0">
                <a:solidFill>
                  <a:prstClr val="black"/>
                </a:solidFill>
                <a:latin typeface="Calibri"/>
              </a:rPr>
              <a:t> </a:t>
            </a:r>
            <a:r>
              <a:rPr lang="cs-CZ" sz="1600" i="1" dirty="0">
                <a:solidFill>
                  <a:prstClr val="black"/>
                </a:solidFill>
                <a:latin typeface="Calibri"/>
              </a:rPr>
              <a:t>vládní krize</a:t>
            </a:r>
            <a:r>
              <a:rPr lang="cs-CZ" sz="1600" dirty="0">
                <a:solidFill>
                  <a:prstClr val="black"/>
                </a:solidFill>
                <a:latin typeface="Calibri"/>
              </a:rPr>
              <a:t> se proměňují. Nejsilnějším tematickým zarámováním byly </a:t>
            </a:r>
            <a:r>
              <a:rPr lang="cs-CZ" sz="1600" i="1" dirty="0">
                <a:solidFill>
                  <a:prstClr val="black"/>
                </a:solidFill>
                <a:latin typeface="Calibri"/>
              </a:rPr>
              <a:t>procesní otázka odvolání ministra financí a postoj prezidenta Zemana</a:t>
            </a:r>
            <a:r>
              <a:rPr lang="cs-CZ" sz="1600" b="1" dirty="0">
                <a:solidFill>
                  <a:prstClr val="black"/>
                </a:solidFill>
                <a:latin typeface="Calibri"/>
              </a:rPr>
              <a:t>, </a:t>
            </a:r>
            <a:r>
              <a:rPr lang="cs-CZ" sz="1600" dirty="0">
                <a:solidFill>
                  <a:prstClr val="black"/>
                </a:solidFill>
                <a:latin typeface="Calibri"/>
              </a:rPr>
              <a:t> </a:t>
            </a:r>
            <a:r>
              <a:rPr lang="cs-CZ" sz="1600" i="1" dirty="0">
                <a:solidFill>
                  <a:prstClr val="black"/>
                </a:solidFill>
                <a:latin typeface="Calibri"/>
              </a:rPr>
              <a:t>konflikt mezi Zemanem a Sobotkou,</a:t>
            </a:r>
            <a:r>
              <a:rPr lang="cs-CZ" sz="1600" dirty="0">
                <a:solidFill>
                  <a:prstClr val="black"/>
                </a:solidFill>
                <a:latin typeface="Calibri"/>
              </a:rPr>
              <a:t> </a:t>
            </a:r>
            <a:r>
              <a:rPr lang="cs-CZ" sz="1600" i="1" dirty="0">
                <a:solidFill>
                  <a:prstClr val="black"/>
                </a:solidFill>
                <a:latin typeface="Calibri"/>
              </a:rPr>
              <a:t>nahrávky a kauzy ministra </a:t>
            </a:r>
            <a:r>
              <a:rPr lang="cs-CZ" sz="1600" i="1" dirty="0" err="1">
                <a:solidFill>
                  <a:prstClr val="black"/>
                </a:solidFill>
                <a:latin typeface="Calibri"/>
              </a:rPr>
              <a:t>Babiše</a:t>
            </a:r>
            <a:r>
              <a:rPr lang="cs-CZ" sz="1600" dirty="0">
                <a:solidFill>
                  <a:prstClr val="black"/>
                </a:solidFill>
                <a:latin typeface="Calibri"/>
              </a:rPr>
              <a:t>, </a:t>
            </a:r>
            <a:r>
              <a:rPr lang="cs-CZ" sz="1600" i="1" dirty="0">
                <a:solidFill>
                  <a:prstClr val="black"/>
                </a:solidFill>
                <a:latin typeface="Calibri"/>
              </a:rPr>
              <a:t>hledání nového ministra/ministryně</a:t>
            </a:r>
            <a:r>
              <a:rPr lang="cs-CZ" sz="1600" dirty="0">
                <a:solidFill>
                  <a:prstClr val="black"/>
                </a:solidFill>
                <a:latin typeface="Calibri"/>
              </a:rPr>
              <a:t>. </a:t>
            </a:r>
          </a:p>
          <a:p>
            <a:pPr marL="285750" lvl="0" indent="-285750">
              <a:spcAft>
                <a:spcPts val="600"/>
              </a:spcAft>
              <a:buFont typeface="Arial" panose="020B0604020202020204" pitchFamily="34" charset="0"/>
              <a:buChar char="•"/>
            </a:pPr>
            <a:r>
              <a:rPr lang="cs-CZ" sz="1600" dirty="0">
                <a:latin typeface="+mj-lt"/>
              </a:rPr>
              <a:t>Vizualizace </a:t>
            </a:r>
            <a:r>
              <a:rPr lang="cs-CZ" sz="1600" i="1" dirty="0">
                <a:latin typeface="+mj-lt"/>
              </a:rPr>
              <a:t>vládní krize</a:t>
            </a:r>
            <a:r>
              <a:rPr lang="cs-CZ" sz="1600" dirty="0">
                <a:latin typeface="+mj-lt"/>
              </a:rPr>
              <a:t> využívá </a:t>
            </a:r>
            <a:r>
              <a:rPr lang="cs-CZ" sz="1600" b="1" dirty="0">
                <a:latin typeface="+mj-lt"/>
              </a:rPr>
              <a:t>neutrálních bezpříznakových zobrazení</a:t>
            </a:r>
            <a:r>
              <a:rPr lang="cs-CZ" sz="1600" dirty="0">
                <a:latin typeface="+mj-lt"/>
              </a:rPr>
              <a:t>, zpravidla politiků promlouvajících v synchronu, jednajících politiků, politiků během tiskové konference. Vizualizace nepřinášejí překvapivá, neočekávaná zobrazení.   </a:t>
            </a:r>
          </a:p>
          <a:p>
            <a:pPr marL="285750" lvl="0" indent="-285750">
              <a:spcAft>
                <a:spcPts val="600"/>
              </a:spcAft>
              <a:buFont typeface="Arial" panose="020B0604020202020204" pitchFamily="34" charset="0"/>
              <a:buChar char="•"/>
            </a:pPr>
            <a:r>
              <a:rPr lang="cs-CZ" sz="1600" b="1" dirty="0">
                <a:latin typeface="+mj-lt"/>
              </a:rPr>
              <a:t>Záběry </a:t>
            </a:r>
            <a:r>
              <a:rPr lang="cs-CZ" sz="1600" dirty="0">
                <a:latin typeface="+mj-lt"/>
              </a:rPr>
              <a:t>některého z aktérů </a:t>
            </a:r>
            <a:r>
              <a:rPr lang="cs-CZ" sz="1600" i="1" dirty="0">
                <a:latin typeface="+mj-lt"/>
              </a:rPr>
              <a:t>vládní</a:t>
            </a:r>
            <a:r>
              <a:rPr lang="cs-CZ" sz="1600" dirty="0">
                <a:latin typeface="+mj-lt"/>
              </a:rPr>
              <a:t> krize</a:t>
            </a:r>
            <a:r>
              <a:rPr lang="cs-CZ" sz="1600" b="1" dirty="0">
                <a:latin typeface="+mj-lt"/>
              </a:rPr>
              <a:t> s </a:t>
            </a:r>
            <a:r>
              <a:rPr lang="cs-CZ" sz="1600" dirty="0">
                <a:latin typeface="+mj-lt"/>
              </a:rPr>
              <a:t>výrazně</a:t>
            </a:r>
            <a:r>
              <a:rPr lang="cs-CZ" sz="1600" b="1" dirty="0">
                <a:latin typeface="+mj-lt"/>
              </a:rPr>
              <a:t> negativními konotacemi</a:t>
            </a:r>
            <a:r>
              <a:rPr lang="cs-CZ" sz="1600" dirty="0">
                <a:latin typeface="+mj-lt"/>
              </a:rPr>
              <a:t>,</a:t>
            </a:r>
            <a:r>
              <a:rPr lang="cs-CZ" sz="1600" b="1" dirty="0">
                <a:latin typeface="+mj-lt"/>
              </a:rPr>
              <a:t> </a:t>
            </a:r>
            <a:r>
              <a:rPr lang="cs-CZ" sz="1600" dirty="0">
                <a:latin typeface="+mj-lt"/>
              </a:rPr>
              <a:t>případně dehonestující či zesměšňující, absentují.</a:t>
            </a:r>
          </a:p>
          <a:p>
            <a:pPr marL="285750" lvl="0" indent="-285750">
              <a:spcAft>
                <a:spcPts val="600"/>
              </a:spcAft>
              <a:buFont typeface="Arial" panose="020B0604020202020204" pitchFamily="34" charset="0"/>
              <a:buChar char="•"/>
            </a:pPr>
            <a:r>
              <a:rPr lang="cs-CZ" sz="1600" dirty="0">
                <a:latin typeface="+mj-lt"/>
              </a:rPr>
              <a:t>V některých případech Česká televize sahá k </a:t>
            </a:r>
            <a:r>
              <a:rPr lang="cs-CZ" sz="1600" b="1" dirty="0">
                <a:latin typeface="+mj-lt"/>
              </a:rPr>
              <a:t>duplicitě vizuálního a auditivního kódu</a:t>
            </a:r>
            <a:r>
              <a:rPr lang="cs-CZ" sz="1600" dirty="0">
                <a:latin typeface="+mj-lt"/>
              </a:rPr>
              <a:t>, čímž dochází ke zdůraznění informace (zpravidla vyjádření politika/političky) a zároveň k informační redundanci.      </a:t>
            </a:r>
          </a:p>
          <a:p>
            <a:pPr marL="285750" lvl="0" indent="-285750">
              <a:spcAft>
                <a:spcPts val="600"/>
              </a:spcAft>
              <a:buFont typeface="Arial" panose="020B0604020202020204" pitchFamily="34" charset="0"/>
              <a:buChar char="•"/>
            </a:pPr>
            <a:r>
              <a:rPr lang="cs-CZ" sz="1600" dirty="0">
                <a:latin typeface="+mj-lt"/>
              </a:rPr>
              <a:t>Dochází k jazykovému </a:t>
            </a:r>
            <a:r>
              <a:rPr lang="cs-CZ" sz="1600" b="1" dirty="0">
                <a:latin typeface="+mj-lt"/>
              </a:rPr>
              <a:t>zvýznamňování</a:t>
            </a:r>
            <a:r>
              <a:rPr lang="cs-CZ" sz="1600" dirty="0">
                <a:latin typeface="+mj-lt"/>
              </a:rPr>
              <a:t> některých faktů, informací či údajů, a to zejména za pomoci zapojení klíčového slova, </a:t>
            </a:r>
            <a:r>
              <a:rPr lang="cs-CZ" sz="1600" dirty="0" err="1">
                <a:latin typeface="+mj-lt"/>
              </a:rPr>
              <a:t>orientátoru</a:t>
            </a:r>
            <a:r>
              <a:rPr lang="cs-CZ" sz="1600" dirty="0">
                <a:latin typeface="+mj-lt"/>
              </a:rPr>
              <a:t>, který vede k žádoucímu chápání výpovědi, k „vypíchnutí“ toho, co mluvčí považuje za podstatné.</a:t>
            </a:r>
          </a:p>
        </p:txBody>
      </p:sp>
      <p:sp>
        <p:nvSpPr>
          <p:cNvPr id="16" name="AutoShape 2"/>
          <p:cNvSpPr>
            <a:spLocks noChangeArrowheads="1"/>
          </p:cNvSpPr>
          <p:nvPr/>
        </p:nvSpPr>
        <p:spPr bwMode="auto">
          <a:xfrm>
            <a:off x="103188" y="1556792"/>
            <a:ext cx="8937625" cy="432048"/>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2017: HODNOCENÍ PREZENTACE VYBRANÝCH UDÁLOSTÍ v relaci události čt</a:t>
            </a:r>
          </a:p>
        </p:txBody>
      </p:sp>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5" name="TextovéPole 14"/>
          <p:cNvSpPr txBox="1"/>
          <p:nvPr/>
        </p:nvSpPr>
        <p:spPr>
          <a:xfrm>
            <a:off x="1447887" y="6537245"/>
            <a:ext cx="7335751" cy="246221"/>
          </a:xfrm>
          <a:prstGeom prst="rect">
            <a:avLst/>
          </a:prstGeom>
          <a:noFill/>
        </p:spPr>
        <p:txBody>
          <a:bodyPr wrap="square" rtlCol="0">
            <a:spAutoFit/>
          </a:bodyPr>
          <a:lstStyle/>
          <a:p>
            <a:pPr algn="r"/>
            <a:r>
              <a:rPr lang="cs-CZ" sz="1000" dirty="0">
                <a:latin typeface="+mj-lt"/>
              </a:rPr>
              <a:t>Zkoumáno bylo celkem 78 příspěvků z období od 1. 1. 2017 do 30. 6. 2017</a:t>
            </a:r>
          </a:p>
        </p:txBody>
      </p:sp>
      <p:pic>
        <p:nvPicPr>
          <p:cNvPr id="19" name="Picture 6" descr="Výsledek obrázku pro VLÁDNÍ KRIZE 2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305" y="44624"/>
            <a:ext cx="1037784" cy="58339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a:extLst>
              <a:ext uri="{FF2B5EF4-FFF2-40B4-BE49-F238E27FC236}">
                <a16:creationId xmlns:a16="http://schemas.microsoft.com/office/drawing/2014/main" xmlns="" id="{19C59B7D-1BF3-4C5E-8DAE-08EC14E82018}"/>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PhDr. Tomáš Trampota, PhD., PhDr. Tereza </a:t>
            </a:r>
            <a:r>
              <a:rPr lang="cs-CZ" sz="1200" b="1" dirty="0" err="1">
                <a:solidFill>
                  <a:prstClr val="black"/>
                </a:solidFill>
                <a:latin typeface="Calibri" pitchFamily="34" charset="0"/>
              </a:rPr>
              <a:t>Klabíková</a:t>
            </a:r>
            <a:r>
              <a:rPr lang="cs-CZ" sz="1200" b="1" dirty="0">
                <a:solidFill>
                  <a:prstClr val="black"/>
                </a:solidFill>
                <a:latin typeface="Calibri" pitchFamily="34" charset="0"/>
              </a:rPr>
              <a:t> Rábová, PhD.</a:t>
            </a:r>
            <a:endParaRPr lang="cs-CZ" sz="1300" dirty="0">
              <a:latin typeface="Calibri" pitchFamily="34" charset="0"/>
            </a:endParaRPr>
          </a:p>
        </p:txBody>
      </p:sp>
    </p:spTree>
    <p:extLst>
      <p:ext uri="{BB962C8B-B14F-4D97-AF65-F5344CB8AC3E}">
        <p14:creationId xmlns:p14="http://schemas.microsoft.com/office/powerpoint/2010/main" val="1830412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56</a:t>
            </a:fld>
            <a:endParaRPr lang="cs-CZ" sz="1100" dirty="0">
              <a:solidFill>
                <a:srgbClr val="1A1F52"/>
              </a:solidFill>
              <a:latin typeface="+mj-lt"/>
              <a:cs typeface="Arial" charset="0"/>
            </a:endParaRPr>
          </a:p>
        </p:txBody>
      </p:sp>
      <p:sp>
        <p:nvSpPr>
          <p:cNvPr id="10" name="TextovéPole 9"/>
          <p:cNvSpPr txBox="1"/>
          <p:nvPr/>
        </p:nvSpPr>
        <p:spPr>
          <a:xfrm>
            <a:off x="360363" y="2160000"/>
            <a:ext cx="8423275" cy="1477328"/>
          </a:xfrm>
          <a:prstGeom prst="rect">
            <a:avLst/>
          </a:prstGeom>
          <a:noFill/>
        </p:spPr>
        <p:txBody>
          <a:bodyPr wrap="square" rtlCol="0">
            <a:spAutoFit/>
          </a:bodyPr>
          <a:lstStyle/>
          <a:p>
            <a:pPr algn="ctr">
              <a:spcAft>
                <a:spcPts val="600"/>
              </a:spcAft>
            </a:pPr>
            <a:r>
              <a:rPr lang="cs-CZ" sz="1600" b="1" u="sng" cap="all" dirty="0">
                <a:latin typeface="+mj-lt"/>
              </a:rPr>
              <a:t>VLÁDNÍ KRIZE V ČR (3/3)</a:t>
            </a:r>
            <a:endParaRPr lang="cs-CZ" sz="1600" dirty="0">
              <a:latin typeface="+mj-lt"/>
            </a:endParaRPr>
          </a:p>
          <a:p>
            <a:pPr marL="285750" lvl="0" indent="-285750">
              <a:spcAft>
                <a:spcPts val="600"/>
              </a:spcAft>
              <a:buFont typeface="Arial" panose="020B0604020202020204" pitchFamily="34" charset="0"/>
              <a:buChar char="•"/>
            </a:pPr>
            <a:r>
              <a:rPr lang="cs-CZ" sz="1600" dirty="0">
                <a:solidFill>
                  <a:prstClr val="black"/>
                </a:solidFill>
                <a:latin typeface="Calibri"/>
              </a:rPr>
              <a:t>Opakovaně se objevuje označení „</a:t>
            </a:r>
            <a:r>
              <a:rPr lang="cs-CZ" sz="1600" i="1" dirty="0">
                <a:solidFill>
                  <a:prstClr val="black"/>
                </a:solidFill>
                <a:latin typeface="Calibri"/>
              </a:rPr>
              <a:t>pan </a:t>
            </a:r>
            <a:r>
              <a:rPr lang="cs-CZ" sz="1600" i="1" dirty="0" err="1">
                <a:solidFill>
                  <a:prstClr val="black"/>
                </a:solidFill>
                <a:latin typeface="Calibri"/>
              </a:rPr>
              <a:t>Babiš</a:t>
            </a:r>
            <a:r>
              <a:rPr lang="cs-CZ" sz="1600" i="1" dirty="0">
                <a:solidFill>
                  <a:prstClr val="black"/>
                </a:solidFill>
                <a:latin typeface="Calibri"/>
              </a:rPr>
              <a:t>“ </a:t>
            </a:r>
            <a:r>
              <a:rPr lang="cs-CZ" sz="1600" dirty="0">
                <a:solidFill>
                  <a:prstClr val="black"/>
                </a:solidFill>
                <a:latin typeface="Calibri"/>
              </a:rPr>
              <a:t>evokující jistý odstup a možný sarkasmus, zatímco s jinými jmény se </a:t>
            </a:r>
            <a:r>
              <a:rPr lang="cs-CZ" sz="1600" i="1" dirty="0">
                <a:solidFill>
                  <a:prstClr val="black"/>
                </a:solidFill>
                <a:latin typeface="Calibri"/>
              </a:rPr>
              <a:t>pan </a:t>
            </a:r>
            <a:r>
              <a:rPr lang="cs-CZ" sz="1600" dirty="0">
                <a:solidFill>
                  <a:prstClr val="black"/>
                </a:solidFill>
                <a:latin typeface="Calibri"/>
              </a:rPr>
              <a:t>+ příjmení</a:t>
            </a:r>
            <a:r>
              <a:rPr lang="cs-CZ" sz="1600" i="1" dirty="0">
                <a:solidFill>
                  <a:prstClr val="black"/>
                </a:solidFill>
                <a:latin typeface="Calibri"/>
              </a:rPr>
              <a:t> </a:t>
            </a:r>
            <a:r>
              <a:rPr lang="cs-CZ" sz="1600" dirty="0">
                <a:solidFill>
                  <a:prstClr val="black"/>
                </a:solidFill>
                <a:latin typeface="Calibri"/>
              </a:rPr>
              <a:t>neobjevuje.</a:t>
            </a:r>
            <a:r>
              <a:rPr lang="cs-CZ" sz="1600" i="1" dirty="0">
                <a:solidFill>
                  <a:prstClr val="black"/>
                </a:solidFill>
                <a:latin typeface="Calibri"/>
              </a:rPr>
              <a:t> </a:t>
            </a:r>
            <a:r>
              <a:rPr lang="cs-CZ" sz="1600" dirty="0">
                <a:solidFill>
                  <a:prstClr val="black"/>
                </a:solidFill>
                <a:latin typeface="Calibri"/>
              </a:rPr>
              <a:t> </a:t>
            </a:r>
          </a:p>
          <a:p>
            <a:pPr marL="285750" lvl="0" indent="-285750">
              <a:spcAft>
                <a:spcPts val="600"/>
              </a:spcAft>
              <a:buFont typeface="Arial" panose="020B0604020202020204" pitchFamily="34" charset="0"/>
              <a:buChar char="•"/>
            </a:pPr>
            <a:r>
              <a:rPr lang="cs-CZ" sz="1600" dirty="0">
                <a:solidFill>
                  <a:prstClr val="black"/>
                </a:solidFill>
                <a:latin typeface="Calibri"/>
              </a:rPr>
              <a:t>Česká televize </a:t>
            </a:r>
            <a:r>
              <a:rPr lang="cs-CZ" sz="1600" b="1" dirty="0">
                <a:solidFill>
                  <a:prstClr val="black"/>
                </a:solidFill>
                <a:latin typeface="Calibri"/>
              </a:rPr>
              <a:t>dbá na odkazování informací a výroků</a:t>
            </a:r>
            <a:r>
              <a:rPr lang="cs-CZ" sz="1600" dirty="0">
                <a:solidFill>
                  <a:prstClr val="black"/>
                </a:solidFill>
                <a:latin typeface="Calibri"/>
              </a:rPr>
              <a:t> k patřičným zdrojům. Často se objevují jazyková uvození typu:</a:t>
            </a:r>
            <a:r>
              <a:rPr lang="cs-CZ" sz="1600" i="1" dirty="0">
                <a:solidFill>
                  <a:prstClr val="black"/>
                </a:solidFill>
                <a:latin typeface="Calibri"/>
              </a:rPr>
              <a:t> podle něj, prý, údajně, zřejmě, podle svých slov, podle vlastních slov.</a:t>
            </a:r>
            <a:endParaRPr lang="cs-CZ" sz="1600" dirty="0">
              <a:solidFill>
                <a:prstClr val="black"/>
              </a:solidFill>
              <a:latin typeface="Calibri"/>
            </a:endParaRPr>
          </a:p>
        </p:txBody>
      </p:sp>
      <p:sp>
        <p:nvSpPr>
          <p:cNvPr id="16" name="AutoShape 2"/>
          <p:cNvSpPr>
            <a:spLocks noChangeArrowheads="1"/>
          </p:cNvSpPr>
          <p:nvPr/>
        </p:nvSpPr>
        <p:spPr bwMode="auto">
          <a:xfrm>
            <a:off x="103188" y="1556792"/>
            <a:ext cx="8937625" cy="432048"/>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2017: HODNOCENÍ PREZENTACE VYBRANÝCH UDÁLOSTÍ v relaci události čt</a:t>
            </a:r>
          </a:p>
        </p:txBody>
      </p:sp>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5" name="TextovéPole 14"/>
          <p:cNvSpPr txBox="1"/>
          <p:nvPr/>
        </p:nvSpPr>
        <p:spPr>
          <a:xfrm>
            <a:off x="1447887" y="6537245"/>
            <a:ext cx="7335751" cy="246221"/>
          </a:xfrm>
          <a:prstGeom prst="rect">
            <a:avLst/>
          </a:prstGeom>
          <a:noFill/>
        </p:spPr>
        <p:txBody>
          <a:bodyPr wrap="square" rtlCol="0">
            <a:spAutoFit/>
          </a:bodyPr>
          <a:lstStyle/>
          <a:p>
            <a:pPr algn="r"/>
            <a:r>
              <a:rPr lang="cs-CZ" sz="1000" dirty="0">
                <a:latin typeface="+mj-lt"/>
              </a:rPr>
              <a:t>Zkoumáno bylo celkem 78 příspěvků z období od 1. 1. 2017 do 30. 6. 2017</a:t>
            </a:r>
          </a:p>
        </p:txBody>
      </p:sp>
      <p:pic>
        <p:nvPicPr>
          <p:cNvPr id="19" name="Picture 6" descr="Výsledek obrázku pro VLÁDNÍ KRIZE 20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2305" y="44624"/>
            <a:ext cx="1037784" cy="583394"/>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2">
            <a:extLst>
              <a:ext uri="{FF2B5EF4-FFF2-40B4-BE49-F238E27FC236}">
                <a16:creationId xmlns:a16="http://schemas.microsoft.com/office/drawing/2014/main" xmlns="" id="{B69CF626-80B0-4450-8816-16BA423DB6EE}"/>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PhDr. Tomáš Trampota, PhD., PhDr. Tereza </a:t>
            </a:r>
            <a:r>
              <a:rPr lang="cs-CZ" sz="1200" b="1" dirty="0" err="1">
                <a:solidFill>
                  <a:prstClr val="black"/>
                </a:solidFill>
                <a:latin typeface="Calibri" pitchFamily="34" charset="0"/>
              </a:rPr>
              <a:t>Klabíková</a:t>
            </a:r>
            <a:r>
              <a:rPr lang="cs-CZ" sz="1200" b="1" dirty="0">
                <a:solidFill>
                  <a:prstClr val="black"/>
                </a:solidFill>
                <a:latin typeface="Calibri" pitchFamily="34" charset="0"/>
              </a:rPr>
              <a:t> Rábová, PhD.</a:t>
            </a:r>
            <a:endParaRPr lang="cs-CZ" sz="1300" dirty="0">
              <a:latin typeface="Calibri" pitchFamily="34" charset="0"/>
            </a:endParaRPr>
          </a:p>
        </p:txBody>
      </p:sp>
    </p:spTree>
    <p:extLst>
      <p:ext uri="{BB962C8B-B14F-4D97-AF65-F5344CB8AC3E}">
        <p14:creationId xmlns:p14="http://schemas.microsoft.com/office/powerpoint/2010/main" val="19065898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57</a:t>
            </a:fld>
            <a:endParaRPr lang="cs-CZ" sz="1100" dirty="0">
              <a:solidFill>
                <a:srgbClr val="1A1F52"/>
              </a:solidFill>
              <a:cs typeface="Arial" charset="0"/>
            </a:endParaRPr>
          </a:p>
        </p:txBody>
      </p:sp>
      <p:sp>
        <p:nvSpPr>
          <p:cNvPr id="13" name="AutoShape 2"/>
          <p:cNvSpPr>
            <a:spLocks noChangeArrowheads="1"/>
          </p:cNvSpPr>
          <p:nvPr/>
        </p:nvSpPr>
        <p:spPr bwMode="auto">
          <a:xfrm>
            <a:off x="103188" y="1556792"/>
            <a:ext cx="8937625" cy="432048"/>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2017: HODNOCENÍ PREZENTACE VYBRANÝCH UDÁLOSTÍ v relaci události čt</a:t>
            </a:r>
          </a:p>
        </p:txBody>
      </p:sp>
      <p:sp>
        <p:nvSpPr>
          <p:cNvPr id="10" name="TextovéPole 9"/>
          <p:cNvSpPr txBox="1"/>
          <p:nvPr/>
        </p:nvSpPr>
        <p:spPr>
          <a:xfrm>
            <a:off x="360363" y="2160000"/>
            <a:ext cx="8423275" cy="3862596"/>
          </a:xfrm>
          <a:prstGeom prst="rect">
            <a:avLst/>
          </a:prstGeom>
          <a:noFill/>
        </p:spPr>
        <p:txBody>
          <a:bodyPr wrap="square" rtlCol="0">
            <a:spAutoFit/>
          </a:bodyPr>
          <a:lstStyle/>
          <a:p>
            <a:pPr algn="ctr">
              <a:spcAft>
                <a:spcPts val="600"/>
              </a:spcAft>
            </a:pPr>
            <a:r>
              <a:rPr lang="cs-CZ" sz="1600" b="1" u="sng" cap="all" dirty="0">
                <a:solidFill>
                  <a:prstClr val="black"/>
                </a:solidFill>
                <a:latin typeface="Calibri"/>
              </a:rPr>
              <a:t>referendum o nezávislosti Katalánska</a:t>
            </a:r>
            <a:endParaRPr lang="cs-CZ" sz="1600" dirty="0">
              <a:solidFill>
                <a:prstClr val="black"/>
              </a:solidFill>
              <a:latin typeface="Calibri"/>
            </a:endParaRPr>
          </a:p>
          <a:p>
            <a:pPr marL="285750" indent="-285750">
              <a:buFont typeface="Arial" panose="020B0604020202020204" pitchFamily="34" charset="0"/>
              <a:buChar char="•"/>
            </a:pPr>
            <a:r>
              <a:rPr lang="cs-CZ" sz="1600" dirty="0">
                <a:solidFill>
                  <a:prstClr val="black"/>
                </a:solidFill>
                <a:latin typeface="+mj-lt"/>
              </a:rPr>
              <a:t>Z hlediska neutrality vyjádření a objektivity referování o tématu katalánské krize nelze </a:t>
            </a:r>
            <a:r>
              <a:rPr lang="cs-CZ" sz="1600" b="1" dirty="0">
                <a:solidFill>
                  <a:prstClr val="black"/>
                </a:solidFill>
                <a:latin typeface="+mj-lt"/>
              </a:rPr>
              <a:t>reportážím nic podstatného vytknout.</a:t>
            </a:r>
          </a:p>
          <a:p>
            <a:pPr marL="285750" indent="-285750">
              <a:buFont typeface="Arial" panose="020B0604020202020204" pitchFamily="34" charset="0"/>
              <a:buChar char="•"/>
            </a:pPr>
            <a:r>
              <a:rPr lang="cs-CZ" sz="1600" dirty="0">
                <a:solidFill>
                  <a:prstClr val="black"/>
                </a:solidFill>
                <a:latin typeface="+mj-lt"/>
              </a:rPr>
              <a:t>Analyzované příspěvky jsou vystavěné dle očekávání kladených na funkční styl zpravodajských mluvených textů (včetně některých ustálených spojení a někdy i klišé). Vzhledem k povaze konfliktu je celý proces popisován a „vyprávěn“ jako (metaforický) boj dvou stran.</a:t>
            </a:r>
          </a:p>
          <a:p>
            <a:pPr marL="285750" indent="-285750">
              <a:buFont typeface="Arial" panose="020B0604020202020204" pitchFamily="34" charset="0"/>
              <a:buChar char="•"/>
            </a:pPr>
            <a:r>
              <a:rPr lang="cs-CZ" sz="1600" dirty="0">
                <a:solidFill>
                  <a:prstClr val="black"/>
                </a:solidFill>
                <a:latin typeface="+mj-lt"/>
              </a:rPr>
              <a:t>Příspěvky užívají zaběhlé a standardní jazykové strategie; predikce/hypotézy, zvýznamňování, vyjádření nejistoty, metafory a obrazná pojmenování atd.</a:t>
            </a:r>
          </a:p>
          <a:p>
            <a:pPr marL="285750" indent="-285750">
              <a:buFont typeface="Arial" panose="020B0604020202020204" pitchFamily="34" charset="0"/>
              <a:buChar char="•"/>
            </a:pPr>
            <a:r>
              <a:rPr lang="cs-CZ" sz="1600" b="1" dirty="0">
                <a:solidFill>
                  <a:prstClr val="black"/>
                </a:solidFill>
                <a:latin typeface="+mj-lt"/>
              </a:rPr>
              <a:t>Tematizace událostí kolem katalánského referenda o nezávislosti odpovídá tematickým rámcům užívaným ve stejném období evropskými veřejnoprávními stanicemi jako ÖRF, BBC atd.</a:t>
            </a:r>
          </a:p>
          <a:p>
            <a:pPr marL="285750" indent="-285750">
              <a:buFont typeface="Arial" panose="020B0604020202020204" pitchFamily="34" charset="0"/>
              <a:buChar char="•"/>
            </a:pPr>
            <a:r>
              <a:rPr lang="cs-CZ" sz="1600" dirty="0">
                <a:solidFill>
                  <a:prstClr val="black"/>
                </a:solidFill>
                <a:latin typeface="+mj-lt"/>
              </a:rPr>
              <a:t>Nejběžnějšími tematickými rámci událostí jsou: </a:t>
            </a:r>
            <a:r>
              <a:rPr lang="cs-CZ" sz="1600" b="1" i="1" dirty="0">
                <a:solidFill>
                  <a:prstClr val="black"/>
                </a:solidFill>
                <a:latin typeface="+mj-lt"/>
              </a:rPr>
              <a:t>vyhlášení referenda a jeho legitimita</a:t>
            </a:r>
            <a:r>
              <a:rPr lang="cs-CZ" sz="1600" dirty="0">
                <a:solidFill>
                  <a:prstClr val="black"/>
                </a:solidFill>
                <a:latin typeface="+mj-lt"/>
              </a:rPr>
              <a:t>, </a:t>
            </a:r>
            <a:r>
              <a:rPr lang="cs-CZ" sz="1600" b="1" i="1" dirty="0">
                <a:solidFill>
                  <a:prstClr val="black"/>
                </a:solidFill>
                <a:latin typeface="+mj-lt"/>
              </a:rPr>
              <a:t>nasazení španělské policie a násilné střety s demonstranty, argumentační přestřelka mezi Madridem a Barcelonou, omezení autonomie Katalánska.  </a:t>
            </a:r>
            <a:r>
              <a:rPr lang="cs-CZ" sz="1600" dirty="0">
                <a:solidFill>
                  <a:prstClr val="black"/>
                </a:solidFill>
                <a:latin typeface="+mj-lt"/>
              </a:rPr>
              <a:t>   </a:t>
            </a:r>
          </a:p>
          <a:p>
            <a:pPr marL="285750" indent="-285750">
              <a:spcAft>
                <a:spcPts val="600"/>
              </a:spcAft>
              <a:buFont typeface="Arial" panose="020B0604020202020204" pitchFamily="34" charset="0"/>
              <a:buChar char="•"/>
            </a:pPr>
            <a:endParaRPr lang="cs-CZ" sz="1600" dirty="0">
              <a:solidFill>
                <a:prstClr val="black"/>
              </a:solidFill>
              <a:latin typeface="Calibri"/>
            </a:endParaRPr>
          </a:p>
        </p:txBody>
      </p:sp>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5" name="AutoShape 2">
            <a:extLst>
              <a:ext uri="{FF2B5EF4-FFF2-40B4-BE49-F238E27FC236}">
                <a16:creationId xmlns:a16="http://schemas.microsoft.com/office/drawing/2014/main" xmlns="" id="{D7087A99-1B18-4E80-B567-BFF64E10C774}"/>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PhDr. Tomáš Trampota, PhD., PhDr. Tereza </a:t>
            </a:r>
            <a:r>
              <a:rPr lang="cs-CZ" sz="1200" b="1" dirty="0" err="1">
                <a:solidFill>
                  <a:prstClr val="black"/>
                </a:solidFill>
                <a:latin typeface="Calibri" pitchFamily="34" charset="0"/>
              </a:rPr>
              <a:t>Klabíková</a:t>
            </a:r>
            <a:r>
              <a:rPr lang="cs-CZ" sz="1200" b="1" dirty="0">
                <a:solidFill>
                  <a:prstClr val="black"/>
                </a:solidFill>
                <a:latin typeface="Calibri" pitchFamily="34" charset="0"/>
              </a:rPr>
              <a:t> Rábová, PhD.</a:t>
            </a:r>
            <a:endParaRPr lang="cs-CZ" sz="1300" dirty="0">
              <a:solidFill>
                <a:prstClr val="black"/>
              </a:solidFill>
              <a:latin typeface="Calibri" pitchFamily="34" charset="0"/>
            </a:endParaRPr>
          </a:p>
        </p:txBody>
      </p:sp>
      <p:pic>
        <p:nvPicPr>
          <p:cNvPr id="21" name="Picture 2" descr="Výsledek obrázku pro catalonia votes">
            <a:extLst>
              <a:ext uri="{FF2B5EF4-FFF2-40B4-BE49-F238E27FC236}">
                <a16:creationId xmlns:a16="http://schemas.microsoft.com/office/drawing/2014/main" xmlns="" id="{2A3A6404-7CBB-488C-A71F-1E93FDE77D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1265" y="44624"/>
            <a:ext cx="1070366" cy="61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070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58</a:t>
            </a:fld>
            <a:endParaRPr lang="cs-CZ" sz="1100" dirty="0">
              <a:solidFill>
                <a:srgbClr val="1A1F52"/>
              </a:solidFill>
              <a:cs typeface="Arial" charset="0"/>
            </a:endParaRPr>
          </a:p>
        </p:txBody>
      </p:sp>
      <p:sp>
        <p:nvSpPr>
          <p:cNvPr id="13" name="AutoShape 2"/>
          <p:cNvSpPr>
            <a:spLocks noChangeArrowheads="1"/>
          </p:cNvSpPr>
          <p:nvPr/>
        </p:nvSpPr>
        <p:spPr bwMode="auto">
          <a:xfrm>
            <a:off x="103188" y="1556792"/>
            <a:ext cx="8937625" cy="432048"/>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solidFill>
                <a:prstClr val="black"/>
              </a:solidFill>
              <a:latin typeface="Calibri" pitchFamily="34" charset="0"/>
            </a:endParaRPr>
          </a:p>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2017: HODNOCENÍ PREZENTACE VYBRANÝCH UDÁLOSTÍ v relaci události čt</a:t>
            </a:r>
          </a:p>
        </p:txBody>
      </p:sp>
      <p:sp>
        <p:nvSpPr>
          <p:cNvPr id="10" name="TextovéPole 9"/>
          <p:cNvSpPr txBox="1"/>
          <p:nvPr/>
        </p:nvSpPr>
        <p:spPr>
          <a:xfrm>
            <a:off x="360363" y="2160000"/>
            <a:ext cx="8423275" cy="4108817"/>
          </a:xfrm>
          <a:prstGeom prst="rect">
            <a:avLst/>
          </a:prstGeom>
          <a:noFill/>
        </p:spPr>
        <p:txBody>
          <a:bodyPr wrap="square" rtlCol="0">
            <a:spAutoFit/>
          </a:bodyPr>
          <a:lstStyle/>
          <a:p>
            <a:pPr algn="ctr">
              <a:spcAft>
                <a:spcPts val="600"/>
              </a:spcAft>
            </a:pPr>
            <a:r>
              <a:rPr lang="cs-CZ" sz="1600" b="1" u="sng" cap="all" dirty="0">
                <a:solidFill>
                  <a:prstClr val="black"/>
                </a:solidFill>
                <a:latin typeface="Calibri"/>
              </a:rPr>
              <a:t>VOLBY DO POSLANECKÉ SNĚMOVNY</a:t>
            </a:r>
            <a:endParaRPr lang="cs-CZ" sz="1600" dirty="0">
              <a:solidFill>
                <a:prstClr val="black"/>
              </a:solidFill>
              <a:latin typeface="Calibri"/>
            </a:endParaRPr>
          </a:p>
          <a:p>
            <a:pPr marL="285750" indent="-285750">
              <a:buFont typeface="Arial" panose="020B0604020202020204" pitchFamily="34" charset="0"/>
              <a:buChar char="•"/>
            </a:pPr>
            <a:r>
              <a:rPr lang="cs-CZ" sz="1500" dirty="0">
                <a:solidFill>
                  <a:prstClr val="black"/>
                </a:solidFill>
                <a:latin typeface="+mj-lt"/>
              </a:rPr>
              <a:t>Referování o volbách do Poslanecké sněmovny bylo do 20. 10. 2017 (první den voleb) z hlediska užitých jazykových výrazů a strategií </a:t>
            </a:r>
            <a:r>
              <a:rPr lang="cs-CZ" sz="1500" b="1" dirty="0">
                <a:solidFill>
                  <a:prstClr val="black"/>
                </a:solidFill>
                <a:latin typeface="+mj-lt"/>
              </a:rPr>
              <a:t>zcela neutrální a věcné</a:t>
            </a:r>
            <a:r>
              <a:rPr lang="cs-CZ" sz="1500" dirty="0">
                <a:solidFill>
                  <a:prstClr val="black"/>
                </a:solidFill>
                <a:latin typeface="+mj-lt"/>
              </a:rPr>
              <a:t>, přinášelo zejména informace </a:t>
            </a:r>
            <a:r>
              <a:rPr lang="cs-CZ" sz="1500" b="1" dirty="0">
                <a:solidFill>
                  <a:prstClr val="black"/>
                </a:solidFill>
                <a:latin typeface="+mj-lt"/>
              </a:rPr>
              <a:t>technického rázu</a:t>
            </a:r>
            <a:r>
              <a:rPr lang="cs-CZ" sz="1500" dirty="0">
                <a:solidFill>
                  <a:prstClr val="black"/>
                </a:solidFill>
                <a:latin typeface="+mj-lt"/>
              </a:rPr>
              <a:t> (místa voleb, doba, volební průkazy, technické zajištění voleb atp.) </a:t>
            </a:r>
          </a:p>
          <a:p>
            <a:pPr marL="285750" indent="-285750">
              <a:buFont typeface="Arial" panose="020B0604020202020204" pitchFamily="34" charset="0"/>
              <a:buChar char="•"/>
            </a:pPr>
            <a:r>
              <a:rPr lang="cs-CZ" sz="1500" dirty="0">
                <a:solidFill>
                  <a:prstClr val="black"/>
                </a:solidFill>
                <a:latin typeface="+mj-lt"/>
              </a:rPr>
              <a:t>Česká televize vysílala v předvolebním období </a:t>
            </a:r>
            <a:r>
              <a:rPr lang="cs-CZ" sz="1500" b="1" dirty="0">
                <a:solidFill>
                  <a:prstClr val="black"/>
                </a:solidFill>
                <a:latin typeface="+mj-lt"/>
              </a:rPr>
              <a:t>organizační informace</a:t>
            </a:r>
            <a:r>
              <a:rPr lang="cs-CZ" sz="1500" dirty="0">
                <a:solidFill>
                  <a:prstClr val="black"/>
                </a:solidFill>
                <a:latin typeface="+mj-lt"/>
              </a:rPr>
              <a:t> </a:t>
            </a:r>
            <a:r>
              <a:rPr lang="cs-CZ" sz="1500" b="1" dirty="0">
                <a:solidFill>
                  <a:prstClr val="black"/>
                </a:solidFill>
                <a:latin typeface="+mj-lt"/>
              </a:rPr>
              <a:t>k volbám</a:t>
            </a:r>
            <a:r>
              <a:rPr lang="cs-CZ" sz="1500" dirty="0">
                <a:solidFill>
                  <a:prstClr val="black"/>
                </a:solidFill>
                <a:latin typeface="+mj-lt"/>
              </a:rPr>
              <a:t> (kdy volit, jak volit atd.) nejvíce ze všech televizních stanic. Naplňuje tak důležitou informační funkci média veřejné služby.</a:t>
            </a:r>
          </a:p>
          <a:p>
            <a:pPr marL="285750" indent="-285750">
              <a:buFont typeface="Arial" panose="020B0604020202020204" pitchFamily="34" charset="0"/>
              <a:buChar char="•"/>
            </a:pPr>
            <a:r>
              <a:rPr lang="cs-CZ" sz="1500" dirty="0">
                <a:solidFill>
                  <a:prstClr val="black"/>
                </a:solidFill>
                <a:latin typeface="+mj-lt"/>
              </a:rPr>
              <a:t>Počínaje 20. říjnem se částečně </a:t>
            </a:r>
            <a:r>
              <a:rPr lang="cs-CZ" sz="1500" b="1" dirty="0">
                <a:solidFill>
                  <a:prstClr val="black"/>
                </a:solidFill>
                <a:latin typeface="+mj-lt"/>
              </a:rPr>
              <a:t>mění struktura</a:t>
            </a:r>
            <a:r>
              <a:rPr lang="cs-CZ" sz="1500" dirty="0">
                <a:solidFill>
                  <a:prstClr val="black"/>
                </a:solidFill>
                <a:latin typeface="+mj-lt"/>
              </a:rPr>
              <a:t> některých dílů pořadu </a:t>
            </a:r>
            <a:r>
              <a:rPr lang="cs-CZ" sz="1500" b="1" dirty="0">
                <a:solidFill>
                  <a:prstClr val="black"/>
                </a:solidFill>
                <a:latin typeface="+mj-lt"/>
              </a:rPr>
              <a:t>i</a:t>
            </a:r>
            <a:r>
              <a:rPr lang="cs-CZ" sz="1500" dirty="0">
                <a:solidFill>
                  <a:prstClr val="black"/>
                </a:solidFill>
                <a:latin typeface="+mj-lt"/>
              </a:rPr>
              <a:t> některé </a:t>
            </a:r>
            <a:r>
              <a:rPr lang="cs-CZ" sz="1500" b="1" dirty="0">
                <a:solidFill>
                  <a:prstClr val="black"/>
                </a:solidFill>
                <a:latin typeface="+mj-lt"/>
              </a:rPr>
              <a:t>užité jazykové prostředky.</a:t>
            </a:r>
            <a:endParaRPr lang="cs-CZ" sz="1500" dirty="0">
              <a:solidFill>
                <a:prstClr val="black"/>
              </a:solidFill>
              <a:latin typeface="+mj-lt"/>
            </a:endParaRPr>
          </a:p>
          <a:p>
            <a:pPr marL="285750" indent="-285750">
              <a:buFont typeface="Arial" panose="020B0604020202020204" pitchFamily="34" charset="0"/>
              <a:buChar char="•"/>
            </a:pPr>
            <a:r>
              <a:rPr lang="cs-CZ" sz="1500" dirty="0">
                <a:solidFill>
                  <a:prstClr val="black"/>
                </a:solidFill>
                <a:latin typeface="+mj-lt"/>
              </a:rPr>
              <a:t>Při informování o volebních výsledcích se častěji objevuje </a:t>
            </a:r>
            <a:r>
              <a:rPr lang="cs-CZ" sz="1500" b="1" dirty="0">
                <a:solidFill>
                  <a:prstClr val="black"/>
                </a:solidFill>
                <a:latin typeface="+mj-lt"/>
              </a:rPr>
              <a:t>jazykové zvýznamňování</a:t>
            </a:r>
            <a:r>
              <a:rPr lang="cs-CZ" sz="1500" dirty="0">
                <a:solidFill>
                  <a:prstClr val="black"/>
                </a:solidFill>
                <a:latin typeface="+mj-lt"/>
              </a:rPr>
              <a:t> a také hodnotící označování </a:t>
            </a:r>
            <a:r>
              <a:rPr lang="cs-CZ" sz="1500" i="1" dirty="0">
                <a:solidFill>
                  <a:prstClr val="black"/>
                </a:solidFill>
                <a:latin typeface="+mj-lt"/>
              </a:rPr>
              <a:t>vítěz</a:t>
            </a:r>
            <a:r>
              <a:rPr lang="cs-CZ" sz="1500" dirty="0">
                <a:solidFill>
                  <a:prstClr val="black"/>
                </a:solidFill>
                <a:latin typeface="+mj-lt"/>
              </a:rPr>
              <a:t>, </a:t>
            </a:r>
            <a:r>
              <a:rPr lang="cs-CZ" sz="1500" i="1" dirty="0">
                <a:solidFill>
                  <a:prstClr val="black"/>
                </a:solidFill>
                <a:latin typeface="+mj-lt"/>
              </a:rPr>
              <a:t>vítězové</a:t>
            </a:r>
            <a:r>
              <a:rPr lang="cs-CZ" sz="1500" dirty="0">
                <a:solidFill>
                  <a:prstClr val="black"/>
                </a:solidFill>
                <a:latin typeface="+mj-lt"/>
              </a:rPr>
              <a:t>, </a:t>
            </a:r>
            <a:r>
              <a:rPr lang="cs-CZ" sz="1500" i="1" dirty="0">
                <a:solidFill>
                  <a:prstClr val="black"/>
                </a:solidFill>
                <a:latin typeface="+mj-lt"/>
              </a:rPr>
              <a:t>poražený</a:t>
            </a:r>
            <a:r>
              <a:rPr lang="cs-CZ" sz="1500" dirty="0">
                <a:solidFill>
                  <a:prstClr val="black"/>
                </a:solidFill>
                <a:latin typeface="+mj-lt"/>
              </a:rPr>
              <a:t> a podobně. Obecně lze v rámci celkového objemu analyzovaných příspěvků konstatovat </a:t>
            </a:r>
            <a:r>
              <a:rPr lang="cs-CZ" sz="1500" b="1" dirty="0">
                <a:solidFill>
                  <a:prstClr val="black"/>
                </a:solidFill>
                <a:latin typeface="+mj-lt"/>
              </a:rPr>
              <a:t>velmi nízkou míru subjektivity</a:t>
            </a:r>
            <a:r>
              <a:rPr lang="cs-CZ" sz="1500" dirty="0">
                <a:solidFill>
                  <a:prstClr val="black"/>
                </a:solidFill>
                <a:latin typeface="+mj-lt"/>
              </a:rPr>
              <a:t>.</a:t>
            </a:r>
          </a:p>
          <a:p>
            <a:pPr marL="285750" indent="-285750">
              <a:buFont typeface="Arial" panose="020B0604020202020204" pitchFamily="34" charset="0"/>
              <a:buChar char="•"/>
            </a:pPr>
            <a:r>
              <a:rPr lang="cs-CZ" sz="1500" b="1" dirty="0">
                <a:solidFill>
                  <a:prstClr val="black"/>
                </a:solidFill>
                <a:latin typeface="+mj-lt"/>
              </a:rPr>
              <a:t>Vizualizace</a:t>
            </a:r>
            <a:r>
              <a:rPr lang="cs-CZ" sz="1500" dirty="0">
                <a:solidFill>
                  <a:prstClr val="black"/>
                </a:solidFill>
                <a:latin typeface="+mj-lt"/>
              </a:rPr>
              <a:t> předvolebního období je </a:t>
            </a:r>
            <a:r>
              <a:rPr lang="cs-CZ" sz="1500" b="1" dirty="0">
                <a:solidFill>
                  <a:prstClr val="black"/>
                </a:solidFill>
                <a:latin typeface="+mj-lt"/>
              </a:rPr>
              <a:t>velmi předvídatelná a rutinní</a:t>
            </a:r>
            <a:r>
              <a:rPr lang="cs-CZ" sz="1500" dirty="0">
                <a:solidFill>
                  <a:prstClr val="black"/>
                </a:solidFill>
                <a:latin typeface="+mj-lt"/>
              </a:rPr>
              <a:t>; záběry volebních uren, volebních místností, poslanecké sněmovny, politiků před řečnickým pultem, na tiskové konferenci atd.</a:t>
            </a:r>
          </a:p>
          <a:p>
            <a:pPr marL="285750" indent="-285750">
              <a:buFont typeface="Arial" panose="020B0604020202020204" pitchFamily="34" charset="0"/>
              <a:buChar char="•"/>
            </a:pPr>
            <a:r>
              <a:rPr lang="cs-CZ" sz="1500" dirty="0">
                <a:solidFill>
                  <a:prstClr val="black"/>
                </a:solidFill>
                <a:latin typeface="+mj-lt"/>
              </a:rPr>
              <a:t>Při informování o výsledcích voleb přinesla Česká televize </a:t>
            </a:r>
            <a:r>
              <a:rPr lang="cs-CZ" sz="1500" b="1" dirty="0">
                <a:solidFill>
                  <a:prstClr val="black"/>
                </a:solidFill>
                <a:latin typeface="+mj-lt"/>
              </a:rPr>
              <a:t>nejrozsáhlejší a tematicky nejpestřejší pokrytí tématu</a:t>
            </a:r>
            <a:r>
              <a:rPr lang="cs-CZ" sz="1500" dirty="0">
                <a:solidFill>
                  <a:prstClr val="black"/>
                </a:solidFill>
                <a:latin typeface="+mj-lt"/>
              </a:rPr>
              <a:t> ze všech televizních stanic (zejména ve dnech 20-23. 10). </a:t>
            </a:r>
          </a:p>
          <a:p>
            <a:pPr marL="285750" indent="-285750">
              <a:buFont typeface="Arial" panose="020B0604020202020204" pitchFamily="34" charset="0"/>
              <a:buChar char="•"/>
            </a:pPr>
            <a:r>
              <a:rPr lang="cs-CZ" sz="1500" dirty="0">
                <a:solidFill>
                  <a:prstClr val="black"/>
                </a:solidFill>
                <a:latin typeface="+mj-lt"/>
              </a:rPr>
              <a:t>V období bezprostředně po volbách nabízí ČT pohledy všech politických stran, které získaly více než 5 % voličů, způsobem adekvátním jejich volebnímu zisku.    </a:t>
            </a:r>
          </a:p>
        </p:txBody>
      </p:sp>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5" name="AutoShape 2">
            <a:extLst>
              <a:ext uri="{FF2B5EF4-FFF2-40B4-BE49-F238E27FC236}">
                <a16:creationId xmlns:a16="http://schemas.microsoft.com/office/drawing/2014/main" xmlns="" id="{D7087A99-1B18-4E80-B567-BFF64E10C774}"/>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PhDr. Tomáš Trampota, PhD., PhDr. Tereza </a:t>
            </a:r>
            <a:r>
              <a:rPr lang="cs-CZ" sz="1200" b="1" dirty="0" err="1">
                <a:solidFill>
                  <a:prstClr val="black"/>
                </a:solidFill>
                <a:latin typeface="Calibri" pitchFamily="34" charset="0"/>
              </a:rPr>
              <a:t>Klabíková</a:t>
            </a:r>
            <a:r>
              <a:rPr lang="cs-CZ" sz="1200" b="1" dirty="0">
                <a:solidFill>
                  <a:prstClr val="black"/>
                </a:solidFill>
                <a:latin typeface="Calibri" pitchFamily="34" charset="0"/>
              </a:rPr>
              <a:t> Rábová, PhD.</a:t>
            </a:r>
            <a:endParaRPr lang="cs-CZ" sz="1300" dirty="0">
              <a:solidFill>
                <a:prstClr val="black"/>
              </a:solidFill>
              <a:latin typeface="Calibri" pitchFamily="34" charset="0"/>
            </a:endParaRPr>
          </a:p>
        </p:txBody>
      </p:sp>
      <p:pic>
        <p:nvPicPr>
          <p:cNvPr id="20" name="Picture 4" descr="Výsledek obrázku pro volby do ps 2017">
            <a:extLst>
              <a:ext uri="{FF2B5EF4-FFF2-40B4-BE49-F238E27FC236}">
                <a16:creationId xmlns:a16="http://schemas.microsoft.com/office/drawing/2014/main" xmlns="" id="{D8267675-B1C2-4902-8D8E-985E1EEDEA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843" y="44624"/>
            <a:ext cx="1088788" cy="61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31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ovéPole 23">
            <a:extLst>
              <a:ext uri="{FF2B5EF4-FFF2-40B4-BE49-F238E27FC236}">
                <a16:creationId xmlns:a16="http://schemas.microsoft.com/office/drawing/2014/main" xmlns="" id="{5A61C401-6F0C-4081-A472-CC6212A5EA3E}"/>
              </a:ext>
            </a:extLst>
          </p:cNvPr>
          <p:cNvSpPr txBox="1"/>
          <p:nvPr/>
        </p:nvSpPr>
        <p:spPr>
          <a:xfrm>
            <a:off x="360363" y="2204864"/>
            <a:ext cx="8423275" cy="3339376"/>
          </a:xfrm>
          <a:prstGeom prst="rect">
            <a:avLst/>
          </a:prstGeom>
          <a:noFill/>
        </p:spPr>
        <p:txBody>
          <a:bodyPr wrap="square" rtlCol="0">
            <a:spAutoFit/>
          </a:bodyPr>
          <a:lstStyle/>
          <a:p>
            <a:pPr>
              <a:spcAft>
                <a:spcPts val="600"/>
              </a:spcAft>
            </a:pPr>
            <a:r>
              <a:rPr lang="cs-CZ" sz="1600" dirty="0">
                <a:latin typeface="+mj-lt"/>
              </a:rPr>
              <a:t>Společnost Media Tenor připravila na jaře 2017 pro Českou televizi ad-hoc komparativní analýzu hlavních zpravodajských relací české, rakouské a polské televize veřejné služby. Analýza sledovala následující pořady:</a:t>
            </a:r>
          </a:p>
          <a:p>
            <a:pPr>
              <a:spcAft>
                <a:spcPts val="600"/>
              </a:spcAft>
            </a:pPr>
            <a:endParaRPr lang="cs-CZ" sz="1600" dirty="0">
              <a:latin typeface="+mj-lt"/>
            </a:endParaRPr>
          </a:p>
          <a:p>
            <a:pPr marL="742950" lvl="1" indent="-285750">
              <a:spcAft>
                <a:spcPts val="600"/>
              </a:spcAft>
              <a:buFont typeface="Arial" pitchFamily="34" charset="0"/>
              <a:buChar char="•"/>
            </a:pPr>
            <a:r>
              <a:rPr lang="cs-CZ" sz="1600" b="1" dirty="0">
                <a:latin typeface="+mj-lt"/>
              </a:rPr>
              <a:t>Události – ČT </a:t>
            </a:r>
          </a:p>
          <a:p>
            <a:pPr marL="742950" lvl="1" indent="-285750">
              <a:spcAft>
                <a:spcPts val="600"/>
              </a:spcAft>
              <a:buFont typeface="Arial" pitchFamily="34" charset="0"/>
              <a:buChar char="•"/>
            </a:pPr>
            <a:r>
              <a:rPr lang="cs-CZ" sz="1600" b="1" dirty="0" err="1">
                <a:latin typeface="+mj-lt"/>
              </a:rPr>
              <a:t>Zeit</a:t>
            </a:r>
            <a:r>
              <a:rPr lang="cs-CZ" sz="1600" b="1" dirty="0">
                <a:latin typeface="+mj-lt"/>
              </a:rPr>
              <a:t> </a:t>
            </a:r>
            <a:r>
              <a:rPr lang="cs-CZ" sz="1600" b="1" dirty="0" err="1">
                <a:latin typeface="+mj-lt"/>
              </a:rPr>
              <a:t>im</a:t>
            </a:r>
            <a:r>
              <a:rPr lang="cs-CZ" sz="1600" b="1" dirty="0">
                <a:latin typeface="+mj-lt"/>
              </a:rPr>
              <a:t> </a:t>
            </a:r>
            <a:r>
              <a:rPr lang="cs-CZ" sz="1600" b="1" dirty="0" err="1">
                <a:latin typeface="+mj-lt"/>
              </a:rPr>
              <a:t>Bild</a:t>
            </a:r>
            <a:r>
              <a:rPr lang="cs-CZ" sz="1600" b="1" dirty="0">
                <a:latin typeface="+mj-lt"/>
              </a:rPr>
              <a:t> – ORF </a:t>
            </a:r>
          </a:p>
          <a:p>
            <a:pPr marL="742950" lvl="1" indent="-285750">
              <a:spcAft>
                <a:spcPts val="600"/>
              </a:spcAft>
              <a:buFont typeface="Arial" pitchFamily="34" charset="0"/>
              <a:buChar char="•"/>
            </a:pPr>
            <a:r>
              <a:rPr lang="cs-CZ" sz="1600" b="1" dirty="0" err="1">
                <a:latin typeface="+mj-lt"/>
              </a:rPr>
              <a:t>Wiadomosci</a:t>
            </a:r>
            <a:r>
              <a:rPr lang="cs-CZ" sz="1600" b="1" dirty="0">
                <a:latin typeface="+mj-lt"/>
              </a:rPr>
              <a:t> - TVP</a:t>
            </a:r>
          </a:p>
          <a:p>
            <a:pPr>
              <a:spcAft>
                <a:spcPts val="600"/>
              </a:spcAft>
            </a:pPr>
            <a:endParaRPr lang="cs-CZ" sz="1600" dirty="0">
              <a:latin typeface="+mj-lt"/>
            </a:endParaRPr>
          </a:p>
          <a:p>
            <a:pPr>
              <a:spcAft>
                <a:spcPts val="600"/>
              </a:spcAft>
            </a:pPr>
            <a:r>
              <a:rPr lang="cs-CZ" sz="1600" dirty="0">
                <a:latin typeface="+mj-lt"/>
              </a:rPr>
              <a:t>Na následujících dvou stranách i v tomto případě prezentujeme hlavní závěry analýz v nezměněné a nekomentované podobě. Kompletní analýzy tvoří samostatnou přílohou tohoto dokumentu.</a:t>
            </a:r>
          </a:p>
          <a:p>
            <a:pPr lvl="1">
              <a:spcAft>
                <a:spcPts val="600"/>
              </a:spcAft>
            </a:pPr>
            <a:r>
              <a:rPr lang="cs-CZ" sz="1600" b="1" dirty="0">
                <a:latin typeface="+mj-lt"/>
              </a:rPr>
              <a:t> </a:t>
            </a:r>
          </a:p>
        </p:txBody>
      </p:sp>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59</a:t>
            </a:fld>
            <a:endParaRPr lang="cs-CZ" sz="1100" dirty="0">
              <a:solidFill>
                <a:srgbClr val="1A1F52"/>
              </a:solidFill>
              <a:latin typeface="+mj-lt"/>
              <a:cs typeface="Arial" charset="0"/>
            </a:endParaRPr>
          </a:p>
        </p:txBody>
      </p:sp>
      <p:sp>
        <p:nvSpPr>
          <p:cNvPr id="14" name="AutoShape 2"/>
          <p:cNvSpPr>
            <a:spLocks noChangeArrowheads="1"/>
          </p:cNvSpPr>
          <p:nvPr/>
        </p:nvSpPr>
        <p:spPr bwMode="auto">
          <a:xfrm>
            <a:off x="103188" y="1556792"/>
            <a:ext cx="8937625" cy="494506"/>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KOMPARATIVNÍ analýza zpravodajských pořadů</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pic>
        <p:nvPicPr>
          <p:cNvPr id="25" name="Picture 2" descr="Výsledek obrázku pro UDÁLOSTI čt LOGO">
            <a:extLst>
              <a:ext uri="{FF2B5EF4-FFF2-40B4-BE49-F238E27FC236}">
                <a16:creationId xmlns:a16="http://schemas.microsoft.com/office/drawing/2014/main" xmlns="" id="{3F45CCBD-07EA-4916-AB88-9CE6A74B81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9395" y="3133525"/>
            <a:ext cx="1216590" cy="3280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Výsledek obrázku pro zeit im bild">
            <a:extLst>
              <a:ext uri="{FF2B5EF4-FFF2-40B4-BE49-F238E27FC236}">
                <a16:creationId xmlns:a16="http://schemas.microsoft.com/office/drawing/2014/main" xmlns="" id="{35F680CA-32FE-4FDF-95A3-29B620AF739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79727" y="3585597"/>
            <a:ext cx="695925" cy="32807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Výsledek obrázku pro wiadomości logo">
            <a:extLst>
              <a:ext uri="{FF2B5EF4-FFF2-40B4-BE49-F238E27FC236}">
                <a16:creationId xmlns:a16="http://schemas.microsoft.com/office/drawing/2014/main" xmlns="" id="{ED3202EE-F56B-46FC-A9BF-901C3F7BC4E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7634" y="4037668"/>
            <a:ext cx="1360110" cy="327436"/>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2">
            <a:extLst>
              <a:ext uri="{FF2B5EF4-FFF2-40B4-BE49-F238E27FC236}">
                <a16:creationId xmlns:a16="http://schemas.microsoft.com/office/drawing/2014/main" xmlns="" id="{3F7020AF-0E4D-40C9-B9B2-4C9BA2F6E437}"/>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Tree>
    <p:extLst>
      <p:ext uri="{BB962C8B-B14F-4D97-AF65-F5344CB8AC3E}">
        <p14:creationId xmlns:p14="http://schemas.microsoft.com/office/powerpoint/2010/main" val="90849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7"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ÚVOD</a:t>
            </a:r>
          </a:p>
        </p:txBody>
      </p:sp>
      <p:sp>
        <p:nvSpPr>
          <p:cNvPr id="8" name="TextovéPole 7"/>
          <p:cNvSpPr txBox="1"/>
          <p:nvPr/>
        </p:nvSpPr>
        <p:spPr>
          <a:xfrm>
            <a:off x="360363" y="1080000"/>
            <a:ext cx="8423275" cy="5186035"/>
          </a:xfrm>
          <a:prstGeom prst="rect">
            <a:avLst/>
          </a:prstGeom>
          <a:noFill/>
        </p:spPr>
        <p:txBody>
          <a:bodyPr wrap="square" rtlCol="0">
            <a:spAutoFit/>
          </a:bodyPr>
          <a:lstStyle/>
          <a:p>
            <a:pPr>
              <a:spcAft>
                <a:spcPts val="600"/>
              </a:spcAft>
            </a:pPr>
            <a:r>
              <a:rPr lang="cs-CZ" sz="1700" b="1" dirty="0">
                <a:latin typeface="+mj-lt"/>
              </a:rPr>
              <a:t>Hodnocení je realizováno pomocí tří metodických přístupů, vzájemně odlišných typem zjišťovaných indikátorů plnění veřejné služby:</a:t>
            </a:r>
          </a:p>
          <a:p>
            <a:pPr marL="358775" indent="-358775">
              <a:spcAft>
                <a:spcPts val="600"/>
              </a:spcAft>
              <a:buFont typeface="+mj-lt"/>
              <a:buAutoNum type="arabicPeriod"/>
            </a:pPr>
            <a:r>
              <a:rPr lang="cs-CZ" sz="1600" dirty="0">
                <a:latin typeface="+mj-lt"/>
              </a:rPr>
              <a:t>indikátory vycházející z </a:t>
            </a:r>
            <a:r>
              <a:rPr lang="cs-CZ" sz="1600" b="1" dirty="0">
                <a:latin typeface="+mj-lt"/>
              </a:rPr>
              <a:t>měřitelného chování a postojů veřejnosti</a:t>
            </a:r>
            <a:r>
              <a:rPr lang="cs-CZ" sz="1600" dirty="0">
                <a:latin typeface="+mj-lt"/>
              </a:rPr>
              <a:t>;</a:t>
            </a:r>
          </a:p>
          <a:p>
            <a:pPr marL="358775" indent="-358775">
              <a:spcAft>
                <a:spcPts val="600"/>
              </a:spcAft>
              <a:buFont typeface="+mj-lt"/>
              <a:buAutoNum type="arabicPeriod"/>
            </a:pPr>
            <a:r>
              <a:rPr lang="cs-CZ" sz="1600" dirty="0">
                <a:latin typeface="+mj-lt"/>
              </a:rPr>
              <a:t>indikátory vycházející z </a:t>
            </a:r>
            <a:r>
              <a:rPr lang="cs-CZ" sz="1600" b="1" dirty="0">
                <a:latin typeface="+mj-lt"/>
              </a:rPr>
              <a:t>expertního posouzení</a:t>
            </a:r>
            <a:r>
              <a:rPr lang="cs-CZ" sz="1600" dirty="0">
                <a:latin typeface="+mj-lt"/>
              </a:rPr>
              <a:t> plnění zásad definovaných Kodexem ČT;</a:t>
            </a:r>
          </a:p>
          <a:p>
            <a:pPr marL="358775" indent="-358775">
              <a:spcAft>
                <a:spcPts val="600"/>
              </a:spcAft>
              <a:buFont typeface="+mj-lt"/>
              <a:buAutoNum type="arabicPeriod"/>
            </a:pPr>
            <a:r>
              <a:rPr lang="cs-CZ" sz="1600" dirty="0">
                <a:latin typeface="+mj-lt"/>
              </a:rPr>
              <a:t>indikátory vycházející z tzv. </a:t>
            </a:r>
            <a:r>
              <a:rPr lang="cs-CZ" sz="1600" b="1" dirty="0">
                <a:latin typeface="+mj-lt"/>
              </a:rPr>
              <a:t>„tvrdých dat“</a:t>
            </a:r>
            <a:r>
              <a:rPr lang="cs-CZ" sz="1600" dirty="0">
                <a:latin typeface="+mj-lt"/>
              </a:rPr>
              <a:t>, např. z databáze odvysílaných pořadů AOP.</a:t>
            </a:r>
          </a:p>
          <a:p>
            <a:pPr>
              <a:spcAft>
                <a:spcPts val="600"/>
              </a:spcAft>
            </a:pPr>
            <a:endParaRPr lang="cs-CZ" sz="1700" b="1" dirty="0">
              <a:latin typeface="+mj-lt"/>
            </a:endParaRPr>
          </a:p>
          <a:p>
            <a:pPr>
              <a:spcAft>
                <a:spcPts val="600"/>
              </a:spcAft>
            </a:pPr>
            <a:r>
              <a:rPr lang="cs-CZ" sz="1700" b="1" dirty="0">
                <a:latin typeface="+mj-lt"/>
              </a:rPr>
              <a:t>Tato zpráva hodnotí ČT ze tří úhlů:</a:t>
            </a:r>
          </a:p>
          <a:p>
            <a:pPr marL="358775" indent="-358775">
              <a:spcAft>
                <a:spcPts val="600"/>
              </a:spcAft>
              <a:buFont typeface="+mj-lt"/>
              <a:buAutoNum type="romanUcPeriod"/>
            </a:pPr>
            <a:r>
              <a:rPr lang="cs-CZ" sz="1600" b="1" dirty="0">
                <a:latin typeface="+mj-lt"/>
              </a:rPr>
              <a:t>Vývoj základních ukazatelů RQI</a:t>
            </a:r>
          </a:p>
          <a:p>
            <a:pPr marL="358775" lvl="3">
              <a:spcAft>
                <a:spcPts val="600"/>
              </a:spcAft>
            </a:pPr>
            <a:r>
              <a:rPr lang="cs-CZ" sz="1600" dirty="0">
                <a:latin typeface="+mj-lt"/>
              </a:rPr>
              <a:t>Jak se vyvíjejí </a:t>
            </a:r>
            <a:r>
              <a:rPr lang="cs-CZ" sz="1600" b="1" dirty="0">
                <a:latin typeface="+mj-lt"/>
              </a:rPr>
              <a:t>základní ukazatele charakterizující úroveň vysílání veřejné služby</a:t>
            </a:r>
            <a:r>
              <a:rPr lang="cs-CZ" sz="1600" dirty="0">
                <a:latin typeface="+mj-lt"/>
              </a:rPr>
              <a:t>, tedy jeho </a:t>
            </a:r>
            <a:r>
              <a:rPr lang="cs-CZ" sz="1600" i="1" dirty="0">
                <a:latin typeface="+mj-lt"/>
              </a:rPr>
              <a:t>zásah</a:t>
            </a:r>
            <a:r>
              <a:rPr lang="cs-CZ" sz="1600" dirty="0">
                <a:latin typeface="+mj-lt"/>
              </a:rPr>
              <a:t>, </a:t>
            </a:r>
            <a:r>
              <a:rPr lang="cs-CZ" sz="1600" i="1" dirty="0">
                <a:latin typeface="+mj-lt"/>
              </a:rPr>
              <a:t>kvalita</a:t>
            </a:r>
            <a:r>
              <a:rPr lang="cs-CZ" sz="1600" dirty="0">
                <a:latin typeface="+mj-lt"/>
              </a:rPr>
              <a:t> a </a:t>
            </a:r>
            <a:r>
              <a:rPr lang="cs-CZ" sz="1600" i="1" dirty="0">
                <a:latin typeface="+mj-lt"/>
              </a:rPr>
              <a:t>dopad?</a:t>
            </a:r>
            <a:r>
              <a:rPr lang="cs-CZ" sz="1600" dirty="0">
                <a:latin typeface="+mj-lt"/>
              </a:rPr>
              <a:t> (</a:t>
            </a:r>
            <a:r>
              <a:rPr lang="cs-CZ" sz="1600" b="1" i="1" dirty="0" err="1">
                <a:latin typeface="+mj-lt"/>
              </a:rPr>
              <a:t>R</a:t>
            </a:r>
            <a:r>
              <a:rPr lang="cs-CZ" sz="1600" i="1" dirty="0" err="1">
                <a:latin typeface="+mj-lt"/>
              </a:rPr>
              <a:t>each</a:t>
            </a:r>
            <a:r>
              <a:rPr lang="cs-CZ" sz="1600" i="1" dirty="0">
                <a:latin typeface="+mj-lt"/>
              </a:rPr>
              <a:t>, </a:t>
            </a:r>
            <a:r>
              <a:rPr lang="cs-CZ" sz="1600" b="1" i="1" dirty="0" err="1">
                <a:latin typeface="+mj-lt"/>
              </a:rPr>
              <a:t>Q</a:t>
            </a:r>
            <a:r>
              <a:rPr lang="cs-CZ" sz="1600" i="1" dirty="0" err="1">
                <a:latin typeface="+mj-lt"/>
              </a:rPr>
              <a:t>uality</a:t>
            </a:r>
            <a:r>
              <a:rPr lang="cs-CZ" sz="1600" i="1" dirty="0">
                <a:latin typeface="+mj-lt"/>
              </a:rPr>
              <a:t>, </a:t>
            </a:r>
            <a:r>
              <a:rPr lang="cs-CZ" sz="1600" b="1" i="1" dirty="0" err="1">
                <a:latin typeface="+mj-lt"/>
              </a:rPr>
              <a:t>I</a:t>
            </a:r>
            <a:r>
              <a:rPr lang="cs-CZ" sz="1600" i="1" dirty="0" err="1">
                <a:latin typeface="+mj-lt"/>
              </a:rPr>
              <a:t>mpact</a:t>
            </a:r>
            <a:r>
              <a:rPr lang="cs-CZ" sz="1600" dirty="0">
                <a:latin typeface="+mj-lt"/>
              </a:rPr>
              <a:t>)</a:t>
            </a:r>
          </a:p>
          <a:p>
            <a:pPr marL="358775" indent="-358775">
              <a:spcAft>
                <a:spcPts val="600"/>
              </a:spcAft>
              <a:buFont typeface="+mj-lt"/>
              <a:buAutoNum type="romanUcPeriod"/>
            </a:pPr>
            <a:r>
              <a:rPr lang="cs-CZ" sz="1600" b="1" dirty="0">
                <a:latin typeface="+mj-lt"/>
              </a:rPr>
              <a:t>Plnění obecných cílů</a:t>
            </a:r>
          </a:p>
          <a:p>
            <a:pPr marL="358775" lvl="2">
              <a:spcAft>
                <a:spcPts val="600"/>
              </a:spcAft>
            </a:pPr>
            <a:r>
              <a:rPr lang="cs-CZ" sz="1600" dirty="0">
                <a:latin typeface="+mj-lt"/>
              </a:rPr>
              <a:t>Naplňuje ČT </a:t>
            </a:r>
            <a:r>
              <a:rPr lang="cs-CZ" sz="1600" b="1" dirty="0">
                <a:latin typeface="+mj-lt"/>
              </a:rPr>
              <a:t>základní standardy požadované po médiích veřejné služby, </a:t>
            </a:r>
            <a:r>
              <a:rPr lang="cs-CZ" sz="1600" dirty="0">
                <a:latin typeface="+mj-lt"/>
              </a:rPr>
              <a:t>a to jak konkrétní požadavky definované Zákonem o ČT a Kodexem ČT, tak mezinárodně uznávané principy veřejnoprávního vysílání?</a:t>
            </a:r>
          </a:p>
          <a:p>
            <a:pPr marL="358775" indent="-358775">
              <a:spcAft>
                <a:spcPts val="600"/>
              </a:spcAft>
              <a:buFont typeface="+mj-lt"/>
              <a:buAutoNum type="romanUcPeriod"/>
            </a:pPr>
            <a:r>
              <a:rPr lang="cs-CZ" sz="1600" b="1" dirty="0">
                <a:latin typeface="+mj-lt"/>
              </a:rPr>
              <a:t>Vysílání pro specifické divácké skupiny</a:t>
            </a:r>
          </a:p>
          <a:p>
            <a:pPr marL="358775" lvl="4">
              <a:spcAft>
                <a:spcPts val="600"/>
              </a:spcAft>
            </a:pPr>
            <a:r>
              <a:rPr lang="cs-CZ" sz="1600" dirty="0">
                <a:latin typeface="+mj-lt"/>
              </a:rPr>
              <a:t>Jak jsou vysíláním ČT zasaženi </a:t>
            </a:r>
            <a:r>
              <a:rPr lang="cs-CZ" sz="1600" b="1" dirty="0">
                <a:latin typeface="+mj-lt"/>
              </a:rPr>
              <a:t>diváci z jednotlivých socio-demografických a dalších diváckých skupin</a:t>
            </a:r>
            <a:r>
              <a:rPr lang="cs-CZ" sz="1600" dirty="0">
                <a:latin typeface="+mj-lt"/>
              </a:rPr>
              <a:t> a jaké specifické pořady jsou jim nabízeny? </a:t>
            </a:r>
            <a:endParaRPr lang="cs-CZ" sz="1600" b="1" dirty="0">
              <a:latin typeface="+mj-lt"/>
            </a:endParaRPr>
          </a:p>
        </p:txBody>
      </p:sp>
      <p:sp>
        <p:nvSpPr>
          <p:cNvPr id="7" name="AutoShape 2"/>
          <p:cNvSpPr>
            <a:spLocks noChangeArrowheads="1"/>
          </p:cNvSpPr>
          <p:nvPr/>
        </p:nvSpPr>
        <p:spPr bwMode="auto">
          <a:xfrm>
            <a:off x="103188" y="547200"/>
            <a:ext cx="8937625" cy="499281"/>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PRINCIPY HODNOCENÍ</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a:t>
            </a:fld>
            <a:endParaRPr lang="cs-CZ" sz="1100" dirty="0">
              <a:solidFill>
                <a:srgbClr val="1A1F52"/>
              </a:solidFill>
              <a:latin typeface="+mj-lt"/>
              <a:cs typeface="Arial" charset="0"/>
            </a:endParaRPr>
          </a:p>
        </p:txBody>
      </p:sp>
      <p:sp>
        <p:nvSpPr>
          <p:cNvPr id="12"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Tree>
    <p:extLst>
      <p:ext uri="{BB962C8B-B14F-4D97-AF65-F5344CB8AC3E}">
        <p14:creationId xmlns:p14="http://schemas.microsoft.com/office/powerpoint/2010/main" val="2210917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60</a:t>
            </a:fld>
            <a:endParaRPr lang="cs-CZ" sz="1100" dirty="0">
              <a:solidFill>
                <a:srgbClr val="1A1F52"/>
              </a:solidFill>
              <a:latin typeface="+mj-lt"/>
              <a:cs typeface="Arial" charset="0"/>
            </a:endParaRPr>
          </a:p>
        </p:txBody>
      </p:sp>
      <p:sp>
        <p:nvSpPr>
          <p:cNvPr id="14" name="AutoShape 2"/>
          <p:cNvSpPr>
            <a:spLocks noChangeArrowheads="1"/>
          </p:cNvSpPr>
          <p:nvPr/>
        </p:nvSpPr>
        <p:spPr bwMode="auto">
          <a:xfrm>
            <a:off x="103188" y="1556792"/>
            <a:ext cx="8937625" cy="494506"/>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KOMPARATIVNÍ analýza pořadů Události ČT, </a:t>
            </a:r>
            <a:r>
              <a:rPr lang="cs-CZ" sz="1600" b="1" cap="all" dirty="0" err="1">
                <a:latin typeface="Calibri" pitchFamily="34" charset="0"/>
              </a:rPr>
              <a:t>Zeit</a:t>
            </a:r>
            <a:r>
              <a:rPr lang="cs-CZ" sz="1600" b="1" cap="all" dirty="0">
                <a:latin typeface="Calibri" pitchFamily="34" charset="0"/>
              </a:rPr>
              <a:t> </a:t>
            </a:r>
            <a:r>
              <a:rPr lang="cs-CZ" sz="1600" b="1" cap="all" dirty="0" err="1">
                <a:latin typeface="Calibri" pitchFamily="34" charset="0"/>
              </a:rPr>
              <a:t>im</a:t>
            </a:r>
            <a:r>
              <a:rPr lang="cs-CZ" sz="1600" b="1" cap="all" dirty="0">
                <a:latin typeface="Calibri" pitchFamily="34" charset="0"/>
              </a:rPr>
              <a:t> </a:t>
            </a:r>
            <a:r>
              <a:rPr lang="cs-CZ" sz="1600" b="1" cap="all" dirty="0" err="1">
                <a:latin typeface="Calibri" pitchFamily="34" charset="0"/>
              </a:rPr>
              <a:t>Bild</a:t>
            </a:r>
            <a:r>
              <a:rPr lang="cs-CZ" sz="1600" b="1" cap="all" dirty="0">
                <a:latin typeface="Calibri" pitchFamily="34" charset="0"/>
              </a:rPr>
              <a:t> ORF a </a:t>
            </a:r>
            <a:r>
              <a:rPr lang="cs-CZ" sz="1600" b="1" cap="all" dirty="0" err="1">
                <a:latin typeface="Calibri" pitchFamily="34" charset="0"/>
              </a:rPr>
              <a:t>Wiadomości</a:t>
            </a:r>
            <a:r>
              <a:rPr lang="cs-CZ" sz="1600" b="1" cap="all" dirty="0">
                <a:latin typeface="Calibri" pitchFamily="34" charset="0"/>
              </a:rPr>
              <a:t> TVP</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5" name="TextovéPole 14">
            <a:extLst>
              <a:ext uri="{FF2B5EF4-FFF2-40B4-BE49-F238E27FC236}">
                <a16:creationId xmlns:a16="http://schemas.microsoft.com/office/drawing/2014/main" xmlns="" id="{38C578EF-3657-45F0-B1F8-2E60C8907ACB}"/>
              </a:ext>
            </a:extLst>
          </p:cNvPr>
          <p:cNvSpPr txBox="1"/>
          <p:nvPr/>
        </p:nvSpPr>
        <p:spPr>
          <a:xfrm>
            <a:off x="360363" y="2160000"/>
            <a:ext cx="8423275" cy="3585597"/>
          </a:xfrm>
          <a:prstGeom prst="rect">
            <a:avLst/>
          </a:prstGeom>
          <a:noFill/>
        </p:spPr>
        <p:txBody>
          <a:bodyPr wrap="square" rtlCol="0">
            <a:spAutoFit/>
          </a:bodyPr>
          <a:lstStyle/>
          <a:p>
            <a:pPr algn="ctr">
              <a:spcAft>
                <a:spcPts val="600"/>
              </a:spcAft>
            </a:pPr>
            <a:r>
              <a:rPr lang="cs-CZ" sz="1600" b="1" u="sng" cap="all" dirty="0">
                <a:latin typeface="Calibri" pitchFamily="34" charset="0"/>
              </a:rPr>
              <a:t>HLAVNÍ ZÁVĚRY (1/2)</a:t>
            </a:r>
          </a:p>
          <a:p>
            <a:pPr>
              <a:spcAft>
                <a:spcPts val="600"/>
              </a:spcAft>
            </a:pPr>
            <a:endParaRPr lang="cs-CZ" sz="400" dirty="0">
              <a:latin typeface="+mj-lt"/>
            </a:endParaRPr>
          </a:p>
          <a:p>
            <a:pPr marL="285750" indent="-285750">
              <a:spcAft>
                <a:spcPts val="600"/>
              </a:spcAft>
              <a:buFont typeface="Arial" panose="020B0604020202020204" pitchFamily="34" charset="0"/>
              <a:buChar char="•"/>
            </a:pPr>
            <a:r>
              <a:rPr lang="cs-CZ" sz="1400" dirty="0">
                <a:latin typeface="+mj-lt"/>
              </a:rPr>
              <a:t>Analytická data ukazují, že i přes odlišnosti a specifika (stopáž relací, vztahy se sousedními státy atd.) lze tvrdit, že Události ČT jsou svojí povahou, tematickým zaměřením, informováním o zahraničí a EU výrazně blíže rakouské relaci </a:t>
            </a:r>
            <a:r>
              <a:rPr lang="cs-CZ" sz="1400" dirty="0" err="1">
                <a:latin typeface="+mj-lt"/>
              </a:rPr>
              <a:t>ZiB</a:t>
            </a:r>
            <a:r>
              <a:rPr lang="cs-CZ" sz="1400" dirty="0">
                <a:latin typeface="+mj-lt"/>
              </a:rPr>
              <a:t> ORF než relaci </a:t>
            </a:r>
            <a:r>
              <a:rPr lang="cs-CZ" sz="1400" dirty="0" err="1">
                <a:latin typeface="+mj-lt"/>
              </a:rPr>
              <a:t>Wiadomości</a:t>
            </a:r>
            <a:r>
              <a:rPr lang="cs-CZ" sz="1400" dirty="0">
                <a:latin typeface="+mj-lt"/>
              </a:rPr>
              <a:t> TVP, v jejímž obsahu se na první pohled promítá politická filozofie a vliv vládní strany </a:t>
            </a:r>
            <a:r>
              <a:rPr lang="cs-CZ" sz="1400" dirty="0" err="1">
                <a:latin typeface="+mj-lt"/>
              </a:rPr>
              <a:t>PiS</a:t>
            </a:r>
            <a:r>
              <a:rPr lang="cs-CZ" sz="1400" dirty="0">
                <a:latin typeface="+mj-lt"/>
              </a:rPr>
              <a:t>.</a:t>
            </a:r>
          </a:p>
          <a:p>
            <a:pPr marL="285750" indent="-285750">
              <a:spcAft>
                <a:spcPts val="600"/>
              </a:spcAft>
              <a:buFont typeface="Arial" panose="020B0604020202020204" pitchFamily="34" charset="0"/>
              <a:buChar char="•"/>
            </a:pPr>
            <a:r>
              <a:rPr lang="cs-CZ" sz="1400" dirty="0">
                <a:latin typeface="+mj-lt"/>
              </a:rPr>
              <a:t>Stopáží delší Události věnovaly mezi sledovanými relacemi zpravodajství ze zahraničí absolutně největší prostor (téměř 28 hodin) a informovaly o světě nejvariabilněji, co se týče počtu různých témat a lokalit. Podíl zahraničních zpráv tvořil 33 % délky Událostí, 53 % obsahu </a:t>
            </a:r>
            <a:r>
              <a:rPr lang="cs-CZ" sz="1400" dirty="0" err="1">
                <a:latin typeface="+mj-lt"/>
              </a:rPr>
              <a:t>Zeit</a:t>
            </a:r>
            <a:r>
              <a:rPr lang="cs-CZ" sz="1400" dirty="0">
                <a:latin typeface="+mj-lt"/>
              </a:rPr>
              <a:t> </a:t>
            </a:r>
            <a:r>
              <a:rPr lang="cs-CZ" sz="1400" dirty="0" err="1">
                <a:latin typeface="+mj-lt"/>
              </a:rPr>
              <a:t>im</a:t>
            </a:r>
            <a:r>
              <a:rPr lang="cs-CZ" sz="1400" dirty="0">
                <a:latin typeface="+mj-lt"/>
              </a:rPr>
              <a:t> </a:t>
            </a:r>
            <a:r>
              <a:rPr lang="cs-CZ" sz="1400" dirty="0" err="1">
                <a:latin typeface="+mj-lt"/>
              </a:rPr>
              <a:t>Bild</a:t>
            </a:r>
            <a:r>
              <a:rPr lang="cs-CZ" sz="1400" dirty="0">
                <a:latin typeface="+mj-lt"/>
              </a:rPr>
              <a:t> a 44 % stopáže relace </a:t>
            </a:r>
            <a:r>
              <a:rPr lang="cs-CZ" sz="1400" dirty="0" err="1">
                <a:latin typeface="+mj-lt"/>
              </a:rPr>
              <a:t>Wiadomości</a:t>
            </a:r>
            <a:r>
              <a:rPr lang="cs-CZ" sz="1400" dirty="0">
                <a:latin typeface="+mj-lt"/>
              </a:rPr>
              <a:t>.</a:t>
            </a:r>
          </a:p>
          <a:p>
            <a:pPr marL="285750" indent="-285750">
              <a:spcAft>
                <a:spcPts val="600"/>
              </a:spcAft>
              <a:buFont typeface="Arial" panose="020B0604020202020204" pitchFamily="34" charset="0"/>
              <a:buChar char="•"/>
            </a:pPr>
            <a:r>
              <a:rPr lang="cs-CZ" sz="1400" dirty="0">
                <a:latin typeface="+mj-lt"/>
              </a:rPr>
              <a:t>Statistiky rozložení domácího a regionálního zpravodajství ukazovaly jednak podobnost Událostí s </a:t>
            </a:r>
            <a:r>
              <a:rPr lang="cs-CZ" sz="1400" dirty="0" err="1">
                <a:latin typeface="+mj-lt"/>
              </a:rPr>
              <a:t>Zeit</a:t>
            </a:r>
            <a:r>
              <a:rPr lang="cs-CZ" sz="1400" dirty="0">
                <a:latin typeface="+mj-lt"/>
              </a:rPr>
              <a:t> </a:t>
            </a:r>
            <a:r>
              <a:rPr lang="cs-CZ" sz="1400" dirty="0" err="1">
                <a:latin typeface="+mj-lt"/>
              </a:rPr>
              <a:t>im</a:t>
            </a:r>
            <a:r>
              <a:rPr lang="cs-CZ" sz="1400" dirty="0">
                <a:latin typeface="+mj-lt"/>
              </a:rPr>
              <a:t> </a:t>
            </a:r>
            <a:r>
              <a:rPr lang="cs-CZ" sz="1400" dirty="0" err="1">
                <a:latin typeface="+mj-lt"/>
              </a:rPr>
              <a:t>Bild</a:t>
            </a:r>
            <a:r>
              <a:rPr lang="cs-CZ" sz="1400" dirty="0">
                <a:latin typeface="+mj-lt"/>
              </a:rPr>
              <a:t> (regionům věnovaly Události 51 %, </a:t>
            </a:r>
            <a:r>
              <a:rPr lang="cs-CZ" sz="1400" dirty="0" err="1">
                <a:latin typeface="+mj-lt"/>
              </a:rPr>
              <a:t>ZiB</a:t>
            </a:r>
            <a:r>
              <a:rPr lang="cs-CZ" sz="1400" dirty="0">
                <a:latin typeface="+mj-lt"/>
              </a:rPr>
              <a:t> 46 % stopáže zpráv z domova), jednak odlišnost polské relace zaměřené na zahraničí a EU v úzké vazbě na domácí politickou situaci.</a:t>
            </a:r>
          </a:p>
          <a:p>
            <a:pPr marL="285750" indent="-285750">
              <a:spcAft>
                <a:spcPts val="600"/>
              </a:spcAft>
              <a:buFont typeface="Arial" panose="020B0604020202020204" pitchFamily="34" charset="0"/>
              <a:buChar char="•"/>
            </a:pPr>
            <a:r>
              <a:rPr lang="cs-CZ" sz="1400" dirty="0">
                <a:latin typeface="+mj-lt"/>
              </a:rPr>
              <a:t>Tematickou kategorii státní správa, která byla nejčastěji zobrazována ve všech třech sledovaných relacích, v Událostech následovala hospodářská politika, v </a:t>
            </a:r>
            <a:r>
              <a:rPr lang="cs-CZ" sz="1400" dirty="0" err="1">
                <a:latin typeface="+mj-lt"/>
              </a:rPr>
              <a:t>Zeit</a:t>
            </a:r>
            <a:r>
              <a:rPr lang="cs-CZ" sz="1400" dirty="0">
                <a:latin typeface="+mj-lt"/>
              </a:rPr>
              <a:t> </a:t>
            </a:r>
            <a:r>
              <a:rPr lang="cs-CZ" sz="1400" dirty="0" err="1">
                <a:latin typeface="+mj-lt"/>
              </a:rPr>
              <a:t>im</a:t>
            </a:r>
            <a:r>
              <a:rPr lang="cs-CZ" sz="1400" dirty="0">
                <a:latin typeface="+mj-lt"/>
              </a:rPr>
              <a:t> </a:t>
            </a:r>
            <a:r>
              <a:rPr lang="cs-CZ" sz="1400" dirty="0" err="1">
                <a:latin typeface="+mj-lt"/>
              </a:rPr>
              <a:t>Bild</a:t>
            </a:r>
            <a:r>
              <a:rPr lang="cs-CZ" sz="1400" dirty="0">
                <a:latin typeface="+mj-lt"/>
              </a:rPr>
              <a:t> stranická politika, v pořadu </a:t>
            </a:r>
            <a:r>
              <a:rPr lang="cs-CZ" sz="1400" dirty="0" err="1">
                <a:latin typeface="+mj-lt"/>
              </a:rPr>
              <a:t>Wiadomości</a:t>
            </a:r>
            <a:r>
              <a:rPr lang="cs-CZ" sz="1400" dirty="0">
                <a:latin typeface="+mj-lt"/>
              </a:rPr>
              <a:t> společenské jevy.</a:t>
            </a:r>
          </a:p>
        </p:txBody>
      </p:sp>
      <p:pic>
        <p:nvPicPr>
          <p:cNvPr id="20" name="Picture 2" descr="Výsledek obrázku pro UDÁLOSTI čt LOGO">
            <a:extLst>
              <a:ext uri="{FF2B5EF4-FFF2-40B4-BE49-F238E27FC236}">
                <a16:creationId xmlns:a16="http://schemas.microsoft.com/office/drawing/2014/main" xmlns="" id="{6E30F23D-0E9E-4FBC-9459-AB575383D3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1521" y="6012599"/>
            <a:ext cx="1216590" cy="3280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Výsledek obrázku pro zeit im bild">
            <a:extLst>
              <a:ext uri="{FF2B5EF4-FFF2-40B4-BE49-F238E27FC236}">
                <a16:creationId xmlns:a16="http://schemas.microsoft.com/office/drawing/2014/main" xmlns="" id="{BFF4A888-6917-4148-BC99-15D1FE101C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1817" y="6012599"/>
            <a:ext cx="695925" cy="3280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Výsledek obrázku pro wiadomości logo">
            <a:extLst>
              <a:ext uri="{FF2B5EF4-FFF2-40B4-BE49-F238E27FC236}">
                <a16:creationId xmlns:a16="http://schemas.microsoft.com/office/drawing/2014/main" xmlns="" id="{DAEAAF32-21BA-4678-B6F7-C7D0FFF4C0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1447" y="6012766"/>
            <a:ext cx="1360110" cy="327436"/>
          </a:xfrm>
          <a:prstGeom prst="rect">
            <a:avLst/>
          </a:prstGeom>
          <a:noFill/>
          <a:extLst>
            <a:ext uri="{909E8E84-426E-40DD-AFC4-6F175D3DCCD1}">
              <a14:hiddenFill xmlns:a14="http://schemas.microsoft.com/office/drawing/2010/main">
                <a:solidFill>
                  <a:srgbClr val="FFFFFF"/>
                </a:solidFill>
              </a14:hiddenFill>
            </a:ext>
          </a:extLst>
        </p:spPr>
      </p:pic>
      <p:sp>
        <p:nvSpPr>
          <p:cNvPr id="17" name="AutoShape 2">
            <a:extLst>
              <a:ext uri="{FF2B5EF4-FFF2-40B4-BE49-F238E27FC236}">
                <a16:creationId xmlns:a16="http://schemas.microsoft.com/office/drawing/2014/main" xmlns="" id="{6FBE5CFE-537C-439C-8144-75808A8A597F}"/>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Tree>
    <p:extLst>
      <p:ext uri="{BB962C8B-B14F-4D97-AF65-F5344CB8AC3E}">
        <p14:creationId xmlns:p14="http://schemas.microsoft.com/office/powerpoint/2010/main" val="22586134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61</a:t>
            </a:fld>
            <a:endParaRPr lang="cs-CZ" sz="1100" dirty="0">
              <a:solidFill>
                <a:srgbClr val="1A1F52"/>
              </a:solidFill>
              <a:latin typeface="+mj-lt"/>
              <a:cs typeface="Arial" charset="0"/>
            </a:endParaRPr>
          </a:p>
        </p:txBody>
      </p:sp>
      <p:sp>
        <p:nvSpPr>
          <p:cNvPr id="14" name="AutoShape 2"/>
          <p:cNvSpPr>
            <a:spLocks noChangeArrowheads="1"/>
          </p:cNvSpPr>
          <p:nvPr/>
        </p:nvSpPr>
        <p:spPr bwMode="auto">
          <a:xfrm>
            <a:off x="103188" y="1556792"/>
            <a:ext cx="8937625" cy="494506"/>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marL="1588" indent="-1588" algn="ctr" defTabSz="271463">
              <a:spcBef>
                <a:spcPct val="20000"/>
              </a:spcBef>
              <a:spcAft>
                <a:spcPct val="20000"/>
              </a:spcAft>
              <a:tabLst>
                <a:tab pos="631825" algn="l"/>
              </a:tabLst>
              <a:defRPr/>
            </a:pPr>
            <a:r>
              <a:rPr lang="cs-CZ" sz="1600" b="1" cap="all" dirty="0">
                <a:latin typeface="Calibri" pitchFamily="34" charset="0"/>
              </a:rPr>
              <a:t>KOMPARATIVNÍ analýza pořadů Události ČT, </a:t>
            </a:r>
            <a:r>
              <a:rPr lang="cs-CZ" sz="1600" b="1" cap="all" dirty="0" err="1">
                <a:latin typeface="Calibri" pitchFamily="34" charset="0"/>
              </a:rPr>
              <a:t>Zeit</a:t>
            </a:r>
            <a:r>
              <a:rPr lang="cs-CZ" sz="1600" b="1" cap="all" dirty="0">
                <a:latin typeface="Calibri" pitchFamily="34" charset="0"/>
              </a:rPr>
              <a:t> </a:t>
            </a:r>
            <a:r>
              <a:rPr lang="cs-CZ" sz="1600" b="1" cap="all" dirty="0" err="1">
                <a:latin typeface="Calibri" pitchFamily="34" charset="0"/>
              </a:rPr>
              <a:t>im</a:t>
            </a:r>
            <a:r>
              <a:rPr lang="cs-CZ" sz="1600" b="1" cap="all" dirty="0">
                <a:latin typeface="Calibri" pitchFamily="34" charset="0"/>
              </a:rPr>
              <a:t> </a:t>
            </a:r>
            <a:r>
              <a:rPr lang="cs-CZ" sz="1600" b="1" cap="all" dirty="0" err="1">
                <a:latin typeface="Calibri" pitchFamily="34" charset="0"/>
              </a:rPr>
              <a:t>Bild</a:t>
            </a:r>
            <a:r>
              <a:rPr lang="cs-CZ" sz="1600" b="1" cap="all" dirty="0">
                <a:latin typeface="Calibri" pitchFamily="34" charset="0"/>
              </a:rPr>
              <a:t> ORF a </a:t>
            </a:r>
            <a:r>
              <a:rPr lang="cs-CZ" sz="1600" b="1" cap="all" dirty="0" err="1">
                <a:latin typeface="Calibri" pitchFamily="34" charset="0"/>
              </a:rPr>
              <a:t>Wiadomości</a:t>
            </a:r>
            <a:r>
              <a:rPr lang="cs-CZ" sz="1600" b="1" cap="all" dirty="0">
                <a:latin typeface="Calibri" pitchFamily="34" charset="0"/>
              </a:rPr>
              <a:t> TVP</a:t>
            </a:r>
          </a:p>
        </p:txBody>
      </p:sp>
      <p:sp>
        <p:nvSpPr>
          <p:cNvPr id="13"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5" name="TextovéPole 14">
            <a:extLst>
              <a:ext uri="{FF2B5EF4-FFF2-40B4-BE49-F238E27FC236}">
                <a16:creationId xmlns:a16="http://schemas.microsoft.com/office/drawing/2014/main" xmlns="" id="{38C578EF-3657-45F0-B1F8-2E60C8907ACB}"/>
              </a:ext>
            </a:extLst>
          </p:cNvPr>
          <p:cNvSpPr txBox="1"/>
          <p:nvPr/>
        </p:nvSpPr>
        <p:spPr>
          <a:xfrm>
            <a:off x="360363" y="2160000"/>
            <a:ext cx="8423275" cy="4016484"/>
          </a:xfrm>
          <a:prstGeom prst="rect">
            <a:avLst/>
          </a:prstGeom>
          <a:noFill/>
        </p:spPr>
        <p:txBody>
          <a:bodyPr wrap="square" rtlCol="0">
            <a:spAutoFit/>
          </a:bodyPr>
          <a:lstStyle/>
          <a:p>
            <a:pPr algn="ctr">
              <a:spcAft>
                <a:spcPts val="600"/>
              </a:spcAft>
            </a:pPr>
            <a:r>
              <a:rPr lang="cs-CZ" sz="1600" b="1" u="sng" cap="all" dirty="0">
                <a:latin typeface="Calibri" pitchFamily="34" charset="0"/>
              </a:rPr>
              <a:t>HLAVNÍ ZÁVĚRY (2/2)</a:t>
            </a:r>
          </a:p>
          <a:p>
            <a:pPr>
              <a:spcAft>
                <a:spcPts val="600"/>
              </a:spcAft>
            </a:pPr>
            <a:endParaRPr lang="cs-CZ" sz="400" dirty="0">
              <a:latin typeface="+mj-lt"/>
            </a:endParaRPr>
          </a:p>
          <a:p>
            <a:pPr>
              <a:spcAft>
                <a:spcPts val="600"/>
              </a:spcAft>
            </a:pPr>
            <a:r>
              <a:rPr lang="cs-CZ" sz="1300" b="1" dirty="0">
                <a:latin typeface="+mj-lt"/>
              </a:rPr>
              <a:t>MEDIÁLNÍ UDÁLOSTI</a:t>
            </a:r>
          </a:p>
          <a:p>
            <a:pPr>
              <a:spcAft>
                <a:spcPts val="600"/>
              </a:spcAft>
            </a:pPr>
            <a:r>
              <a:rPr lang="cs-CZ" sz="1300" dirty="0">
                <a:latin typeface="+mj-lt"/>
              </a:rPr>
              <a:t>Události ČT nejdéle a zároveň nejrůznoroději prezentovaly teroristické útoky islamistů a </a:t>
            </a:r>
            <a:r>
              <a:rPr lang="cs-CZ" sz="1300" dirty="0" err="1">
                <a:latin typeface="+mj-lt"/>
              </a:rPr>
              <a:t>Brexit</a:t>
            </a:r>
            <a:r>
              <a:rPr lang="cs-CZ" sz="1300" dirty="0">
                <a:latin typeface="+mj-lt"/>
              </a:rPr>
              <a:t>. Pro rakouský </a:t>
            </a:r>
            <a:r>
              <a:rPr lang="cs-CZ" sz="1300" dirty="0" err="1">
                <a:latin typeface="+mj-lt"/>
              </a:rPr>
              <a:t>Zeit</a:t>
            </a:r>
            <a:r>
              <a:rPr lang="cs-CZ" sz="1300" dirty="0">
                <a:latin typeface="+mj-lt"/>
              </a:rPr>
              <a:t> </a:t>
            </a:r>
            <a:r>
              <a:rPr lang="cs-CZ" sz="1300" dirty="0" err="1">
                <a:latin typeface="+mj-lt"/>
              </a:rPr>
              <a:t>im</a:t>
            </a:r>
            <a:r>
              <a:rPr lang="cs-CZ" sz="1300" dirty="0">
                <a:latin typeface="+mj-lt"/>
              </a:rPr>
              <a:t> </a:t>
            </a:r>
            <a:r>
              <a:rPr lang="cs-CZ" sz="1300" dirty="0" err="1">
                <a:latin typeface="+mj-lt"/>
              </a:rPr>
              <a:t>Bild</a:t>
            </a:r>
            <a:r>
              <a:rPr lang="cs-CZ" sz="1300" dirty="0">
                <a:latin typeface="+mj-lt"/>
              </a:rPr>
              <a:t> byla mediální událostí číslo jedna uprchlická krize, na kterou se zaměřily i polské </a:t>
            </a:r>
            <a:r>
              <a:rPr lang="cs-CZ" sz="1300" dirty="0" err="1">
                <a:latin typeface="+mj-lt"/>
              </a:rPr>
              <a:t>Wiadomości</a:t>
            </a:r>
            <a:r>
              <a:rPr lang="cs-CZ" sz="1300" dirty="0">
                <a:latin typeface="+mj-lt"/>
              </a:rPr>
              <a:t> TVP (ty o krizi dříve informovaly výjimečně, aktuálněji ji spojovaly s vládní kritikou Evropské komise a Evropské rady).</a:t>
            </a:r>
          </a:p>
          <a:p>
            <a:pPr>
              <a:spcAft>
                <a:spcPts val="600"/>
              </a:spcAft>
            </a:pPr>
            <a:r>
              <a:rPr lang="cs-CZ" sz="1300" b="1" dirty="0">
                <a:latin typeface="+mj-lt"/>
              </a:rPr>
              <a:t>TÉMATA A TEMATICKÁ VARIABILITA</a:t>
            </a:r>
          </a:p>
          <a:p>
            <a:pPr>
              <a:spcAft>
                <a:spcPts val="600"/>
              </a:spcAft>
            </a:pPr>
            <a:r>
              <a:rPr lang="cs-CZ" sz="1300" dirty="0">
                <a:latin typeface="+mj-lt"/>
              </a:rPr>
              <a:t>Společným jmenovatelem trojice zkoumaných relací bylo informování o státní správě, konkrétně o prezidentech a prezidentských volbách v tematicky podobných Událostech a </a:t>
            </a:r>
            <a:r>
              <a:rPr lang="cs-CZ" sz="1300" dirty="0" err="1">
                <a:latin typeface="+mj-lt"/>
              </a:rPr>
              <a:t>Zeit</a:t>
            </a:r>
            <a:r>
              <a:rPr lang="cs-CZ" sz="1300" dirty="0">
                <a:latin typeface="+mj-lt"/>
              </a:rPr>
              <a:t> </a:t>
            </a:r>
            <a:r>
              <a:rPr lang="cs-CZ" sz="1300" dirty="0" err="1">
                <a:latin typeface="+mj-lt"/>
              </a:rPr>
              <a:t>im</a:t>
            </a:r>
            <a:r>
              <a:rPr lang="cs-CZ" sz="1300" dirty="0">
                <a:latin typeface="+mj-lt"/>
              </a:rPr>
              <a:t> </a:t>
            </a:r>
            <a:r>
              <a:rPr lang="cs-CZ" sz="1300" dirty="0" err="1">
                <a:latin typeface="+mj-lt"/>
              </a:rPr>
              <a:t>Bild</a:t>
            </a:r>
            <a:r>
              <a:rPr lang="cs-CZ" sz="1300" dirty="0">
                <a:latin typeface="+mj-lt"/>
              </a:rPr>
              <a:t> a o vládě v pořadu </a:t>
            </a:r>
            <a:r>
              <a:rPr lang="cs-CZ" sz="1300" dirty="0" err="1">
                <a:latin typeface="+mj-lt"/>
              </a:rPr>
              <a:t>Wiadomości</a:t>
            </a:r>
            <a:r>
              <a:rPr lang="cs-CZ" sz="1300" dirty="0">
                <a:latin typeface="+mj-lt"/>
              </a:rPr>
              <a:t>. Události vykazovaly především díky delší stopáži nejvyšší hodnoty tematické variability. Polské zpravodajství bylo zaměřeno na mezinárodní události a Evropskou unii, především na její instituce a volbu Donalda </a:t>
            </a:r>
            <a:r>
              <a:rPr lang="cs-CZ" sz="1300" dirty="0" err="1">
                <a:latin typeface="+mj-lt"/>
              </a:rPr>
              <a:t>Tuska</a:t>
            </a:r>
            <a:r>
              <a:rPr lang="cs-CZ" sz="1300" dirty="0">
                <a:latin typeface="+mj-lt"/>
              </a:rPr>
              <a:t> předsedou Evropské rady.</a:t>
            </a:r>
          </a:p>
          <a:p>
            <a:pPr>
              <a:spcAft>
                <a:spcPts val="600"/>
              </a:spcAft>
            </a:pPr>
            <a:r>
              <a:rPr lang="cs-CZ" sz="1300" b="1" dirty="0">
                <a:latin typeface="+mj-lt"/>
              </a:rPr>
              <a:t>LOKALITY A ÚZEMNÍ VARIABILITA</a:t>
            </a:r>
          </a:p>
          <a:p>
            <a:pPr>
              <a:spcAft>
                <a:spcPts val="600"/>
              </a:spcAft>
            </a:pPr>
            <a:r>
              <a:rPr lang="cs-CZ" sz="1300" dirty="0">
                <a:latin typeface="+mj-lt"/>
              </a:rPr>
              <a:t>Česká televize v Událostech na nejširším prostoru referovala o dění v regionech ČR – 51 %. V tomto směru byla srovnatelná s regionálním profilem relace ORF (46 %) a výrazně odlišná od zpravodajství TVP – 20 %.</a:t>
            </a:r>
          </a:p>
          <a:p>
            <a:pPr>
              <a:spcAft>
                <a:spcPts val="600"/>
              </a:spcAft>
            </a:pPr>
            <a:r>
              <a:rPr lang="cs-CZ" sz="1300" dirty="0">
                <a:latin typeface="+mj-lt"/>
              </a:rPr>
              <a:t>Stopáž zahraničního zpravodajství v Událostech byla 27 hodin a 56 minut (33 % celkové délky), v relaci </a:t>
            </a:r>
            <a:r>
              <a:rPr lang="cs-CZ" sz="1300" dirty="0" err="1">
                <a:latin typeface="+mj-lt"/>
              </a:rPr>
              <a:t>Zeit</a:t>
            </a:r>
            <a:r>
              <a:rPr lang="cs-CZ" sz="1300" dirty="0">
                <a:latin typeface="+mj-lt"/>
              </a:rPr>
              <a:t> </a:t>
            </a:r>
            <a:r>
              <a:rPr lang="cs-CZ" sz="1300" dirty="0" err="1">
                <a:latin typeface="+mj-lt"/>
              </a:rPr>
              <a:t>im</a:t>
            </a:r>
            <a:r>
              <a:rPr lang="cs-CZ" sz="1300" dirty="0">
                <a:latin typeface="+mj-lt"/>
              </a:rPr>
              <a:t> </a:t>
            </a:r>
            <a:r>
              <a:rPr lang="cs-CZ" sz="1300" dirty="0" err="1">
                <a:latin typeface="+mj-lt"/>
              </a:rPr>
              <a:t>Bild</a:t>
            </a:r>
            <a:r>
              <a:rPr lang="cs-CZ" sz="1300" dirty="0">
                <a:latin typeface="+mj-lt"/>
              </a:rPr>
              <a:t> ORF 16 hodin a 36 minut (53 %), v polském pořadu </a:t>
            </a:r>
            <a:r>
              <a:rPr lang="cs-CZ" sz="1300" dirty="0" err="1">
                <a:latin typeface="+mj-lt"/>
              </a:rPr>
              <a:t>Wiadomości</a:t>
            </a:r>
            <a:r>
              <a:rPr lang="cs-CZ" sz="1300" dirty="0">
                <a:latin typeface="+mj-lt"/>
              </a:rPr>
              <a:t> 25 hodin a 40 minut (44 %). Díky delší stopáži relace prezentovaly Události zprávy ze zahraničí nejdéle a nejvariabilněji.</a:t>
            </a:r>
          </a:p>
        </p:txBody>
      </p:sp>
      <p:pic>
        <p:nvPicPr>
          <p:cNvPr id="17" name="Picture 2" descr="Výsledek obrázku pro UDÁLOSTI čt LOGO">
            <a:extLst>
              <a:ext uri="{FF2B5EF4-FFF2-40B4-BE49-F238E27FC236}">
                <a16:creationId xmlns:a16="http://schemas.microsoft.com/office/drawing/2014/main" xmlns="" id="{06168978-4386-4088-BC15-E590041B82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1521" y="6012599"/>
            <a:ext cx="1216590" cy="3280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Výsledek obrázku pro zeit im bild">
            <a:extLst>
              <a:ext uri="{FF2B5EF4-FFF2-40B4-BE49-F238E27FC236}">
                <a16:creationId xmlns:a16="http://schemas.microsoft.com/office/drawing/2014/main" xmlns="" id="{A4F79B4F-6614-4CAE-B6FB-950FF87501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1817" y="6012599"/>
            <a:ext cx="695925" cy="3280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Výsledek obrázku pro wiadomości logo">
            <a:extLst>
              <a:ext uri="{FF2B5EF4-FFF2-40B4-BE49-F238E27FC236}">
                <a16:creationId xmlns:a16="http://schemas.microsoft.com/office/drawing/2014/main" xmlns="" id="{71F1FEAC-2DF6-4338-AEB8-1F894412D29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1447" y="6012766"/>
            <a:ext cx="1360110" cy="327436"/>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2">
            <a:extLst>
              <a:ext uri="{FF2B5EF4-FFF2-40B4-BE49-F238E27FC236}">
                <a16:creationId xmlns:a16="http://schemas.microsoft.com/office/drawing/2014/main" xmlns="" id="{5A2B288F-8A0F-4233-B3EF-316E747271CE}"/>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Media Tenor</a:t>
            </a:r>
          </a:p>
        </p:txBody>
      </p:sp>
    </p:spTree>
    <p:extLst>
      <p:ext uri="{BB962C8B-B14F-4D97-AF65-F5344CB8AC3E}">
        <p14:creationId xmlns:p14="http://schemas.microsoft.com/office/powerpoint/2010/main" val="1987743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62</a:t>
            </a:fld>
            <a:endParaRPr lang="cs-CZ" sz="1100" dirty="0">
              <a:solidFill>
                <a:srgbClr val="1A1F52"/>
              </a:solidFill>
              <a:latin typeface="+mj-lt"/>
              <a:cs typeface="Arial" charset="0"/>
            </a:endParaRPr>
          </a:p>
        </p:txBody>
      </p:sp>
      <p:sp>
        <p:nvSpPr>
          <p:cNvPr id="15" name="Zástupný symbol pro datum 7">
            <a:extLst>
              <a:ext uri="{FF2B5EF4-FFF2-40B4-BE49-F238E27FC236}">
                <a16:creationId xmlns:a16="http://schemas.microsoft.com/office/drawing/2014/main" xmlns="" id="{9DE260A1-806B-4A43-A4A4-E6BF2E3C6BB3}"/>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6" name="AutoShape 2">
            <a:extLst>
              <a:ext uri="{FF2B5EF4-FFF2-40B4-BE49-F238E27FC236}">
                <a16:creationId xmlns:a16="http://schemas.microsoft.com/office/drawing/2014/main" xmlns="" id="{5279BDF5-BBBB-4509-B03F-985548052229}"/>
              </a:ext>
            </a:extLst>
          </p:cNvPr>
          <p:cNvSpPr>
            <a:spLocks noChangeArrowheads="1"/>
          </p:cNvSpPr>
          <p:nvPr/>
        </p:nvSpPr>
        <p:spPr bwMode="auto">
          <a:xfrm>
            <a:off x="103188" y="1772816"/>
            <a:ext cx="8937625" cy="45752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cap="all" dirty="0">
                <a:latin typeface="Calibri" pitchFamily="34" charset="0"/>
              </a:rPr>
              <a:t>Výstupy pro diváckou skupinu </a:t>
            </a:r>
          </a:p>
          <a:p>
            <a:pPr algn="ctr" defTabSz="271463">
              <a:spcBef>
                <a:spcPct val="20000"/>
              </a:spcBef>
              <a:spcAft>
                <a:spcPct val="20000"/>
              </a:spcAft>
              <a:tabLst>
                <a:tab pos="631825" algn="l"/>
              </a:tabLst>
              <a:defRPr/>
            </a:pPr>
            <a:r>
              <a:rPr lang="cs-CZ" sz="1600" b="1" cap="all" dirty="0">
                <a:latin typeface="Calibri" pitchFamily="34" charset="0"/>
              </a:rPr>
              <a:t>ORIENTOVANOU NA POLITICKO-EKONOMICKÉ ZPRAVODAJSTVÍ</a:t>
            </a:r>
          </a:p>
          <a:p>
            <a:pPr algn="ctr" defTabSz="271463">
              <a:spcBef>
                <a:spcPct val="20000"/>
              </a:spcBef>
              <a:spcAft>
                <a:spcPct val="20000"/>
              </a:spcAft>
              <a:tabLst>
                <a:tab pos="631825" algn="l"/>
              </a:tabLst>
              <a:defRPr/>
            </a:pPr>
            <a:endParaRPr lang="cs-CZ" sz="1600" b="1" cap="all" dirty="0">
              <a:latin typeface="Calibri" pitchFamily="34" charset="0"/>
            </a:endParaRPr>
          </a:p>
        </p:txBody>
      </p:sp>
      <p:sp>
        <p:nvSpPr>
          <p:cNvPr id="9" name="Obdélník 8">
            <a:extLst>
              <a:ext uri="{FF2B5EF4-FFF2-40B4-BE49-F238E27FC236}">
                <a16:creationId xmlns:a16="http://schemas.microsoft.com/office/drawing/2014/main" xmlns="" id="{9507A062-E862-4445-AFE2-F27EC030BC5D}"/>
              </a:ext>
            </a:extLst>
          </p:cNvPr>
          <p:cNvSpPr/>
          <p:nvPr/>
        </p:nvSpPr>
        <p:spPr>
          <a:xfrm>
            <a:off x="360363" y="3514943"/>
            <a:ext cx="8422747" cy="1354217"/>
          </a:xfrm>
          <a:prstGeom prst="rect">
            <a:avLst/>
          </a:prstGeom>
          <a:solidFill>
            <a:schemeClr val="accent1">
              <a:lumMod val="20000"/>
              <a:lumOff val="80000"/>
            </a:schemeClr>
          </a:solidFill>
        </p:spPr>
        <p:txBody>
          <a:bodyPr wrap="square">
            <a:spAutoFit/>
          </a:bodyPr>
          <a:lstStyle/>
          <a:p>
            <a:pPr algn="ctr">
              <a:spcAft>
                <a:spcPts val="600"/>
              </a:spcAft>
            </a:pPr>
            <a:r>
              <a:rPr lang="cs-CZ" sz="1400" b="1" dirty="0">
                <a:solidFill>
                  <a:prstClr val="black"/>
                </a:solidFill>
                <a:latin typeface="Calibri"/>
              </a:rPr>
              <a:t>Definice divácké skupiny</a:t>
            </a:r>
          </a:p>
          <a:p>
            <a:pPr>
              <a:lnSpc>
                <a:spcPct val="150000"/>
              </a:lnSpc>
              <a:spcAft>
                <a:spcPts val="600"/>
              </a:spcAft>
            </a:pPr>
            <a:r>
              <a:rPr lang="cs-CZ" sz="1400" i="1" dirty="0">
                <a:solidFill>
                  <a:prstClr val="black"/>
                </a:solidFill>
                <a:latin typeface="Calibri"/>
              </a:rPr>
              <a:t>Diváckou skupinu orientovanou na zpravodajství tvoří diváci, kteří od sledování televizního vysílání intenzivně očekávají zpravodajské informace a denně nebo téměř denně v denním tisku nebo na internetu vyhledávají aktuální zprávy z politiky a ekonomiky a související odborné komentáře.</a:t>
            </a:r>
          </a:p>
        </p:txBody>
      </p:sp>
      <p:sp>
        <p:nvSpPr>
          <p:cNvPr id="12" name="TextovéPole 11">
            <a:extLst>
              <a:ext uri="{FF2B5EF4-FFF2-40B4-BE49-F238E27FC236}">
                <a16:creationId xmlns:a16="http://schemas.microsoft.com/office/drawing/2014/main" xmlns="" id="{9ED3D75E-9039-47AA-AAEF-36A434684AA9}"/>
              </a:ext>
            </a:extLst>
          </p:cNvPr>
          <p:cNvSpPr txBox="1"/>
          <p:nvPr/>
        </p:nvSpPr>
        <p:spPr>
          <a:xfrm>
            <a:off x="360363" y="2592048"/>
            <a:ext cx="8423275" cy="738664"/>
          </a:xfrm>
          <a:prstGeom prst="rect">
            <a:avLst/>
          </a:prstGeom>
          <a:noFill/>
        </p:spPr>
        <p:txBody>
          <a:bodyPr wrap="square" rtlCol="0">
            <a:spAutoFit/>
          </a:bodyPr>
          <a:lstStyle/>
          <a:p>
            <a:pPr>
              <a:spcAft>
                <a:spcPts val="600"/>
              </a:spcAft>
            </a:pPr>
            <a:r>
              <a:rPr lang="cs-CZ" sz="1400" dirty="0">
                <a:latin typeface="+mj-lt"/>
              </a:rPr>
              <a:t>Na následujících stranách přinášíme výstupy pro specifickou skupinu diváků výrazně orientovaných na sledování politického a ekonomického zpravodajství. Do skupiny byli zařazeni diváci a divačky splňující níže uvedenou definici.</a:t>
            </a:r>
          </a:p>
        </p:txBody>
      </p:sp>
      <p:sp>
        <p:nvSpPr>
          <p:cNvPr id="10" name="AutoShape 2">
            <a:extLst>
              <a:ext uri="{FF2B5EF4-FFF2-40B4-BE49-F238E27FC236}">
                <a16:creationId xmlns:a16="http://schemas.microsoft.com/office/drawing/2014/main" xmlns="" id="{51E3248E-2929-448C-B4A4-230FD6EA59A1}"/>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p:txBody>
      </p:sp>
    </p:spTree>
    <p:extLst>
      <p:ext uri="{BB962C8B-B14F-4D97-AF65-F5344CB8AC3E}">
        <p14:creationId xmlns:p14="http://schemas.microsoft.com/office/powerpoint/2010/main" val="1029820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0" name="Graf 9"/>
          <p:cNvGraphicFramePr>
            <a:graphicFrameLocks/>
          </p:cNvGraphicFramePr>
          <p:nvPr>
            <p:extLst>
              <p:ext uri="{D42A27DB-BD31-4B8C-83A1-F6EECF244321}">
                <p14:modId xmlns:p14="http://schemas.microsoft.com/office/powerpoint/2010/main" val="2154695636"/>
              </p:ext>
            </p:extLst>
          </p:nvPr>
        </p:nvGraphicFramePr>
        <p:xfrm>
          <a:off x="103188" y="2258146"/>
          <a:ext cx="8937625" cy="4267198"/>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63</a:t>
            </a:fld>
            <a:endParaRPr lang="cs-CZ" sz="1100" dirty="0">
              <a:solidFill>
                <a:srgbClr val="1A1F52"/>
              </a:solidFill>
              <a:latin typeface="+mj-lt"/>
              <a:cs typeface="Arial" charset="0"/>
            </a:endParaRPr>
          </a:p>
        </p:txBody>
      </p:sp>
      <p:sp>
        <p:nvSpPr>
          <p:cNvPr id="15" name="Zástupný symbol pro datum 7">
            <a:extLst>
              <a:ext uri="{FF2B5EF4-FFF2-40B4-BE49-F238E27FC236}">
                <a16:creationId xmlns:a16="http://schemas.microsoft.com/office/drawing/2014/main" xmlns="" id="{9DE260A1-806B-4A43-A4A4-E6BF2E3C6BB3}"/>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6" name="AutoShape 2">
            <a:extLst>
              <a:ext uri="{FF2B5EF4-FFF2-40B4-BE49-F238E27FC236}">
                <a16:creationId xmlns:a16="http://schemas.microsoft.com/office/drawing/2014/main" xmlns="" id="{5279BDF5-BBBB-4509-B03F-985548052229}"/>
              </a:ext>
            </a:extLst>
          </p:cNvPr>
          <p:cNvSpPr>
            <a:spLocks noChangeArrowheads="1"/>
          </p:cNvSpPr>
          <p:nvPr/>
        </p:nvSpPr>
        <p:spPr bwMode="auto">
          <a:xfrm>
            <a:off x="103188" y="1547616"/>
            <a:ext cx="8937625" cy="45752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cap="all" dirty="0">
                <a:latin typeface="Calibri" pitchFamily="34" charset="0"/>
              </a:rPr>
              <a:t>2017: průměrný týdenní ZÁSAH ZPRAVODAJSTVÍ, PUBLICISTIKY A DISKUSNÍCH POŘADŮ ČT V OBECNÉ POPULACI A MEZI DIVÁKY ORIENTOVANÝMI NA POLITICKO-EKONOMICKÉ ZPRAVODAJSTVÍ</a:t>
            </a:r>
          </a:p>
        </p:txBody>
      </p:sp>
      <p:sp>
        <p:nvSpPr>
          <p:cNvPr id="9" name="AutoShape 2">
            <a:extLst>
              <a:ext uri="{FF2B5EF4-FFF2-40B4-BE49-F238E27FC236}">
                <a16:creationId xmlns:a16="http://schemas.microsoft.com/office/drawing/2014/main" xmlns="" id="{EE9A49CB-D8D7-4B84-9FA2-40269251429A}"/>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endParaRPr lang="cs-CZ" sz="1200" b="1" dirty="0">
              <a:solidFill>
                <a:prstClr val="black"/>
              </a:solidFill>
              <a:latin typeface="Calibri" pitchFamily="34" charset="0"/>
            </a:endParaRPr>
          </a:p>
        </p:txBody>
      </p:sp>
    </p:spTree>
    <p:extLst>
      <p:ext uri="{BB962C8B-B14F-4D97-AF65-F5344CB8AC3E}">
        <p14:creationId xmlns:p14="http://schemas.microsoft.com/office/powerpoint/2010/main" val="4113703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0" name="Graf 9"/>
          <p:cNvGraphicFramePr>
            <a:graphicFrameLocks/>
          </p:cNvGraphicFramePr>
          <p:nvPr>
            <p:extLst>
              <p:ext uri="{D42A27DB-BD31-4B8C-83A1-F6EECF244321}">
                <p14:modId xmlns:p14="http://schemas.microsoft.com/office/powerpoint/2010/main" val="2354128565"/>
              </p:ext>
            </p:extLst>
          </p:nvPr>
        </p:nvGraphicFramePr>
        <p:xfrm>
          <a:off x="103188" y="2258146"/>
          <a:ext cx="8937625" cy="4267198"/>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64</a:t>
            </a:fld>
            <a:endParaRPr lang="cs-CZ" sz="1100" dirty="0">
              <a:solidFill>
                <a:srgbClr val="1A1F52"/>
              </a:solidFill>
              <a:latin typeface="+mj-lt"/>
              <a:cs typeface="Arial" charset="0"/>
            </a:endParaRPr>
          </a:p>
        </p:txBody>
      </p:sp>
      <p:sp>
        <p:nvSpPr>
          <p:cNvPr id="12" name="Zástupný symbol pro datum 7">
            <a:extLst>
              <a:ext uri="{FF2B5EF4-FFF2-40B4-BE49-F238E27FC236}">
                <a16:creationId xmlns:a16="http://schemas.microsoft.com/office/drawing/2014/main" xmlns="" id="{DC572B60-3D4C-4E0B-AF7C-63F5653FDCAC}"/>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3" name="AutoShape 2">
            <a:extLst>
              <a:ext uri="{FF2B5EF4-FFF2-40B4-BE49-F238E27FC236}">
                <a16:creationId xmlns:a16="http://schemas.microsoft.com/office/drawing/2014/main" xmlns="" id="{B5AACF76-6256-49F2-83B3-46DC1C3AE7E5}"/>
              </a:ext>
            </a:extLst>
          </p:cNvPr>
          <p:cNvSpPr>
            <a:spLocks noChangeArrowheads="1"/>
          </p:cNvSpPr>
          <p:nvPr/>
        </p:nvSpPr>
        <p:spPr bwMode="auto">
          <a:xfrm>
            <a:off x="103188" y="1547616"/>
            <a:ext cx="8937625" cy="45752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cap="all" dirty="0">
                <a:latin typeface="Calibri" pitchFamily="34" charset="0"/>
              </a:rPr>
              <a:t>2017: ZÁSAH ZPRAVODAJSKÝCH POŘADŮ ČT A HLAVNÍCH KOMERČNÍCH STANIC MEZI DIVÁKY ORIENTOVANÝMI NA POLITICKO-EKONOMICKÉ ZPRAVODAJSTVÍ</a:t>
            </a:r>
          </a:p>
        </p:txBody>
      </p:sp>
      <p:sp>
        <p:nvSpPr>
          <p:cNvPr id="14" name="AutoShape 2">
            <a:extLst>
              <a:ext uri="{FF2B5EF4-FFF2-40B4-BE49-F238E27FC236}">
                <a16:creationId xmlns:a16="http://schemas.microsoft.com/office/drawing/2014/main" xmlns="" id="{6F44EB15-4304-4C40-8343-38BDE1A8F84E}"/>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endParaRPr lang="cs-CZ" sz="1200" b="1" dirty="0">
              <a:solidFill>
                <a:prstClr val="black"/>
              </a:solidFill>
              <a:latin typeface="Calibri" pitchFamily="34" charset="0"/>
            </a:endParaRPr>
          </a:p>
        </p:txBody>
      </p:sp>
    </p:spTree>
    <p:extLst>
      <p:ext uri="{BB962C8B-B14F-4D97-AF65-F5344CB8AC3E}">
        <p14:creationId xmlns:p14="http://schemas.microsoft.com/office/powerpoint/2010/main" val="18865907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af 14">
            <a:extLst>
              <a:ext uri="{FF2B5EF4-FFF2-40B4-BE49-F238E27FC236}">
                <a16:creationId xmlns:a16="http://schemas.microsoft.com/office/drawing/2014/main" xmlns="" id="{399AA7A2-52E6-45C3-9365-6A907C0019BD}"/>
              </a:ext>
            </a:extLst>
          </p:cNvPr>
          <p:cNvGraphicFramePr>
            <a:graphicFrameLocks/>
          </p:cNvGraphicFramePr>
          <p:nvPr>
            <p:extLst>
              <p:ext uri="{D42A27DB-BD31-4B8C-83A1-F6EECF244321}">
                <p14:modId xmlns:p14="http://schemas.microsoft.com/office/powerpoint/2010/main" val="2969011111"/>
              </p:ext>
            </p:extLst>
          </p:nvPr>
        </p:nvGraphicFramePr>
        <p:xfrm>
          <a:off x="103188" y="2860559"/>
          <a:ext cx="8937625" cy="3592777"/>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65</a:t>
            </a:fld>
            <a:endParaRPr lang="cs-CZ" sz="1100" dirty="0">
              <a:solidFill>
                <a:srgbClr val="1A1F52"/>
              </a:solidFill>
              <a:latin typeface="+mj-lt"/>
              <a:cs typeface="Arial" charset="0"/>
            </a:endParaRPr>
          </a:p>
        </p:txBody>
      </p:sp>
      <p:sp>
        <p:nvSpPr>
          <p:cNvPr id="14" name="Zástupný symbol pro datum 7">
            <a:extLst>
              <a:ext uri="{FF2B5EF4-FFF2-40B4-BE49-F238E27FC236}">
                <a16:creationId xmlns:a16="http://schemas.microsoft.com/office/drawing/2014/main" xmlns="" id="{2F396DD8-31B7-4B87-83F4-0931364BB788}"/>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7" name="AutoShape 2">
            <a:extLst>
              <a:ext uri="{FF2B5EF4-FFF2-40B4-BE49-F238E27FC236}">
                <a16:creationId xmlns:a16="http://schemas.microsoft.com/office/drawing/2014/main" xmlns="" id="{EFE081C6-5C32-498B-B4C8-A85C1C271C98}"/>
              </a:ext>
            </a:extLst>
          </p:cNvPr>
          <p:cNvSpPr>
            <a:spLocks noChangeArrowheads="1"/>
          </p:cNvSpPr>
          <p:nvPr/>
        </p:nvSpPr>
        <p:spPr bwMode="auto">
          <a:xfrm>
            <a:off x="103188" y="1640286"/>
            <a:ext cx="8937625" cy="45752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cap="all" dirty="0">
                <a:latin typeface="Calibri" pitchFamily="34" charset="0"/>
              </a:rPr>
              <a:t>2017: VNÍMANÁ DŮVĚRYHODNOST ZPRAVODAJSTVÍ ČT MEZI DIVÁKY ORIENTOVANÝMI NA POLITICKO-EKONOMICKÉ ZPRAVODAJSTVÍ v porovnání s populací 18+</a:t>
            </a:r>
          </a:p>
        </p:txBody>
      </p:sp>
      <p:sp>
        <p:nvSpPr>
          <p:cNvPr id="18" name="AutoShape 2">
            <a:extLst>
              <a:ext uri="{FF2B5EF4-FFF2-40B4-BE49-F238E27FC236}">
                <a16:creationId xmlns:a16="http://schemas.microsoft.com/office/drawing/2014/main" xmlns="" id="{0A037908-7163-4424-B524-6BAA60639BE1}"/>
              </a:ext>
            </a:extLst>
          </p:cNvPr>
          <p:cNvSpPr>
            <a:spLocks noChangeArrowheads="1"/>
          </p:cNvSpPr>
          <p:nvPr/>
        </p:nvSpPr>
        <p:spPr bwMode="auto">
          <a:xfrm>
            <a:off x="103188" y="2306278"/>
            <a:ext cx="8937625" cy="45752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dirty="0">
                <a:latin typeface="Calibri" pitchFamily="34" charset="0"/>
              </a:rPr>
              <a:t>Otázka: </a:t>
            </a:r>
            <a:r>
              <a:rPr lang="cs-CZ" sz="1600" b="1" i="1" dirty="0">
                <a:latin typeface="Calibri" pitchFamily="34" charset="0"/>
              </a:rPr>
              <a:t>Do jaké míry souhlasíte s výrokem „České televize je důvěryhodná“?</a:t>
            </a:r>
            <a:endParaRPr lang="cs-CZ" sz="1600" b="1" dirty="0">
              <a:latin typeface="Calibri" pitchFamily="34" charset="0"/>
            </a:endParaRPr>
          </a:p>
        </p:txBody>
      </p:sp>
      <p:sp>
        <p:nvSpPr>
          <p:cNvPr id="16" name="AutoShape 2">
            <a:extLst>
              <a:ext uri="{FF2B5EF4-FFF2-40B4-BE49-F238E27FC236}">
                <a16:creationId xmlns:a16="http://schemas.microsoft.com/office/drawing/2014/main" xmlns="" id="{7B7741F7-AFA8-45C6-9CBA-01B3DED62A63}"/>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Poskytování zpravodajských a publicistických informací, udržování a rozvoj občanské společnosti a demokracie</a:t>
            </a:r>
          </a:p>
          <a:p>
            <a:pPr marL="1588" indent="-1588" algn="ctr" defTabSz="258763">
              <a:lnSpc>
                <a:spcPct val="110000"/>
              </a:lnSpc>
              <a:spcBef>
                <a:spcPts val="200"/>
              </a:spcBef>
              <a:tabLst>
                <a:tab pos="180975" algn="l"/>
              </a:tabLst>
              <a:defRPr/>
            </a:pP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a:t>
            </a:r>
          </a:p>
        </p:txBody>
      </p:sp>
    </p:spTree>
    <p:extLst>
      <p:ext uri="{BB962C8B-B14F-4D97-AF65-F5344CB8AC3E}">
        <p14:creationId xmlns:p14="http://schemas.microsoft.com/office/powerpoint/2010/main" val="26102567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66</a:t>
            </a:fld>
            <a:endParaRPr lang="cs-CZ" sz="1100" dirty="0">
              <a:solidFill>
                <a:srgbClr val="1A1F52"/>
              </a:solidFill>
              <a:cs typeface="Arial" charset="0"/>
            </a:endParaRPr>
          </a:p>
        </p:txBody>
      </p:sp>
      <p:sp>
        <p:nvSpPr>
          <p:cNvPr id="12" name="AutoShape 2">
            <a:extLst>
              <a:ext uri="{FF2B5EF4-FFF2-40B4-BE49-F238E27FC236}">
                <a16:creationId xmlns:a16="http://schemas.microsoft.com/office/drawing/2014/main" xmlns="" id="{FBAAFD8E-1B32-40C0-94A8-8AFA17017091}"/>
              </a:ext>
            </a:extLst>
          </p:cNvPr>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1 – Komentář</a:t>
            </a:r>
          </a:p>
        </p:txBody>
      </p:sp>
      <p:sp>
        <p:nvSpPr>
          <p:cNvPr id="13" name="Zástupný symbol pro datum 7">
            <a:extLst>
              <a:ext uri="{FF2B5EF4-FFF2-40B4-BE49-F238E27FC236}">
                <a16:creationId xmlns:a16="http://schemas.microsoft.com/office/drawing/2014/main" xmlns="" id="{B28BBED8-E8B0-411B-BD92-78C07836FF78}"/>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9" name="TextovéPole 8"/>
          <p:cNvSpPr txBox="1"/>
          <p:nvPr/>
        </p:nvSpPr>
        <p:spPr>
          <a:xfrm>
            <a:off x="467544" y="1393606"/>
            <a:ext cx="8423275" cy="4662815"/>
          </a:xfrm>
          <a:prstGeom prst="rect">
            <a:avLst/>
          </a:prstGeom>
          <a:noFill/>
        </p:spPr>
        <p:txBody>
          <a:bodyPr wrap="square" rtlCol="0">
            <a:spAutoFit/>
          </a:bodyPr>
          <a:lstStyle/>
          <a:p>
            <a:pPr>
              <a:spcAft>
                <a:spcPts val="600"/>
              </a:spcAft>
            </a:pPr>
            <a:r>
              <a:rPr lang="cs-CZ" sz="1600" dirty="0">
                <a:solidFill>
                  <a:prstClr val="black"/>
                </a:solidFill>
                <a:latin typeface="Calibri"/>
              </a:rPr>
              <a:t>Poznámka: Výsledky prezentované na této straně se týkají výhradně </a:t>
            </a:r>
            <a:r>
              <a:rPr lang="cs-CZ" sz="1600" i="1" dirty="0">
                <a:solidFill>
                  <a:prstClr val="black"/>
                </a:solidFill>
                <a:latin typeface="Calibri"/>
              </a:rPr>
              <a:t>divácké skupiny orientované na politicko-ekonomické zpravodajství.</a:t>
            </a:r>
            <a:endParaRPr lang="cs-CZ" sz="1600" dirty="0">
              <a:solidFill>
                <a:prstClr val="black"/>
              </a:solidFill>
              <a:latin typeface="Calibri"/>
            </a:endParaRPr>
          </a:p>
          <a:p>
            <a:pPr>
              <a:spcAft>
                <a:spcPts val="600"/>
              </a:spcAft>
            </a:pPr>
            <a:endParaRPr lang="cs-CZ" sz="1600" dirty="0">
              <a:solidFill>
                <a:prstClr val="black"/>
              </a:solidFill>
              <a:latin typeface="Calibri"/>
            </a:endParaRPr>
          </a:p>
          <a:p>
            <a:pPr marL="285750" indent="-285750">
              <a:spcAft>
                <a:spcPts val="600"/>
              </a:spcAft>
              <a:buFont typeface="Arial" pitchFamily="34" charset="0"/>
              <a:buChar char="•"/>
            </a:pPr>
            <a:r>
              <a:rPr lang="cs-CZ" sz="1600" dirty="0">
                <a:solidFill>
                  <a:prstClr val="black"/>
                </a:solidFill>
                <a:latin typeface="Calibri"/>
              </a:rPr>
              <a:t>Průměrný týdenní zásah divácké skupiny celkem zpravodajských, publicistických a diskusních pořadů ČT dosáhl v minulém roce 62 %. Zásah samostatných žánrů v cílové skupině byl přitom následující: zpravodajství 58 %, publicistika 33 % a diskuzní pořady 30 %. Zásah čistě zpravodajských pořadů ČT byl o 10 p.b. vyšší než zásah zpravodajství TV Nova a o 38 p.b. vyšší než zásah zpravodajství TV Prima.</a:t>
            </a:r>
          </a:p>
          <a:p>
            <a:pPr marL="285750" indent="-285750">
              <a:spcAft>
                <a:spcPts val="600"/>
              </a:spcAft>
              <a:buFont typeface="Arial" pitchFamily="34" charset="0"/>
              <a:buChar char="•"/>
            </a:pPr>
            <a:r>
              <a:rPr lang="cs-CZ" sz="1600" b="1" dirty="0">
                <a:solidFill>
                  <a:prstClr val="black"/>
                </a:solidFill>
                <a:latin typeface="Calibri"/>
              </a:rPr>
              <a:t>I nadále platí, že poměr zásahu divácké skupiny orientované na zpravodajství vůči zásahu celé populace 15+ je u zpravodajských relací České televize Události a Události a komentáře výrazně vyšší než u hlavních zpravodajských relací komerčních stanic.</a:t>
            </a:r>
          </a:p>
          <a:p>
            <a:pPr marL="285750" indent="-285750">
              <a:spcAft>
                <a:spcPts val="600"/>
              </a:spcAft>
              <a:buFont typeface="Arial" pitchFamily="34" charset="0"/>
              <a:buChar char="•"/>
            </a:pPr>
            <a:r>
              <a:rPr lang="cs-CZ" sz="1600" dirty="0">
                <a:solidFill>
                  <a:prstClr val="black"/>
                </a:solidFill>
                <a:latin typeface="Calibri"/>
              </a:rPr>
              <a:t>Průměrný čas, který členové divácké skupiny trávili sledováním zpravodajských pořadů ČT, se v loňském roce díky volbám a dalším, zejména domácím událostem, zvýšil na 167 minut denně (z toho 63 minut na ČT1 a 104 minut na ČT24). V roce 2016 to bylo 154 minut a o rok dříve v průměru 156 minut.</a:t>
            </a:r>
          </a:p>
          <a:p>
            <a:pPr marL="285750" indent="-285750">
              <a:spcAft>
                <a:spcPts val="600"/>
              </a:spcAft>
              <a:buFont typeface="Arial" pitchFamily="34" charset="0"/>
              <a:buChar char="•"/>
            </a:pPr>
            <a:r>
              <a:rPr lang="cs-CZ" sz="1600" b="1" dirty="0">
                <a:solidFill>
                  <a:prstClr val="black"/>
                </a:solidFill>
                <a:latin typeface="Calibri"/>
              </a:rPr>
              <a:t>76 % diváků orientovaných na politicko-ekonomické zpravodajství vnímá Českou televizi jako důvěryhodnou, </a:t>
            </a:r>
            <a:r>
              <a:rPr lang="cs-CZ" sz="1600" dirty="0">
                <a:solidFill>
                  <a:prstClr val="black"/>
                </a:solidFill>
                <a:latin typeface="Calibri"/>
              </a:rPr>
              <a:t>u běžné populace činí hodnota 74%.</a:t>
            </a:r>
          </a:p>
        </p:txBody>
      </p:sp>
    </p:spTree>
    <p:extLst>
      <p:ext uri="{BB962C8B-B14F-4D97-AF65-F5344CB8AC3E}">
        <p14:creationId xmlns:p14="http://schemas.microsoft.com/office/powerpoint/2010/main" val="638054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B. PLNĚNÍ OBECNÝCH CÍLŮ</a:t>
            </a:r>
          </a:p>
          <a:p>
            <a:pPr marL="514350" indent="-514350" algn="ctr">
              <a:lnSpc>
                <a:spcPts val="3100"/>
              </a:lnSpc>
              <a:buAutoNum type="alphaUcPeriod"/>
            </a:pPr>
            <a:endParaRPr lang="cs-CZ" sz="3200" dirty="0">
              <a:latin typeface="+mj-lt"/>
            </a:endParaRPr>
          </a:p>
          <a:p>
            <a:pPr algn="ctr">
              <a:lnSpc>
                <a:spcPts val="3100"/>
              </a:lnSpc>
            </a:pPr>
            <a:r>
              <a:rPr lang="cs-CZ" sz="3200" dirty="0">
                <a:latin typeface="Calibri" pitchFamily="34" charset="0"/>
              </a:rPr>
              <a:t>CÍL 2 – Podpora vzdělanosti a vzdělávání</a:t>
            </a:r>
            <a:endParaRPr lang="cs-CZ" sz="3200" dirty="0">
              <a:latin typeface="+mj-lt"/>
            </a:endParaRPr>
          </a:p>
        </p:txBody>
      </p:sp>
      <p:sp>
        <p:nvSpPr>
          <p:cNvPr id="6"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67</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6694223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2 – Podpora vzdělanosti a vzdělávání</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r>
              <a:rPr lang="cs-CZ" sz="1200" b="1" dirty="0">
                <a:solidFill>
                  <a:prstClr val="black"/>
                </a:solidFill>
                <a:latin typeface="Calibri" pitchFamily="34" charset="0"/>
              </a:rPr>
              <a:t>, Tracking ČT, AOP ČT, PROVYS ČT, DKV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8"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graphicFrame>
        <p:nvGraphicFramePr>
          <p:cNvPr id="9" name="Graf 8"/>
          <p:cNvGraphicFramePr>
            <a:graphicFrameLocks/>
          </p:cNvGraphicFramePr>
          <p:nvPr>
            <p:extLst>
              <p:ext uri="{D42A27DB-BD31-4B8C-83A1-F6EECF244321}">
                <p14:modId xmlns:p14="http://schemas.microsoft.com/office/powerpoint/2010/main" val="553308169"/>
              </p:ext>
            </p:extLst>
          </p:nvPr>
        </p:nvGraphicFramePr>
        <p:xfrm>
          <a:off x="103188" y="1650999"/>
          <a:ext cx="8937625" cy="4799013"/>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68</a:t>
            </a:fld>
            <a:endParaRPr lang="cs-CZ" sz="1100" dirty="0">
              <a:solidFill>
                <a:srgbClr val="1A1F52"/>
              </a:solidFill>
              <a:latin typeface="+mj-lt"/>
              <a:cs typeface="Arial" charset="0"/>
            </a:endParaRPr>
          </a:p>
        </p:txBody>
      </p:sp>
      <p:sp>
        <p:nvSpPr>
          <p:cNvPr id="12" name="Ovál 11">
            <a:extLst>
              <a:ext uri="{FF2B5EF4-FFF2-40B4-BE49-F238E27FC236}">
                <a16:creationId xmlns:a16="http://schemas.microsoft.com/office/drawing/2014/main" xmlns="" id="{6DAE0274-25B6-442E-B04D-A91CD2F507D8}"/>
              </a:ext>
            </a:extLst>
          </p:cNvPr>
          <p:cNvSpPr/>
          <p:nvPr/>
        </p:nvSpPr>
        <p:spPr>
          <a:xfrm>
            <a:off x="8388424" y="5625493"/>
            <a:ext cx="288032" cy="28803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dirty="0">
                <a:cs typeface="Times New Roman" panose="02020603050405020304" pitchFamily="18" charset="0"/>
              </a:rPr>
              <a:t>K</a:t>
            </a:r>
            <a:endParaRPr lang="en-GB" dirty="0">
              <a:cs typeface="Times New Roman" panose="02020603050405020304" pitchFamily="18" charset="0"/>
            </a:endParaRPr>
          </a:p>
        </p:txBody>
      </p:sp>
    </p:spTree>
    <p:extLst>
      <p:ext uri="{BB962C8B-B14F-4D97-AF65-F5344CB8AC3E}">
        <p14:creationId xmlns:p14="http://schemas.microsoft.com/office/powerpoint/2010/main" val="4580458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69</a:t>
            </a:fld>
            <a:endParaRPr lang="cs-CZ" sz="1100" dirty="0">
              <a:solidFill>
                <a:srgbClr val="1A1F52"/>
              </a:solidFill>
              <a:latin typeface="+mj-lt"/>
              <a:cs typeface="Arial" charset="0"/>
            </a:endParaRPr>
          </a:p>
        </p:txBody>
      </p:sp>
      <p:sp>
        <p:nvSpPr>
          <p:cNvPr id="16" name="AutoShape 2"/>
          <p:cNvSpPr>
            <a:spLocks noChangeArrowheads="1"/>
          </p:cNvSpPr>
          <p:nvPr/>
        </p:nvSpPr>
        <p:spPr bwMode="auto">
          <a:xfrm>
            <a:off x="103188" y="1340768"/>
            <a:ext cx="8937625" cy="467079"/>
          </a:xfrm>
          <a:prstGeom prst="roundRect">
            <a:avLst>
              <a:gd name="adj" fmla="val 9792"/>
            </a:avLst>
          </a:prstGeom>
          <a:no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latin typeface="Calibri" pitchFamily="34" charset="0"/>
              </a:rPr>
              <a:t>2017: PŘEHLED HLAVNÍCH VZDĚLÁVACÍCH A OSVĚTOVÝCH POŘADŮ</a:t>
            </a:r>
          </a:p>
        </p:txBody>
      </p:sp>
      <p:sp>
        <p:nvSpPr>
          <p:cNvPr id="17"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8" name="AutoShape 2"/>
          <p:cNvSpPr>
            <a:spLocks noChangeArrowheads="1"/>
          </p:cNvSpPr>
          <p:nvPr/>
        </p:nvSpPr>
        <p:spPr bwMode="auto">
          <a:xfrm>
            <a:off x="103188" y="548680"/>
            <a:ext cx="8937625" cy="720080"/>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mj-lt"/>
              </a:rPr>
              <a:t>OBECNÝ CÍL </a:t>
            </a:r>
            <a:r>
              <a:rPr lang="cs-CZ" sz="2100" b="1" dirty="0">
                <a:latin typeface="+mj-lt"/>
              </a:rPr>
              <a:t>2</a:t>
            </a:r>
            <a:r>
              <a:rPr lang="pt-BR" sz="2100" b="1" dirty="0">
                <a:latin typeface="+mj-lt"/>
              </a:rPr>
              <a:t> – </a:t>
            </a:r>
            <a:r>
              <a:rPr lang="cs-CZ" sz="2100" b="1" dirty="0">
                <a:latin typeface="Calibri" pitchFamily="34" charset="0"/>
              </a:rPr>
              <a:t>Podpora vzdělanosti a vzdělávání</a:t>
            </a:r>
            <a:endParaRPr lang="cs-CZ" sz="2100" b="1" dirty="0">
              <a:latin typeface="+mj-lt"/>
            </a:endParaRPr>
          </a:p>
          <a:p>
            <a:pPr marL="1588" indent="-1588" algn="ctr" defTabSz="271463">
              <a:spcBef>
                <a:spcPts val="200"/>
              </a:spcBef>
              <a:spcAft>
                <a:spcPct val="20000"/>
              </a:spcAft>
              <a:tabLst>
                <a:tab pos="631825" algn="l"/>
              </a:tabLst>
              <a:defRPr/>
            </a:pPr>
            <a:endParaRPr lang="cs-CZ" sz="100" dirty="0">
              <a:latin typeface="+mj-lt"/>
            </a:endParaRPr>
          </a:p>
          <a:p>
            <a:pPr marL="1588" indent="-1588" algn="ctr" defTabSz="258763">
              <a:lnSpc>
                <a:spcPct val="110000"/>
              </a:lnSpc>
              <a:spcBef>
                <a:spcPts val="200"/>
              </a:spcBef>
              <a:tabLst>
                <a:tab pos="180975" algn="l"/>
              </a:tabLst>
              <a:defRPr/>
            </a:pPr>
            <a:r>
              <a:rPr lang="cs-CZ" sz="1200" b="1" dirty="0">
                <a:solidFill>
                  <a:prstClr val="black"/>
                </a:solidFill>
                <a:latin typeface="+mj-lt"/>
              </a:rPr>
              <a:t>Zdroj: AOP ČT, PROVYS ČT</a:t>
            </a:r>
            <a:endParaRPr lang="cs-CZ" sz="1300" dirty="0">
              <a:latin typeface="+mj-lt"/>
            </a:endParaRPr>
          </a:p>
        </p:txBody>
      </p:sp>
      <p:graphicFrame>
        <p:nvGraphicFramePr>
          <p:cNvPr id="9" name="Tabulka 8"/>
          <p:cNvGraphicFramePr>
            <a:graphicFrameLocks noGrp="1"/>
          </p:cNvGraphicFramePr>
          <p:nvPr>
            <p:extLst>
              <p:ext uri="{D42A27DB-BD31-4B8C-83A1-F6EECF244321}">
                <p14:modId xmlns:p14="http://schemas.microsoft.com/office/powerpoint/2010/main" val="1490242547"/>
              </p:ext>
            </p:extLst>
          </p:nvPr>
        </p:nvGraphicFramePr>
        <p:xfrm>
          <a:off x="360363" y="1871347"/>
          <a:ext cx="8423273" cy="4303214"/>
        </p:xfrm>
        <a:graphic>
          <a:graphicData uri="http://schemas.openxmlformats.org/drawingml/2006/table">
            <a:tbl>
              <a:tblPr firstRow="1" bandRow="1">
                <a:tableStyleId>{5202B0CA-FC54-4496-8BCA-5EF66A818D29}</a:tableStyleId>
              </a:tblPr>
              <a:tblGrid>
                <a:gridCol w="3099794">
                  <a:extLst>
                    <a:ext uri="{9D8B030D-6E8A-4147-A177-3AD203B41FA5}">
                      <a16:colId xmlns:a16="http://schemas.microsoft.com/office/drawing/2014/main" xmlns="" val="20000"/>
                    </a:ext>
                  </a:extLst>
                </a:gridCol>
                <a:gridCol w="1774493">
                  <a:extLst>
                    <a:ext uri="{9D8B030D-6E8A-4147-A177-3AD203B41FA5}">
                      <a16:colId xmlns:a16="http://schemas.microsoft.com/office/drawing/2014/main" xmlns="" val="3039451088"/>
                    </a:ext>
                  </a:extLst>
                </a:gridCol>
                <a:gridCol w="1774493">
                  <a:extLst>
                    <a:ext uri="{9D8B030D-6E8A-4147-A177-3AD203B41FA5}">
                      <a16:colId xmlns:a16="http://schemas.microsoft.com/office/drawing/2014/main" xmlns="" val="20001"/>
                    </a:ext>
                  </a:extLst>
                </a:gridCol>
                <a:gridCol w="1774493">
                  <a:extLst>
                    <a:ext uri="{9D8B030D-6E8A-4147-A177-3AD203B41FA5}">
                      <a16:colId xmlns:a16="http://schemas.microsoft.com/office/drawing/2014/main" xmlns="" val="20002"/>
                    </a:ext>
                  </a:extLst>
                </a:gridCol>
              </a:tblGrid>
              <a:tr h="508894">
                <a:tc>
                  <a:txBody>
                    <a:bodyPr/>
                    <a:lstStyle/>
                    <a:p>
                      <a:pPr algn="ctr"/>
                      <a:r>
                        <a:rPr lang="cs-CZ" sz="1400" dirty="0"/>
                        <a:t>Název pořadu</a:t>
                      </a:r>
                    </a:p>
                  </a:txBody>
                  <a:tcPr anchor="ctr">
                    <a:solidFill>
                      <a:schemeClr val="tx1">
                        <a:lumMod val="65000"/>
                        <a:lumOff val="35000"/>
                      </a:schemeClr>
                    </a:solidFill>
                  </a:tcPr>
                </a:tc>
                <a:tc>
                  <a:txBody>
                    <a:bodyPr/>
                    <a:lstStyle/>
                    <a:p>
                      <a:pPr algn="ctr"/>
                      <a:r>
                        <a:rPr lang="cs-CZ" sz="1400" dirty="0"/>
                        <a:t>Charakter pořadu</a:t>
                      </a:r>
                    </a:p>
                  </a:txBody>
                  <a:tcPr anchor="ctr">
                    <a:solidFill>
                      <a:schemeClr val="tx1">
                        <a:lumMod val="65000"/>
                        <a:lumOff val="35000"/>
                      </a:schemeClr>
                    </a:solidFill>
                  </a:tcPr>
                </a:tc>
                <a:tc>
                  <a:txBody>
                    <a:bodyPr/>
                    <a:lstStyle/>
                    <a:p>
                      <a:pPr algn="ctr"/>
                      <a:r>
                        <a:rPr lang="cs-CZ" sz="1400" dirty="0"/>
                        <a:t>Počet dílů</a:t>
                      </a:r>
                    </a:p>
                  </a:txBody>
                  <a:tcPr anchor="ctr">
                    <a:solidFill>
                      <a:schemeClr val="tx1">
                        <a:lumMod val="65000"/>
                        <a:lumOff val="35000"/>
                      </a:schemeClr>
                    </a:solidFill>
                  </a:tcPr>
                </a:tc>
                <a:tc>
                  <a:txBody>
                    <a:bodyPr/>
                    <a:lstStyle/>
                    <a:p>
                      <a:pPr algn="ctr"/>
                      <a:r>
                        <a:rPr lang="cs-CZ" sz="1400" dirty="0"/>
                        <a:t>Celková stopáž v hodinách</a:t>
                      </a:r>
                      <a:endParaRPr lang="cs-CZ" sz="1400" baseline="0" dirty="0"/>
                    </a:p>
                  </a:txBody>
                  <a:tcPr anchor="ctr">
                    <a:solidFill>
                      <a:schemeClr val="tx1">
                        <a:lumMod val="65000"/>
                        <a:lumOff val="35000"/>
                      </a:schemeClr>
                    </a:solidFill>
                  </a:tcPr>
                </a:tc>
                <a:extLst>
                  <a:ext uri="{0D108BD9-81ED-4DB2-BD59-A6C34878D82A}">
                    <a16:rowId xmlns:a16="http://schemas.microsoft.com/office/drawing/2014/main" xmlns="" val="10000"/>
                  </a:ext>
                </a:extLst>
              </a:tr>
              <a:tr h="230198">
                <a:tc>
                  <a:txBody>
                    <a:bodyPr/>
                    <a:lstStyle/>
                    <a:p>
                      <a:pPr marL="36000" algn="l" fontAlgn="b"/>
                      <a:r>
                        <a:rPr lang="en-GB" sz="1300" b="0" i="0" u="none" strike="noStrike" dirty="0" err="1">
                          <a:solidFill>
                            <a:srgbClr val="000000"/>
                          </a:solidFill>
                          <a:effectLst/>
                          <a:latin typeface="Calibri" panose="020F0502020204030204" pitchFamily="34" charset="0"/>
                        </a:rPr>
                        <a:t>Bankovkovi</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finanční</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gramotnost</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15</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3,5</a:t>
                      </a:r>
                    </a:p>
                  </a:txBody>
                  <a:tcPr marL="0" marR="0" marT="0" marB="0" anchor="ctr"/>
                </a:tc>
                <a:extLst>
                  <a:ext uri="{0D108BD9-81ED-4DB2-BD59-A6C34878D82A}">
                    <a16:rowId xmlns:a16="http://schemas.microsoft.com/office/drawing/2014/main" xmlns="" val="10001"/>
                  </a:ext>
                </a:extLst>
              </a:tr>
              <a:tr h="230198">
                <a:tc>
                  <a:txBody>
                    <a:bodyPr/>
                    <a:lstStyle/>
                    <a:p>
                      <a:pPr marL="36000" algn="l" fontAlgn="b"/>
                      <a:r>
                        <a:rPr lang="en-GB" sz="1300" b="0" i="0" u="none" strike="noStrike" dirty="0" err="1">
                          <a:solidFill>
                            <a:srgbClr val="000000"/>
                          </a:solidFill>
                          <a:effectLst/>
                          <a:latin typeface="Calibri" panose="020F0502020204030204" pitchFamily="34" charset="0"/>
                        </a:rPr>
                        <a:t>Čau</a:t>
                      </a:r>
                      <a:r>
                        <a:rPr lang="en-GB" sz="1300" b="0" i="0" u="none" strike="noStrike" dirty="0">
                          <a:solidFill>
                            <a:srgbClr val="000000"/>
                          </a:solidFill>
                          <a:effectLst/>
                          <a:latin typeface="Calibri" panose="020F0502020204030204" pitchFamily="34" charset="0"/>
                        </a:rPr>
                        <a:t> Bambini</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jazyková </a:t>
                      </a:r>
                      <a:r>
                        <a:rPr lang="en-GB" sz="1300" b="0" i="0" u="none" strike="noStrike" dirty="0" err="1">
                          <a:solidFill>
                            <a:srgbClr val="000000"/>
                          </a:solidFill>
                          <a:effectLst/>
                          <a:latin typeface="Calibri" panose="020F0502020204030204" pitchFamily="34" charset="0"/>
                        </a:rPr>
                        <a:t>výuka</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31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2,5</a:t>
                      </a:r>
                    </a:p>
                  </a:txBody>
                  <a:tcPr marL="0" marR="0" marT="0" marB="0" anchor="ctr"/>
                </a:tc>
                <a:extLst>
                  <a:ext uri="{0D108BD9-81ED-4DB2-BD59-A6C34878D82A}">
                    <a16:rowId xmlns:a16="http://schemas.microsoft.com/office/drawing/2014/main" xmlns="" val="10002"/>
                  </a:ext>
                </a:extLst>
              </a:tr>
              <a:tr h="230198">
                <a:tc>
                  <a:txBody>
                    <a:bodyPr/>
                    <a:lstStyle/>
                    <a:p>
                      <a:pPr marL="36000" algn="l" fontAlgn="b"/>
                      <a:r>
                        <a:rPr lang="en-GB" sz="1300" b="0" i="0" u="none" strike="noStrike">
                          <a:solidFill>
                            <a:srgbClr val="000000"/>
                          </a:solidFill>
                          <a:effectLst/>
                          <a:latin typeface="Calibri" panose="020F0502020204030204" pitchFamily="34" charset="0"/>
                        </a:rPr>
                        <a:t>Dětská dopravní policie</a:t>
                      </a: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dopravní</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výchova</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47</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7,0</a:t>
                      </a:r>
                    </a:p>
                  </a:txBody>
                  <a:tcPr marL="0" marR="0" marT="0" marB="0" anchor="ctr"/>
                </a:tc>
                <a:extLst>
                  <a:ext uri="{0D108BD9-81ED-4DB2-BD59-A6C34878D82A}">
                    <a16:rowId xmlns:a16="http://schemas.microsoft.com/office/drawing/2014/main" xmlns="" val="10003"/>
                  </a:ext>
                </a:extLst>
              </a:tr>
              <a:tr h="230198">
                <a:tc>
                  <a:txBody>
                    <a:bodyPr/>
                    <a:lstStyle/>
                    <a:p>
                      <a:pPr marL="36000" algn="l" fontAlgn="b"/>
                      <a:r>
                        <a:rPr lang="en-GB" sz="1300" b="0" i="0" u="none" strike="noStrike">
                          <a:solidFill>
                            <a:srgbClr val="000000"/>
                          </a:solidFill>
                          <a:effectLst/>
                          <a:latin typeface="Calibri" panose="020F0502020204030204" pitchFamily="34" charset="0"/>
                        </a:rPr>
                        <a:t>Divadlo žije</a:t>
                      </a: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magazín</a:t>
                      </a:r>
                      <a:r>
                        <a:rPr lang="en-GB" sz="1300" b="0" i="0" u="none" strike="noStrike" dirty="0">
                          <a:solidFill>
                            <a:srgbClr val="000000"/>
                          </a:solidFill>
                          <a:effectLst/>
                          <a:latin typeface="Calibri" panose="020F0502020204030204" pitchFamily="34" charset="0"/>
                        </a:rPr>
                        <a:t> o </a:t>
                      </a:r>
                      <a:r>
                        <a:rPr lang="en-GB" sz="1300" b="0" i="0" u="none" strike="noStrike" dirty="0" err="1">
                          <a:solidFill>
                            <a:srgbClr val="000000"/>
                          </a:solidFill>
                          <a:effectLst/>
                          <a:latin typeface="Calibri" panose="020F0502020204030204" pitchFamily="34" charset="0"/>
                        </a:rPr>
                        <a:t>divadle</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45</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19,5</a:t>
                      </a:r>
                    </a:p>
                  </a:txBody>
                  <a:tcPr marL="0" marR="0" marT="0" marB="0" anchor="ctr"/>
                </a:tc>
                <a:extLst>
                  <a:ext uri="{0D108BD9-81ED-4DB2-BD59-A6C34878D82A}">
                    <a16:rowId xmlns:a16="http://schemas.microsoft.com/office/drawing/2014/main" xmlns="" val="10004"/>
                  </a:ext>
                </a:extLst>
              </a:tr>
              <a:tr h="230198">
                <a:tc>
                  <a:txBody>
                    <a:bodyPr/>
                    <a:lstStyle/>
                    <a:p>
                      <a:pPr marL="36000" algn="l" fontAlgn="b"/>
                      <a:r>
                        <a:rPr lang="en-GB" sz="1300" b="0" i="0" u="none" strike="noStrike">
                          <a:solidFill>
                            <a:srgbClr val="000000"/>
                          </a:solidFill>
                          <a:effectLst/>
                          <a:latin typeface="Calibri" panose="020F0502020204030204" pitchFamily="34" charset="0"/>
                        </a:rPr>
                        <a:t>DoktorKA</a:t>
                      </a: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zdravotnická</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osvěta</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26</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22,5</a:t>
                      </a:r>
                    </a:p>
                  </a:txBody>
                  <a:tcPr marL="0" marR="0" marT="0" marB="0" anchor="ctr"/>
                </a:tc>
                <a:extLst>
                  <a:ext uri="{0D108BD9-81ED-4DB2-BD59-A6C34878D82A}">
                    <a16:rowId xmlns:a16="http://schemas.microsoft.com/office/drawing/2014/main" xmlns="" val="10005"/>
                  </a:ext>
                </a:extLst>
              </a:tr>
              <a:tr h="230198">
                <a:tc>
                  <a:txBody>
                    <a:bodyPr/>
                    <a:lstStyle/>
                    <a:p>
                      <a:pPr marL="36000" algn="l" fontAlgn="b"/>
                      <a:r>
                        <a:rPr lang="en-GB" sz="1300" b="0" i="0" u="none" strike="noStrike">
                          <a:solidFill>
                            <a:srgbClr val="000000"/>
                          </a:solidFill>
                          <a:effectLst/>
                          <a:latin typeface="Calibri" panose="020F0502020204030204" pitchFamily="34" charset="0"/>
                        </a:rPr>
                        <a:t>Hlava rodiny</a:t>
                      </a: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finanční</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gramotnost</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12</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7,5</a:t>
                      </a:r>
                    </a:p>
                  </a:txBody>
                  <a:tcPr marL="0" marR="0" marT="0" marB="0" anchor="ctr"/>
                </a:tc>
                <a:extLst>
                  <a:ext uri="{0D108BD9-81ED-4DB2-BD59-A6C34878D82A}">
                    <a16:rowId xmlns:a16="http://schemas.microsoft.com/office/drawing/2014/main" xmlns="" val="10006"/>
                  </a:ext>
                </a:extLst>
              </a:tr>
              <a:tr h="389154">
                <a:tc>
                  <a:txBody>
                    <a:bodyPr/>
                    <a:lstStyle/>
                    <a:p>
                      <a:pPr marL="36000" algn="l" fontAlgn="b"/>
                      <a:r>
                        <a:rPr lang="en-GB" sz="1300" b="0" i="0" u="none" strike="noStrike" dirty="0" err="1">
                          <a:solidFill>
                            <a:srgbClr val="000000"/>
                          </a:solidFill>
                          <a:effectLst/>
                          <a:latin typeface="Calibri" panose="020F0502020204030204" pitchFamily="34" charset="0"/>
                        </a:rPr>
                        <a:t>Hopsasa</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pl-PL" sz="1300" b="0" i="0" u="none" strike="noStrike" dirty="0">
                          <a:solidFill>
                            <a:srgbClr val="000000"/>
                          </a:solidFill>
                          <a:effectLst/>
                          <a:latin typeface="Calibri" panose="020F0502020204030204" pitchFamily="34" charset="0"/>
                        </a:rPr>
                        <a:t>rozcvička s výukou znakového jazyka</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83</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12,5</a:t>
                      </a:r>
                    </a:p>
                  </a:txBody>
                  <a:tcPr marL="0" marR="0" marT="0" marB="0" anchor="ctr"/>
                </a:tc>
                <a:extLst>
                  <a:ext uri="{0D108BD9-81ED-4DB2-BD59-A6C34878D82A}">
                    <a16:rowId xmlns:a16="http://schemas.microsoft.com/office/drawing/2014/main" xmlns="" val="10007"/>
                  </a:ext>
                </a:extLst>
              </a:tr>
              <a:tr h="230198">
                <a:tc>
                  <a:txBody>
                    <a:bodyPr/>
                    <a:lstStyle/>
                    <a:p>
                      <a:pPr marL="36000" algn="l" fontAlgn="b"/>
                      <a:r>
                        <a:rPr lang="en-GB" sz="1300" b="0" i="0" u="none" strike="noStrike" dirty="0" err="1">
                          <a:solidFill>
                            <a:srgbClr val="000000"/>
                          </a:solidFill>
                          <a:effectLst/>
                          <a:latin typeface="Calibri" panose="020F0502020204030204" pitchFamily="34" charset="0"/>
                        </a:rPr>
                        <a:t>Hudební</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perličky</a:t>
                      </a:r>
                      <a:r>
                        <a:rPr lang="en-GB" sz="1300" b="0" i="0" u="none" strike="noStrike" dirty="0">
                          <a:solidFill>
                            <a:srgbClr val="000000"/>
                          </a:solidFill>
                          <a:effectLst/>
                          <a:latin typeface="Calibri" panose="020F0502020204030204" pitchFamily="34" charset="0"/>
                        </a:rPr>
                        <a:t> Pavla </a:t>
                      </a:r>
                      <a:r>
                        <a:rPr lang="en-GB" sz="1300" b="0" i="0" u="none" strike="noStrike" dirty="0" err="1">
                          <a:solidFill>
                            <a:srgbClr val="000000"/>
                          </a:solidFill>
                          <a:effectLst/>
                          <a:latin typeface="Calibri" panose="020F0502020204030204" pitchFamily="34" charset="0"/>
                        </a:rPr>
                        <a:t>Šporcla</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hudební</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výchova</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31</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2,0</a:t>
                      </a:r>
                    </a:p>
                  </a:txBody>
                  <a:tcPr marL="0" marR="0" marT="0" marB="0" anchor="ctr"/>
                </a:tc>
                <a:extLst>
                  <a:ext uri="{0D108BD9-81ED-4DB2-BD59-A6C34878D82A}">
                    <a16:rowId xmlns:a16="http://schemas.microsoft.com/office/drawing/2014/main" xmlns="" val="10008"/>
                  </a:ext>
                </a:extLst>
              </a:tr>
              <a:tr h="230198">
                <a:tc>
                  <a:txBody>
                    <a:bodyPr/>
                    <a:lstStyle/>
                    <a:p>
                      <a:pPr marL="36000" algn="l" fontAlgn="b"/>
                      <a:r>
                        <a:rPr lang="en-GB" sz="1300" b="0" i="0" u="none" strike="noStrike" dirty="0">
                          <a:solidFill>
                            <a:srgbClr val="000000"/>
                          </a:solidFill>
                          <a:effectLst/>
                          <a:latin typeface="Calibri" panose="020F0502020204030204" pitchFamily="34" charset="0"/>
                        </a:rPr>
                        <a:t>Hyde Park </a:t>
                      </a:r>
                      <a:r>
                        <a:rPr lang="en-GB" sz="1300" b="0" i="0" u="none" strike="noStrike" dirty="0" err="1">
                          <a:solidFill>
                            <a:srgbClr val="000000"/>
                          </a:solidFill>
                          <a:effectLst/>
                          <a:latin typeface="Calibri" panose="020F0502020204030204" pitchFamily="34" charset="0"/>
                        </a:rPr>
                        <a:t>Civilizace</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věda</a:t>
                      </a:r>
                      <a:r>
                        <a:rPr lang="en-GB" sz="1300" b="0" i="0" u="none" strike="noStrike" dirty="0">
                          <a:solidFill>
                            <a:srgbClr val="000000"/>
                          </a:solidFill>
                          <a:effectLst/>
                          <a:latin typeface="Calibri" panose="020F0502020204030204" pitchFamily="34" charset="0"/>
                        </a:rPr>
                        <a:t> a </a:t>
                      </a:r>
                      <a:r>
                        <a:rPr lang="en-GB" sz="1300" b="0" i="0" u="none" strike="noStrike" dirty="0" err="1">
                          <a:solidFill>
                            <a:srgbClr val="000000"/>
                          </a:solidFill>
                          <a:effectLst/>
                          <a:latin typeface="Calibri" panose="020F0502020204030204" pitchFamily="34" charset="0"/>
                        </a:rPr>
                        <a:t>současná</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civilizace</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157</a:t>
                      </a:r>
                    </a:p>
                  </a:txBody>
                  <a:tcPr marL="0" marR="0" marT="0" marB="0" anchor="ctr"/>
                </a:tc>
                <a:tc>
                  <a:txBody>
                    <a:bodyPr/>
                    <a:lstStyle/>
                    <a:p>
                      <a:pPr marL="36000" algn="ctr" fontAlgn="b"/>
                      <a:r>
                        <a:rPr lang="en-GB" sz="1300" b="0" i="0" u="none" strike="noStrike">
                          <a:solidFill>
                            <a:srgbClr val="000000"/>
                          </a:solidFill>
                          <a:effectLst/>
                          <a:latin typeface="Calibri" panose="020F0502020204030204" pitchFamily="34" charset="0"/>
                        </a:rPr>
                        <a:t>130,0</a:t>
                      </a:r>
                    </a:p>
                  </a:txBody>
                  <a:tcPr marL="0" marR="0" marT="0" marB="0" anchor="ctr"/>
                </a:tc>
                <a:extLst>
                  <a:ext uri="{0D108BD9-81ED-4DB2-BD59-A6C34878D82A}">
                    <a16:rowId xmlns:a16="http://schemas.microsoft.com/office/drawing/2014/main" xmlns="" val="10009"/>
                  </a:ext>
                </a:extLst>
              </a:tr>
              <a:tr h="389154">
                <a:tc>
                  <a:txBody>
                    <a:bodyPr/>
                    <a:lstStyle/>
                    <a:p>
                      <a:pPr marL="36000" algn="l" fontAlgn="b"/>
                      <a:r>
                        <a:rPr lang="en-GB" sz="1300" b="0" i="0" u="none" strike="noStrike" dirty="0" err="1">
                          <a:solidFill>
                            <a:srgbClr val="000000"/>
                          </a:solidFill>
                          <a:effectLst/>
                          <a:latin typeface="Calibri" panose="020F0502020204030204" pitchFamily="34" charset="0"/>
                        </a:rPr>
                        <a:t>Jak</a:t>
                      </a:r>
                      <a:r>
                        <a:rPr lang="en-GB" sz="1300" b="0" i="0" u="none" strike="noStrike" dirty="0">
                          <a:solidFill>
                            <a:srgbClr val="000000"/>
                          </a:solidFill>
                          <a:effectLst/>
                          <a:latin typeface="Calibri" panose="020F0502020204030204" pitchFamily="34" charset="0"/>
                        </a:rPr>
                        <a:t> se </a:t>
                      </a:r>
                      <a:r>
                        <a:rPr lang="en-GB" sz="1300" b="0" i="0" u="none" strike="noStrike" dirty="0" err="1">
                          <a:solidFill>
                            <a:srgbClr val="000000"/>
                          </a:solidFill>
                          <a:effectLst/>
                          <a:latin typeface="Calibri" panose="020F0502020204030204" pitchFamily="34" charset="0"/>
                        </a:rPr>
                        <a:t>fotí</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cestopis</a:t>
                      </a:r>
                      <a:r>
                        <a:rPr lang="en-GB" sz="1300" b="0" i="0" u="none" strike="noStrike" dirty="0">
                          <a:solidFill>
                            <a:srgbClr val="000000"/>
                          </a:solidFill>
                          <a:effectLst/>
                          <a:latin typeface="Calibri" panose="020F0502020204030204" pitchFamily="34" charset="0"/>
                        </a:rPr>
                        <a:t> s </a:t>
                      </a:r>
                      <a:r>
                        <a:rPr lang="en-GB" sz="1300" b="0" i="0" u="none" strike="noStrike" dirty="0" err="1">
                          <a:solidFill>
                            <a:srgbClr val="000000"/>
                          </a:solidFill>
                          <a:effectLst/>
                          <a:latin typeface="Calibri" panose="020F0502020204030204" pitchFamily="34" charset="0"/>
                        </a:rPr>
                        <a:t>výukou</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fotografování</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18</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7,5</a:t>
                      </a:r>
                    </a:p>
                  </a:txBody>
                  <a:tcPr marL="0" marR="0" marT="0" marB="0" anchor="ctr"/>
                </a:tc>
                <a:extLst>
                  <a:ext uri="{0D108BD9-81ED-4DB2-BD59-A6C34878D82A}">
                    <a16:rowId xmlns:a16="http://schemas.microsoft.com/office/drawing/2014/main" xmlns="" val="10010"/>
                  </a:ext>
                </a:extLst>
              </a:tr>
              <a:tr h="230198">
                <a:tc>
                  <a:txBody>
                    <a:bodyPr/>
                    <a:lstStyle/>
                    <a:p>
                      <a:pPr marL="36000" algn="l" fontAlgn="b"/>
                      <a:r>
                        <a:rPr lang="en-GB" sz="1300" b="0" i="0" u="none" strike="noStrike" dirty="0" err="1">
                          <a:solidFill>
                            <a:srgbClr val="000000"/>
                          </a:solidFill>
                          <a:effectLst/>
                          <a:latin typeface="Calibri" panose="020F0502020204030204" pitchFamily="34" charset="0"/>
                        </a:rPr>
                        <a:t>Modrá</a:t>
                      </a:r>
                      <a:r>
                        <a:rPr lang="en-GB" sz="1300" b="0" i="0" u="none" strike="noStrike" dirty="0">
                          <a:solidFill>
                            <a:srgbClr val="000000"/>
                          </a:solidFill>
                          <a:effectLst/>
                          <a:latin typeface="Calibri" panose="020F0502020204030204" pitchFamily="34" charset="0"/>
                        </a:rPr>
                        <a:t> </a:t>
                      </a:r>
                      <a:r>
                        <a:rPr lang="en-GB" sz="1300" b="0" i="0" u="none" strike="noStrike" dirty="0" err="1">
                          <a:solidFill>
                            <a:srgbClr val="000000"/>
                          </a:solidFill>
                          <a:effectLst/>
                          <a:latin typeface="Calibri" panose="020F0502020204030204" pitchFamily="34" charset="0"/>
                        </a:rPr>
                        <a:t>krev</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err="1">
                          <a:solidFill>
                            <a:srgbClr val="000000"/>
                          </a:solidFill>
                          <a:effectLst/>
                          <a:latin typeface="Calibri" panose="020F0502020204030204" pitchFamily="34" charset="0"/>
                        </a:rPr>
                        <a:t>historie</a:t>
                      </a:r>
                      <a:endParaRPr lang="en-GB" sz="1300" b="0" i="0" u="none" strike="noStrike" dirty="0">
                        <a:solidFill>
                          <a:srgbClr val="000000"/>
                        </a:solidFill>
                        <a:effectLst/>
                        <a:latin typeface="Calibri" panose="020F0502020204030204" pitchFamily="34" charset="0"/>
                      </a:endParaRP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30</a:t>
                      </a:r>
                    </a:p>
                  </a:txBody>
                  <a:tcPr marL="0" marR="0" marT="0" marB="0" anchor="ctr"/>
                </a:tc>
                <a:tc>
                  <a:txBody>
                    <a:bodyPr/>
                    <a:lstStyle/>
                    <a:p>
                      <a:pPr marL="36000" algn="ctr" fontAlgn="b"/>
                      <a:r>
                        <a:rPr lang="en-GB" sz="1300" b="0" i="0" u="none" strike="noStrike" dirty="0">
                          <a:solidFill>
                            <a:srgbClr val="000000"/>
                          </a:solidFill>
                          <a:effectLst/>
                          <a:latin typeface="Calibri" panose="020F0502020204030204" pitchFamily="34" charset="0"/>
                        </a:rPr>
                        <a:t>26,0</a:t>
                      </a:r>
                    </a:p>
                  </a:txBody>
                  <a:tcPr marL="0" marR="0" marT="0" marB="0" anchor="ctr"/>
                </a:tc>
                <a:extLst>
                  <a:ext uri="{0D108BD9-81ED-4DB2-BD59-A6C34878D82A}">
                    <a16:rowId xmlns:a16="http://schemas.microsoft.com/office/drawing/2014/main" xmlns="" val="10011"/>
                  </a:ext>
                </a:extLst>
              </a:tr>
              <a:tr h="230198">
                <a:tc>
                  <a:txBody>
                    <a:bodyPr/>
                    <a:lstStyle/>
                    <a:p>
                      <a:pPr algn="l" fontAlgn="b"/>
                      <a:r>
                        <a:rPr lang="cs-CZ" sz="1300" b="0" i="0" u="none" strike="noStrike" dirty="0">
                          <a:solidFill>
                            <a:srgbClr val="000000"/>
                          </a:solidFill>
                          <a:effectLst/>
                          <a:latin typeface="Calibri"/>
                        </a:rPr>
                        <a:t> Národní klenoty</a:t>
                      </a:r>
                    </a:p>
                  </a:txBody>
                  <a:tcPr marL="0" marR="0" marT="0" marB="0" anchor="b"/>
                </a:tc>
                <a:tc>
                  <a:txBody>
                    <a:bodyPr/>
                    <a:lstStyle/>
                    <a:p>
                      <a:pPr algn="ctr" fontAlgn="b"/>
                      <a:r>
                        <a:rPr lang="cs-CZ" sz="1300" b="0" i="0" u="none" strike="noStrike" dirty="0">
                          <a:solidFill>
                            <a:srgbClr val="000000"/>
                          </a:solidFill>
                          <a:effectLst/>
                          <a:latin typeface="Calibri"/>
                        </a:rPr>
                        <a:t>památky UNESCO u nás</a:t>
                      </a:r>
                    </a:p>
                  </a:txBody>
                  <a:tcPr marL="0" marR="0" marT="0" marB="0" anchor="b"/>
                </a:tc>
                <a:tc>
                  <a:txBody>
                    <a:bodyPr/>
                    <a:lstStyle/>
                    <a:p>
                      <a:pPr algn="ctr" fontAlgn="b"/>
                      <a:r>
                        <a:rPr lang="cs-CZ" sz="1300" b="0" i="0" u="none" strike="noStrike">
                          <a:solidFill>
                            <a:srgbClr val="000000"/>
                          </a:solidFill>
                          <a:effectLst/>
                          <a:latin typeface="Calibri"/>
                        </a:rPr>
                        <a:t>71</a:t>
                      </a:r>
                    </a:p>
                  </a:txBody>
                  <a:tcPr marL="0" marR="0" marT="0" marB="0" anchor="b"/>
                </a:tc>
                <a:tc>
                  <a:txBody>
                    <a:bodyPr/>
                    <a:lstStyle/>
                    <a:p>
                      <a:pPr algn="ctr" fontAlgn="b"/>
                      <a:r>
                        <a:rPr lang="cs-CZ" sz="1300" b="0" i="0" u="none" strike="noStrike">
                          <a:solidFill>
                            <a:srgbClr val="000000"/>
                          </a:solidFill>
                          <a:effectLst/>
                          <a:latin typeface="Calibri"/>
                        </a:rPr>
                        <a:t>31,0</a:t>
                      </a:r>
                    </a:p>
                  </a:txBody>
                  <a:tcPr marL="0" marR="0" marT="0" marB="0" anchor="b"/>
                </a:tc>
                <a:extLst>
                  <a:ext uri="{0D108BD9-81ED-4DB2-BD59-A6C34878D82A}">
                    <a16:rowId xmlns:a16="http://schemas.microsoft.com/office/drawing/2014/main" xmlns="" val="10012"/>
                  </a:ext>
                </a:extLst>
              </a:tr>
              <a:tr h="230198">
                <a:tc>
                  <a:txBody>
                    <a:bodyPr/>
                    <a:lstStyle/>
                    <a:p>
                      <a:pPr algn="l" fontAlgn="b"/>
                      <a:r>
                        <a:rPr lang="cs-CZ" sz="1300" b="0" i="0" u="none" strike="noStrike" dirty="0">
                          <a:solidFill>
                            <a:srgbClr val="000000"/>
                          </a:solidFill>
                          <a:effectLst/>
                          <a:latin typeface="Calibri"/>
                        </a:rPr>
                        <a:t> Nauč tetu na </a:t>
                      </a:r>
                      <a:r>
                        <a:rPr lang="cs-CZ" sz="1300" b="0" i="0" u="none" strike="noStrike" dirty="0" err="1">
                          <a:solidFill>
                            <a:srgbClr val="000000"/>
                          </a:solidFill>
                          <a:effectLst/>
                          <a:latin typeface="Calibri"/>
                        </a:rPr>
                        <a:t>netu</a:t>
                      </a:r>
                      <a:endParaRPr lang="cs-CZ" sz="1300" b="0" i="0" u="none" strike="noStrike" dirty="0">
                        <a:solidFill>
                          <a:srgbClr val="000000"/>
                        </a:solidFill>
                        <a:effectLst/>
                        <a:latin typeface="Calibri"/>
                      </a:endParaRPr>
                    </a:p>
                  </a:txBody>
                  <a:tcPr marL="0" marR="0" marT="0" marB="0" anchor="b"/>
                </a:tc>
                <a:tc>
                  <a:txBody>
                    <a:bodyPr/>
                    <a:lstStyle/>
                    <a:p>
                      <a:pPr algn="ctr" fontAlgn="b"/>
                      <a:r>
                        <a:rPr lang="cs-CZ" sz="1300" b="0" i="0" u="none" strike="noStrike" dirty="0">
                          <a:solidFill>
                            <a:srgbClr val="000000"/>
                          </a:solidFill>
                          <a:effectLst/>
                          <a:latin typeface="Calibri"/>
                        </a:rPr>
                        <a:t>počítačová gramotnost</a:t>
                      </a:r>
                    </a:p>
                  </a:txBody>
                  <a:tcPr marL="0" marR="0" marT="0" marB="0" anchor="b"/>
                </a:tc>
                <a:tc>
                  <a:txBody>
                    <a:bodyPr/>
                    <a:lstStyle/>
                    <a:p>
                      <a:pPr algn="ctr" fontAlgn="b"/>
                      <a:r>
                        <a:rPr lang="cs-CZ" sz="1300" b="0" i="0" u="none" strike="noStrike" dirty="0">
                          <a:solidFill>
                            <a:srgbClr val="000000"/>
                          </a:solidFill>
                          <a:effectLst/>
                          <a:latin typeface="Calibri"/>
                        </a:rPr>
                        <a:t>34</a:t>
                      </a:r>
                    </a:p>
                  </a:txBody>
                  <a:tcPr marL="0" marR="0" marT="0" marB="0" anchor="b"/>
                </a:tc>
                <a:tc>
                  <a:txBody>
                    <a:bodyPr/>
                    <a:lstStyle/>
                    <a:p>
                      <a:pPr algn="ctr" fontAlgn="b"/>
                      <a:r>
                        <a:rPr lang="cs-CZ" sz="1300" b="0" i="0" u="none" strike="noStrike">
                          <a:solidFill>
                            <a:srgbClr val="000000"/>
                          </a:solidFill>
                          <a:effectLst/>
                          <a:latin typeface="Calibri"/>
                        </a:rPr>
                        <a:t>5,5</a:t>
                      </a:r>
                    </a:p>
                  </a:txBody>
                  <a:tcPr marL="0" marR="0" marT="0" marB="0" anchor="b"/>
                </a:tc>
                <a:extLst>
                  <a:ext uri="{0D108BD9-81ED-4DB2-BD59-A6C34878D82A}">
                    <a16:rowId xmlns:a16="http://schemas.microsoft.com/office/drawing/2014/main" xmlns="" val="10013"/>
                  </a:ext>
                </a:extLst>
              </a:tr>
              <a:tr h="230198">
                <a:tc>
                  <a:txBody>
                    <a:bodyPr/>
                    <a:lstStyle/>
                    <a:p>
                      <a:pPr algn="l" fontAlgn="b"/>
                      <a:r>
                        <a:rPr lang="cs-CZ" sz="1300" b="0" i="0" u="none" strike="noStrike" dirty="0">
                          <a:solidFill>
                            <a:srgbClr val="000000"/>
                          </a:solidFill>
                          <a:effectLst/>
                          <a:latin typeface="Calibri"/>
                        </a:rPr>
                        <a:t> </a:t>
                      </a:r>
                      <a:r>
                        <a:rPr lang="cs-CZ" sz="1300" b="0" i="0" u="none" strike="noStrike" dirty="0" err="1">
                          <a:solidFill>
                            <a:srgbClr val="000000"/>
                          </a:solidFill>
                          <a:effectLst/>
                          <a:latin typeface="Calibri"/>
                        </a:rPr>
                        <a:t>Wifina</a:t>
                      </a:r>
                      <a:endParaRPr lang="cs-CZ" sz="1300" b="0" i="0" u="none" strike="noStrike" dirty="0">
                        <a:solidFill>
                          <a:srgbClr val="000000"/>
                        </a:solidFill>
                        <a:effectLst/>
                        <a:latin typeface="Calibri"/>
                      </a:endParaRPr>
                    </a:p>
                  </a:txBody>
                  <a:tcPr marL="0" marR="0" marT="0" marB="0" anchor="b"/>
                </a:tc>
                <a:tc>
                  <a:txBody>
                    <a:bodyPr/>
                    <a:lstStyle/>
                    <a:p>
                      <a:pPr algn="ctr" fontAlgn="b"/>
                      <a:r>
                        <a:rPr lang="cs-CZ" sz="1300" b="0" i="0" u="none" strike="noStrike" dirty="0">
                          <a:solidFill>
                            <a:srgbClr val="000000"/>
                          </a:solidFill>
                          <a:effectLst/>
                          <a:latin typeface="Calibri"/>
                        </a:rPr>
                        <a:t>počítačová gramotnost</a:t>
                      </a:r>
                    </a:p>
                  </a:txBody>
                  <a:tcPr marL="0" marR="0" marT="0" marB="0" anchor="b"/>
                </a:tc>
                <a:tc>
                  <a:txBody>
                    <a:bodyPr/>
                    <a:lstStyle/>
                    <a:p>
                      <a:pPr algn="ctr" fontAlgn="b"/>
                      <a:r>
                        <a:rPr lang="cs-CZ" sz="1300" b="0" i="0" u="none" strike="noStrike" dirty="0">
                          <a:solidFill>
                            <a:srgbClr val="000000"/>
                          </a:solidFill>
                          <a:effectLst/>
                          <a:latin typeface="Calibri"/>
                        </a:rPr>
                        <a:t>82</a:t>
                      </a:r>
                    </a:p>
                  </a:txBody>
                  <a:tcPr marL="0" marR="0" marT="0" marB="0" anchor="b"/>
                </a:tc>
                <a:tc>
                  <a:txBody>
                    <a:bodyPr/>
                    <a:lstStyle/>
                    <a:p>
                      <a:pPr algn="ctr" fontAlgn="b"/>
                      <a:r>
                        <a:rPr lang="cs-CZ" sz="1300" b="0" i="0" u="none" strike="noStrike" dirty="0">
                          <a:solidFill>
                            <a:srgbClr val="000000"/>
                          </a:solidFill>
                          <a:effectLst/>
                          <a:latin typeface="Calibri"/>
                        </a:rPr>
                        <a:t>38,0 </a:t>
                      </a:r>
                    </a:p>
                  </a:txBody>
                  <a:tcPr marL="0" marR="0" marT="0" marB="0" anchor="b"/>
                </a:tc>
                <a:extLst>
                  <a:ext uri="{0D108BD9-81ED-4DB2-BD59-A6C34878D82A}">
                    <a16:rowId xmlns:a16="http://schemas.microsoft.com/office/drawing/2014/main" xmlns="" val="10014"/>
                  </a:ext>
                </a:extLst>
              </a:tr>
              <a:tr h="230198">
                <a:tc>
                  <a:txBody>
                    <a:bodyPr/>
                    <a:lstStyle/>
                    <a:p>
                      <a:pPr algn="l" fontAlgn="b"/>
                      <a:r>
                        <a:rPr lang="cs-CZ" sz="1300" b="0" i="0" u="none" strike="noStrike" dirty="0">
                          <a:solidFill>
                            <a:srgbClr val="000000"/>
                          </a:solidFill>
                          <a:effectLst/>
                          <a:latin typeface="Calibri"/>
                        </a:rPr>
                        <a:t> Zdravotní test národa</a:t>
                      </a:r>
                    </a:p>
                  </a:txBody>
                  <a:tcPr marL="0" marR="0" marT="0" marB="0" anchor="b"/>
                </a:tc>
                <a:tc>
                  <a:txBody>
                    <a:bodyPr/>
                    <a:lstStyle/>
                    <a:p>
                      <a:pPr algn="ctr" fontAlgn="b"/>
                      <a:r>
                        <a:rPr lang="cs-CZ" sz="1300" b="0" i="0" u="none" strike="noStrike" dirty="0">
                          <a:solidFill>
                            <a:srgbClr val="000000"/>
                          </a:solidFill>
                          <a:effectLst/>
                          <a:latin typeface="Calibri"/>
                        </a:rPr>
                        <a:t>zdravotnická osvěta</a:t>
                      </a:r>
                    </a:p>
                  </a:txBody>
                  <a:tcPr marL="0" marR="0" marT="0" marB="0" anchor="b"/>
                </a:tc>
                <a:tc>
                  <a:txBody>
                    <a:bodyPr/>
                    <a:lstStyle/>
                    <a:p>
                      <a:pPr algn="ctr" fontAlgn="b"/>
                      <a:r>
                        <a:rPr lang="cs-CZ" sz="1300" b="0" i="0" u="none" strike="noStrike" dirty="0">
                          <a:solidFill>
                            <a:srgbClr val="000000"/>
                          </a:solidFill>
                          <a:effectLst/>
                          <a:latin typeface="Calibri"/>
                        </a:rPr>
                        <a:t>2</a:t>
                      </a:r>
                    </a:p>
                  </a:txBody>
                  <a:tcPr marL="0" marR="0" marT="0" marB="0" anchor="b"/>
                </a:tc>
                <a:tc>
                  <a:txBody>
                    <a:bodyPr/>
                    <a:lstStyle/>
                    <a:p>
                      <a:pPr algn="ctr" fontAlgn="b"/>
                      <a:r>
                        <a:rPr lang="cs-CZ" sz="1300" b="0" i="0" u="none" strike="noStrike" dirty="0">
                          <a:solidFill>
                            <a:srgbClr val="000000"/>
                          </a:solidFill>
                          <a:effectLst/>
                          <a:latin typeface="Calibri"/>
                        </a:rPr>
                        <a:t>3,0</a:t>
                      </a:r>
                    </a:p>
                  </a:txBody>
                  <a:tcPr marL="0" marR="0" marT="0" marB="0" anchor="b"/>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242461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9" name="AutoShape 2"/>
          <p:cNvSpPr>
            <a:spLocks noChangeArrowheads="1"/>
          </p:cNvSpPr>
          <p:nvPr/>
        </p:nvSpPr>
        <p:spPr bwMode="auto">
          <a:xfrm>
            <a:off x="360363" y="1080000"/>
            <a:ext cx="8408987" cy="5572472"/>
          </a:xfrm>
          <a:prstGeom prst="roundRect">
            <a:avLst>
              <a:gd name="adj" fmla="val 0"/>
            </a:avLst>
          </a:prstGeom>
          <a:noFill/>
          <a:ln>
            <a:noFill/>
          </a:ln>
          <a:extLst/>
        </p:spPr>
        <p:txBody>
          <a:bodyPr lIns="91431" tIns="45716" rIns="91431" bIns="45716"/>
          <a:lstStyle/>
          <a:p>
            <a:pPr indent="12700" defTabSz="258763">
              <a:tabLst>
                <a:tab pos="533400" algn="l"/>
              </a:tabLst>
            </a:pPr>
            <a:r>
              <a:rPr lang="cs-CZ" sz="1700" b="1" dirty="0">
                <a:latin typeface="Calibri" pitchFamily="34" charset="0"/>
              </a:rPr>
              <a:t>Základním stavebním kamenem všech hodnocení jsou </a:t>
            </a:r>
            <a:r>
              <a:rPr lang="cs-CZ" sz="1700" b="1" u="sng" dirty="0">
                <a:latin typeface="Calibri" pitchFamily="34" charset="0"/>
              </a:rPr>
              <a:t>indikátory</a:t>
            </a:r>
            <a:r>
              <a:rPr lang="cs-CZ" sz="1700" b="1" dirty="0">
                <a:latin typeface="Calibri" pitchFamily="34" charset="0"/>
              </a:rPr>
              <a:t>. Používáme tři typy indikátorů, které se vzájemně odlišují typem dat, která využívají:</a:t>
            </a:r>
          </a:p>
          <a:p>
            <a:pPr indent="12700" defTabSz="258763">
              <a:tabLst>
                <a:tab pos="533400" algn="l"/>
              </a:tabLst>
            </a:pPr>
            <a:endParaRPr lang="cs-CZ" sz="1200" b="1" dirty="0">
              <a:latin typeface="Calibri" pitchFamily="34" charset="0"/>
            </a:endParaRPr>
          </a:p>
          <a:p>
            <a:pPr indent="12700" defTabSz="258763">
              <a:tabLst>
                <a:tab pos="533400" algn="l"/>
              </a:tabLst>
            </a:pPr>
            <a:r>
              <a:rPr lang="cs-CZ" sz="1700" dirty="0">
                <a:latin typeface="Calibri" pitchFamily="34" charset="0"/>
              </a:rPr>
              <a:t>I. Indikátory vycházející z </a:t>
            </a:r>
            <a:r>
              <a:rPr lang="cs-CZ" sz="1700" b="1" dirty="0">
                <a:latin typeface="Calibri" pitchFamily="34" charset="0"/>
              </a:rPr>
              <a:t>měřitelného chování diváků a měřitelných postojů veřejnosti:</a:t>
            </a:r>
          </a:p>
          <a:p>
            <a:pPr indent="12700" defTabSz="258763">
              <a:tabLst>
                <a:tab pos="533400" algn="l"/>
              </a:tabLst>
            </a:pPr>
            <a:endParaRPr lang="cs-CZ" sz="400" b="1" u="sng"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Elektronické měření sledovanosti ATO</a:t>
            </a:r>
            <a:r>
              <a:rPr lang="cs-CZ" sz="1600" b="0" dirty="0">
                <a:latin typeface="Calibri" pitchFamily="34" charset="0"/>
              </a:rPr>
              <a:t> (peoplemetry</a:t>
            </a:r>
            <a:r>
              <a:rPr lang="cs-CZ" sz="1600" dirty="0">
                <a:latin typeface="Calibri" pitchFamily="34" charset="0"/>
              </a:rPr>
              <a:t>) – výzkum sledovanosti TV;</a:t>
            </a:r>
            <a:endParaRPr lang="cs-CZ" sz="1600" b="0"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Monitoring nových médií</a:t>
            </a:r>
            <a:r>
              <a:rPr lang="cs-CZ" sz="1600" b="0" dirty="0">
                <a:latin typeface="Calibri" pitchFamily="34" charset="0"/>
              </a:rPr>
              <a:t> – sledovanost kanálů on-line, sledovanost webového archivu;</a:t>
            </a:r>
          </a:p>
          <a:p>
            <a:pPr marL="877888" lvl="1" indent="-342900" defTabSz="258763">
              <a:spcBef>
                <a:spcPct val="10000"/>
              </a:spcBef>
              <a:spcAft>
                <a:spcPct val="10000"/>
              </a:spcAft>
              <a:buFontTx/>
              <a:buChar char="•"/>
              <a:tabLst>
                <a:tab pos="533400" algn="l"/>
              </a:tabLst>
            </a:pPr>
            <a:r>
              <a:rPr lang="cs-CZ" sz="1600" b="1" dirty="0">
                <a:latin typeface="Calibri" pitchFamily="34" charset="0"/>
              </a:rPr>
              <a:t>Denní kontinuální výzkum (DKV)</a:t>
            </a:r>
            <a:r>
              <a:rPr lang="cs-CZ" sz="1600" b="0" dirty="0">
                <a:latin typeface="Calibri" pitchFamily="34" charset="0"/>
              </a:rPr>
              <a:t> – dlouhodobý interní výzkum ČT, modifikovaný pro potřeby měření veřejné hodnoty;</a:t>
            </a:r>
          </a:p>
          <a:p>
            <a:pPr marL="877888" lvl="1" indent="-342900" defTabSz="258763">
              <a:spcBef>
                <a:spcPct val="10000"/>
              </a:spcBef>
              <a:spcAft>
                <a:spcPct val="10000"/>
              </a:spcAft>
              <a:buFontTx/>
              <a:buChar char="•"/>
              <a:tabLst>
                <a:tab pos="533400" algn="l"/>
              </a:tabLst>
            </a:pPr>
            <a:r>
              <a:rPr lang="cs-CZ" sz="1600" b="1" dirty="0">
                <a:latin typeface="Calibri" pitchFamily="34" charset="0"/>
              </a:rPr>
              <a:t>Trackingový výzkum</a:t>
            </a:r>
            <a:r>
              <a:rPr lang="cs-CZ" sz="1600" b="0" dirty="0">
                <a:latin typeface="Calibri" pitchFamily="34" charset="0"/>
              </a:rPr>
              <a:t>  – </a:t>
            </a:r>
            <a:r>
              <a:rPr lang="cs-CZ" sz="1600" dirty="0">
                <a:latin typeface="Calibri" pitchFamily="34" charset="0"/>
              </a:rPr>
              <a:t>p</a:t>
            </a:r>
            <a:r>
              <a:rPr lang="cs-CZ" sz="1600" b="0" dirty="0">
                <a:latin typeface="Calibri" pitchFamily="34" charset="0"/>
              </a:rPr>
              <a:t>ravidelný výzkum s půlroční periodicitou.</a:t>
            </a:r>
            <a:endParaRPr lang="cs-CZ" sz="1600" b="0" i="1" dirty="0">
              <a:latin typeface="Calibri" pitchFamily="34" charset="0"/>
            </a:endParaRPr>
          </a:p>
          <a:p>
            <a:pPr indent="12700" defTabSz="258763">
              <a:spcBef>
                <a:spcPct val="10000"/>
              </a:spcBef>
              <a:spcAft>
                <a:spcPct val="10000"/>
              </a:spcAft>
              <a:tabLst>
                <a:tab pos="533400" algn="l"/>
              </a:tabLst>
            </a:pPr>
            <a:endParaRPr lang="cs-CZ" sz="1200" dirty="0">
              <a:latin typeface="Calibri" pitchFamily="34" charset="0"/>
            </a:endParaRPr>
          </a:p>
          <a:p>
            <a:pPr indent="12700" defTabSz="258763">
              <a:spcBef>
                <a:spcPct val="10000"/>
              </a:spcBef>
              <a:spcAft>
                <a:spcPct val="10000"/>
              </a:spcAft>
              <a:tabLst>
                <a:tab pos="533400" algn="l"/>
              </a:tabLst>
            </a:pPr>
            <a:r>
              <a:rPr lang="cs-CZ" sz="1700" dirty="0">
                <a:latin typeface="Calibri" pitchFamily="34" charset="0"/>
              </a:rPr>
              <a:t>II. Indikátory vycházející z </a:t>
            </a:r>
            <a:r>
              <a:rPr lang="cs-CZ" sz="1700" b="1" dirty="0">
                <a:latin typeface="Calibri" pitchFamily="34" charset="0"/>
              </a:rPr>
              <a:t>expertního posouzení</a:t>
            </a:r>
            <a:r>
              <a:rPr lang="cs-CZ" sz="1700" dirty="0">
                <a:latin typeface="Calibri" pitchFamily="34" charset="0"/>
              </a:rPr>
              <a:t> plnění zásad definovaných Kodexem ČT:</a:t>
            </a:r>
          </a:p>
          <a:p>
            <a:pPr indent="12700" defTabSz="258763">
              <a:spcBef>
                <a:spcPct val="10000"/>
              </a:spcBef>
              <a:spcAft>
                <a:spcPct val="10000"/>
              </a:spcAft>
              <a:tabLst>
                <a:tab pos="533400" algn="l"/>
              </a:tabLst>
            </a:pPr>
            <a:endParaRPr lang="cs-CZ" sz="400" b="1"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Expertní posouzení</a:t>
            </a:r>
            <a:r>
              <a:rPr lang="cs-CZ" sz="1600" b="0" dirty="0">
                <a:latin typeface="Calibri" pitchFamily="34" charset="0"/>
              </a:rPr>
              <a:t> – kvalitativní odborné rozbory a posudky orientované na různé oblasti vysílání ČT (například skladbu programu v rámci jednotlivých programových typů);</a:t>
            </a:r>
            <a:endParaRPr lang="cs-CZ" sz="1600"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Obsahová analýza</a:t>
            </a:r>
            <a:r>
              <a:rPr lang="cs-CZ" sz="1600" b="0" dirty="0">
                <a:latin typeface="Calibri" pitchFamily="34" charset="0"/>
              </a:rPr>
              <a:t> – speciální případ expertního posouzení, zaměřený na různé programové typy, například na zpravodajské, publicistické a diskusní pořady.</a:t>
            </a:r>
          </a:p>
          <a:p>
            <a:pPr indent="12700" defTabSz="258763">
              <a:spcBef>
                <a:spcPct val="10000"/>
              </a:spcBef>
              <a:spcAft>
                <a:spcPct val="10000"/>
              </a:spcAft>
              <a:tabLst>
                <a:tab pos="533400" algn="l"/>
              </a:tabLst>
            </a:pPr>
            <a:endParaRPr lang="cs-CZ" sz="1200" i="1" dirty="0">
              <a:latin typeface="Calibri" pitchFamily="34" charset="0"/>
            </a:endParaRPr>
          </a:p>
          <a:p>
            <a:pPr indent="12700" defTabSz="258763">
              <a:spcBef>
                <a:spcPct val="10000"/>
              </a:spcBef>
              <a:spcAft>
                <a:spcPct val="10000"/>
              </a:spcAft>
              <a:tabLst>
                <a:tab pos="533400" algn="l"/>
              </a:tabLst>
            </a:pPr>
            <a:r>
              <a:rPr lang="cs-CZ" sz="1700" dirty="0">
                <a:latin typeface="Calibri" pitchFamily="34" charset="0"/>
              </a:rPr>
              <a:t>III. Indikátory vycházející z tzv. </a:t>
            </a:r>
            <a:r>
              <a:rPr lang="cs-CZ" sz="1700" b="1" dirty="0">
                <a:latin typeface="Calibri" pitchFamily="34" charset="0"/>
              </a:rPr>
              <a:t>„tvrdých dat“:</a:t>
            </a:r>
          </a:p>
          <a:p>
            <a:pPr indent="12700" defTabSz="258763">
              <a:spcBef>
                <a:spcPct val="10000"/>
              </a:spcBef>
              <a:spcAft>
                <a:spcPct val="10000"/>
              </a:spcAft>
              <a:tabLst>
                <a:tab pos="533400" algn="l"/>
              </a:tabLst>
            </a:pPr>
            <a:endParaRPr lang="cs-CZ" sz="400" b="1" dirty="0">
              <a:latin typeface="Calibri" pitchFamily="34" charset="0"/>
            </a:endParaRPr>
          </a:p>
          <a:p>
            <a:pPr marL="877888" lvl="1" indent="-342900" defTabSz="258763">
              <a:spcBef>
                <a:spcPct val="10000"/>
              </a:spcBef>
              <a:spcAft>
                <a:spcPct val="10000"/>
              </a:spcAft>
              <a:buFontTx/>
              <a:buChar char="•"/>
              <a:tabLst>
                <a:tab pos="533400" algn="l"/>
              </a:tabLst>
            </a:pPr>
            <a:r>
              <a:rPr lang="cs-CZ" sz="1600" b="1" dirty="0">
                <a:latin typeface="Calibri" pitchFamily="34" charset="0"/>
              </a:rPr>
              <a:t>Databáze odvysílaných pořadů (AOP).</a:t>
            </a:r>
            <a:endParaRPr lang="cs-CZ" sz="1600" dirty="0">
              <a:latin typeface="Calibri" pitchFamily="34" charset="0"/>
            </a:endParaRPr>
          </a:p>
          <a:p>
            <a:pPr marL="534988" lvl="1" defTabSz="258763">
              <a:spcBef>
                <a:spcPct val="10000"/>
              </a:spcBef>
              <a:spcAft>
                <a:spcPct val="10000"/>
              </a:spcAft>
              <a:tabLst>
                <a:tab pos="533400" algn="l"/>
              </a:tabLst>
            </a:pPr>
            <a:endParaRPr lang="cs-CZ" sz="1600" dirty="0">
              <a:latin typeface="Calibri" pitchFamily="34" charset="0"/>
            </a:endParaRPr>
          </a:p>
          <a:p>
            <a:pPr indent="12700" defTabSz="258763">
              <a:tabLst>
                <a:tab pos="533400" algn="l"/>
              </a:tabLst>
            </a:pPr>
            <a:endParaRPr lang="cs-CZ" sz="1600" b="0" dirty="0">
              <a:latin typeface="Calibri" pitchFamily="34" charset="0"/>
            </a:endParaRPr>
          </a:p>
        </p:txBody>
      </p:sp>
      <p:sp>
        <p:nvSpPr>
          <p:cNvPr id="10" name="AutoShape 2"/>
          <p:cNvSpPr>
            <a:spLocks noChangeArrowheads="1"/>
          </p:cNvSpPr>
          <p:nvPr/>
        </p:nvSpPr>
        <p:spPr bwMode="auto">
          <a:xfrm>
            <a:off x="103188" y="547200"/>
            <a:ext cx="8937625" cy="499281"/>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TYPY INDIKÁTORŮ A DAT</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a:t>
            </a:fld>
            <a:endParaRPr lang="cs-CZ" sz="1100" dirty="0">
              <a:solidFill>
                <a:srgbClr val="1A1F52"/>
              </a:solidFill>
              <a:latin typeface="+mj-lt"/>
              <a:cs typeface="Arial" charset="0"/>
            </a:endParaRPr>
          </a:p>
        </p:txBody>
      </p:sp>
      <p:sp>
        <p:nvSpPr>
          <p:cNvPr id="4" name="TextovéPole 3"/>
          <p:cNvSpPr txBox="1"/>
          <p:nvPr/>
        </p:nvSpPr>
        <p:spPr>
          <a:xfrm>
            <a:off x="4643179" y="5517232"/>
            <a:ext cx="4126171" cy="830997"/>
          </a:xfrm>
          <a:prstGeom prst="rect">
            <a:avLst/>
          </a:prstGeom>
          <a:noFill/>
          <a:ln>
            <a:solidFill>
              <a:schemeClr val="bg1">
                <a:lumMod val="65000"/>
              </a:schemeClr>
            </a:solidFill>
          </a:ln>
        </p:spPr>
        <p:txBody>
          <a:bodyPr wrap="square" rtlCol="0">
            <a:spAutoFit/>
          </a:bodyPr>
          <a:lstStyle/>
          <a:p>
            <a:r>
              <a:rPr lang="cs-CZ" sz="1200" i="1" dirty="0"/>
              <a:t>Poznámka: Všechny sledované indikátory vycházejí ze zdrojů uvedených na následujícím listě. V této zprávě jsou prezentovány jen vybrané indikátory, které jsou nejvíce relevantní pro hodnocení televizního vysílání.</a:t>
            </a:r>
          </a:p>
        </p:txBody>
      </p:sp>
      <p:sp>
        <p:nvSpPr>
          <p:cNvPr id="14"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5"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ÚVOD</a:t>
            </a:r>
          </a:p>
        </p:txBody>
      </p:sp>
    </p:spTree>
    <p:extLst>
      <p:ext uri="{BB962C8B-B14F-4D97-AF65-F5344CB8AC3E}">
        <p14:creationId xmlns:p14="http://schemas.microsoft.com/office/powerpoint/2010/main" val="42778783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2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70</a:t>
            </a:fld>
            <a:endParaRPr lang="cs-CZ" sz="1100" dirty="0">
              <a:solidFill>
                <a:srgbClr val="1A1F52"/>
              </a:solidFill>
              <a:latin typeface="+mj-lt"/>
              <a:cs typeface="Arial" charset="0"/>
            </a:endParaRPr>
          </a:p>
        </p:txBody>
      </p:sp>
      <p:sp>
        <p:nvSpPr>
          <p:cNvPr id="8" name="TextovéPole 7"/>
          <p:cNvSpPr txBox="1"/>
          <p:nvPr/>
        </p:nvSpPr>
        <p:spPr>
          <a:xfrm>
            <a:off x="390768" y="1272237"/>
            <a:ext cx="8532117" cy="5109091"/>
          </a:xfrm>
          <a:prstGeom prst="rect">
            <a:avLst/>
          </a:prstGeom>
          <a:noFill/>
        </p:spPr>
        <p:txBody>
          <a:bodyPr wrap="square" rtlCol="0">
            <a:spAutoFit/>
          </a:bodyPr>
          <a:lstStyle/>
          <a:p>
            <a:pPr marL="285750" indent="-285750">
              <a:spcAft>
                <a:spcPts val="600"/>
              </a:spcAft>
              <a:buFont typeface="Arial" pitchFamily="34" charset="0"/>
              <a:buChar char="•"/>
            </a:pPr>
            <a:r>
              <a:rPr lang="cs-CZ" b="1" dirty="0">
                <a:solidFill>
                  <a:prstClr val="black"/>
                </a:solidFill>
                <a:latin typeface="Calibri"/>
              </a:rPr>
              <a:t>Průměrný týdenní zásah diváků vzdělávacími a osvětovými pořady činil v loňském roce 16 %,</a:t>
            </a:r>
            <a:r>
              <a:rPr lang="cs-CZ" dirty="0">
                <a:solidFill>
                  <a:prstClr val="black"/>
                </a:solidFill>
                <a:latin typeface="Calibri"/>
              </a:rPr>
              <a:t> okolo této hodnoty oscilují i výsledky předchozích let.</a:t>
            </a:r>
          </a:p>
          <a:p>
            <a:pPr marL="285750" indent="-285750">
              <a:spcAft>
                <a:spcPts val="600"/>
              </a:spcAft>
              <a:buFont typeface="Arial" pitchFamily="34" charset="0"/>
              <a:buChar char="•"/>
            </a:pPr>
            <a:r>
              <a:rPr lang="cs-CZ" b="1" dirty="0">
                <a:solidFill>
                  <a:prstClr val="black"/>
                </a:solidFill>
                <a:latin typeface="Calibri"/>
              </a:rPr>
              <a:t>Index spokojenosti se vzdělávacími pořady je dlouhodobě ustálený </a:t>
            </a:r>
            <a:r>
              <a:rPr lang="cs-CZ" dirty="0">
                <a:solidFill>
                  <a:prstClr val="black"/>
                </a:solidFill>
                <a:latin typeface="Calibri"/>
              </a:rPr>
              <a:t>– v roce 2017 zůstal beze změny na hodnotě 82 %. Index originality činil 69 %, index míry zaujetí pak 76 %.</a:t>
            </a:r>
          </a:p>
          <a:p>
            <a:pPr marL="285750" indent="-285750">
              <a:spcAft>
                <a:spcPts val="600"/>
              </a:spcAft>
              <a:buFont typeface="Arial" pitchFamily="34" charset="0"/>
              <a:buChar char="•"/>
            </a:pPr>
            <a:r>
              <a:rPr lang="cs-CZ" b="1" dirty="0">
                <a:solidFill>
                  <a:prstClr val="black"/>
                </a:solidFill>
                <a:latin typeface="Calibri"/>
              </a:rPr>
              <a:t>Index indikátoru </a:t>
            </a:r>
            <a:r>
              <a:rPr lang="cs-CZ" b="1" i="1" dirty="0">
                <a:solidFill>
                  <a:prstClr val="black"/>
                </a:solidFill>
                <a:latin typeface="Calibri"/>
              </a:rPr>
              <a:t>„ČT významně přispívá ke vzdělanosti svých diváků“</a:t>
            </a:r>
            <a:r>
              <a:rPr lang="cs-CZ" dirty="0">
                <a:solidFill>
                  <a:prstClr val="black"/>
                </a:solidFill>
                <a:latin typeface="Calibri"/>
              </a:rPr>
              <a:t> dosáhl na hodnotu </a:t>
            </a:r>
            <a:r>
              <a:rPr lang="cs-CZ" b="1" dirty="0">
                <a:solidFill>
                  <a:prstClr val="black"/>
                </a:solidFill>
                <a:latin typeface="Calibri"/>
              </a:rPr>
              <a:t>67 % </a:t>
            </a:r>
            <a:r>
              <a:rPr lang="cs-CZ" dirty="0">
                <a:solidFill>
                  <a:prstClr val="black"/>
                </a:solidFill>
                <a:latin typeface="Calibri"/>
              </a:rPr>
              <a:t>a indikátoru </a:t>
            </a:r>
            <a:r>
              <a:rPr lang="cs-CZ" b="1" i="1" dirty="0">
                <a:solidFill>
                  <a:prstClr val="black"/>
                </a:solidFill>
                <a:latin typeface="Calibri"/>
              </a:rPr>
              <a:t>„ČT významně přispívá  i k právnímu vědomí občanů“</a:t>
            </a:r>
            <a:r>
              <a:rPr lang="cs-CZ" b="1" dirty="0">
                <a:solidFill>
                  <a:prstClr val="black"/>
                </a:solidFill>
                <a:latin typeface="Calibri"/>
              </a:rPr>
              <a:t> na 62 %. </a:t>
            </a:r>
            <a:r>
              <a:rPr lang="cs-CZ" dirty="0">
                <a:solidFill>
                  <a:prstClr val="black"/>
                </a:solidFill>
                <a:latin typeface="Calibri"/>
              </a:rPr>
              <a:t>V obou případech se jedná o stejný výsledek jako v roce 2015.</a:t>
            </a:r>
          </a:p>
          <a:p>
            <a:pPr marL="285750" lvl="1" indent="-285750">
              <a:spcAft>
                <a:spcPts val="600"/>
              </a:spcAft>
              <a:buFont typeface="Arial" pitchFamily="34" charset="0"/>
              <a:buChar char="•"/>
            </a:pPr>
            <a:r>
              <a:rPr lang="cs-CZ" b="1" dirty="0">
                <a:solidFill>
                  <a:prstClr val="black"/>
                </a:solidFill>
                <a:latin typeface="Calibri"/>
              </a:rPr>
              <a:t>V porovnání s předchozími roky roste podíl pořadů, které jsou vysílány v původním znění s titulky nebo v duálním jazykovém režimu </a:t>
            </a:r>
            <a:r>
              <a:rPr lang="cs-CZ" dirty="0">
                <a:solidFill>
                  <a:prstClr val="black"/>
                </a:solidFill>
                <a:latin typeface="Calibri"/>
              </a:rPr>
              <a:t>(divák si může vybrat mezi původním zněním a dabingem). Mimořádný </a:t>
            </a:r>
            <a:r>
              <a:rPr lang="cs-CZ" dirty="0">
                <a:latin typeface="+mj-lt"/>
              </a:rPr>
              <a:t>nárůst tohoto parametru – o 19 </a:t>
            </a:r>
            <a:r>
              <a:rPr lang="cs-CZ" dirty="0" err="1">
                <a:latin typeface="+mj-lt"/>
              </a:rPr>
              <a:t>p.b</a:t>
            </a:r>
            <a:r>
              <a:rPr lang="cs-CZ" dirty="0">
                <a:latin typeface="+mj-lt"/>
              </a:rPr>
              <a:t>. – jsme zaznamenali u pořadů pro děti. Důvodem je, že oddělení akvizice ČT začalo v loňském roce rozšiřovat nakupovaná vysílací práva právě o možnost „duálů“.</a:t>
            </a:r>
          </a:p>
          <a:p>
            <a:pPr marL="285750" lvl="1" indent="-285750">
              <a:spcAft>
                <a:spcPts val="600"/>
              </a:spcAft>
              <a:buFont typeface="Arial" pitchFamily="34" charset="0"/>
              <a:buChar char="•"/>
            </a:pPr>
            <a:r>
              <a:rPr lang="cs-CZ" b="1" dirty="0">
                <a:latin typeface="+mj-lt"/>
              </a:rPr>
              <a:t>Nabídka vzdělávacích a osvětových pořadů ČT je velmi pestrá </a:t>
            </a:r>
            <a:r>
              <a:rPr lang="cs-CZ" dirty="0">
                <a:latin typeface="+mj-lt"/>
              </a:rPr>
              <a:t>(na předchozí straně uvádíme jen stručný výčet)</a:t>
            </a:r>
            <a:r>
              <a:rPr lang="cs-CZ" b="1" dirty="0">
                <a:latin typeface="+mj-lt"/>
              </a:rPr>
              <a:t>,</a:t>
            </a:r>
            <a:r>
              <a:rPr lang="cs-CZ" dirty="0">
                <a:latin typeface="+mj-lt"/>
              </a:rPr>
              <a:t> zahrnuje pořady zaměřené na výuku jazyků, dopravní výchovu, finanční gramotnost, zdravotnickou osvětu, pořady vědeckého charakteru a řadu dalších.</a:t>
            </a:r>
          </a:p>
        </p:txBody>
      </p:sp>
    </p:spTree>
    <p:extLst>
      <p:ext uri="{BB962C8B-B14F-4D97-AF65-F5344CB8AC3E}">
        <p14:creationId xmlns:p14="http://schemas.microsoft.com/office/powerpoint/2010/main" val="38893625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B. PLNĚNÍ OBECNÝCH CÍLŮ</a:t>
            </a:r>
          </a:p>
          <a:p>
            <a:pPr marL="514350" indent="-514350" algn="ctr">
              <a:lnSpc>
                <a:spcPts val="3100"/>
              </a:lnSpc>
              <a:buAutoNum type="alphaUcPeriod"/>
            </a:pPr>
            <a:endParaRPr lang="cs-CZ" sz="3200" dirty="0">
              <a:latin typeface="+mj-lt"/>
            </a:endParaRPr>
          </a:p>
          <a:p>
            <a:pPr algn="ctr">
              <a:lnSpc>
                <a:spcPts val="3100"/>
              </a:lnSpc>
            </a:pPr>
            <a:r>
              <a:rPr lang="cs-CZ" sz="3200" dirty="0">
                <a:latin typeface="Calibri" pitchFamily="34" charset="0"/>
              </a:rPr>
              <a:t>CÍL 3 – Podpora kulturnosti, kultury a sportu</a:t>
            </a:r>
            <a:endParaRPr lang="cs-CZ" sz="3200" dirty="0">
              <a:latin typeface="+mj-lt"/>
            </a:endParaRPr>
          </a:p>
        </p:txBody>
      </p:sp>
      <p:sp>
        <p:nvSpPr>
          <p:cNvPr id="6"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71</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6121251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 </a:t>
            </a:r>
            <a:r>
              <a:rPr lang="pl-PL" sz="2100" b="1" dirty="0">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Zdroje: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r>
              <a:rPr lang="cs-CZ" sz="1200" b="1" dirty="0">
                <a:solidFill>
                  <a:prstClr val="black"/>
                </a:solidFill>
                <a:latin typeface="Calibri" pitchFamily="34" charset="0"/>
              </a:rPr>
              <a:t>, Tracking ČT</a:t>
            </a:r>
            <a:endParaRPr lang="cs-CZ" sz="1300" dirty="0">
              <a:latin typeface="Calibri" pitchFamily="34" charset="0"/>
            </a:endParaRPr>
          </a:p>
        </p:txBody>
      </p:sp>
      <p:graphicFrame>
        <p:nvGraphicFramePr>
          <p:cNvPr id="9" name="Graf 8"/>
          <p:cNvGraphicFramePr>
            <a:graphicFrameLocks/>
          </p:cNvGraphicFramePr>
          <p:nvPr>
            <p:extLst>
              <p:ext uri="{D42A27DB-BD31-4B8C-83A1-F6EECF244321}">
                <p14:modId xmlns:p14="http://schemas.microsoft.com/office/powerpoint/2010/main" val="2239089962"/>
              </p:ext>
            </p:extLst>
          </p:nvPr>
        </p:nvGraphicFramePr>
        <p:xfrm>
          <a:off x="103188" y="1340769"/>
          <a:ext cx="8937625" cy="5109244"/>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72</a:t>
            </a:fld>
            <a:endParaRPr lang="cs-CZ" sz="1100" dirty="0">
              <a:solidFill>
                <a:srgbClr val="1A1F52"/>
              </a:solidFill>
              <a:latin typeface="+mj-lt"/>
              <a:cs typeface="Arial" charset="0"/>
            </a:endParaRPr>
          </a:p>
        </p:txBody>
      </p:sp>
      <p:sp>
        <p:nvSpPr>
          <p:cNvPr id="11" name="Ovál 10">
            <a:extLst>
              <a:ext uri="{FF2B5EF4-FFF2-40B4-BE49-F238E27FC236}">
                <a16:creationId xmlns:a16="http://schemas.microsoft.com/office/drawing/2014/main" xmlns="" id="{C3AFD199-2706-4CAE-BB06-10945D03B895}"/>
              </a:ext>
            </a:extLst>
          </p:cNvPr>
          <p:cNvSpPr/>
          <p:nvPr/>
        </p:nvSpPr>
        <p:spPr>
          <a:xfrm>
            <a:off x="8388424" y="5625493"/>
            <a:ext cx="288032" cy="28803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dirty="0">
                <a:cs typeface="Times New Roman" panose="02020603050405020304" pitchFamily="18" charset="0"/>
              </a:rPr>
              <a:t>K</a:t>
            </a:r>
            <a:endParaRPr lang="en-GB" dirty="0">
              <a:cs typeface="Times New Roman" panose="02020603050405020304" pitchFamily="18" charset="0"/>
            </a:endParaRPr>
          </a:p>
        </p:txBody>
      </p:sp>
    </p:spTree>
    <p:extLst>
      <p:ext uri="{BB962C8B-B14F-4D97-AF65-F5344CB8AC3E}">
        <p14:creationId xmlns:p14="http://schemas.microsoft.com/office/powerpoint/2010/main" val="5368337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graphicFrame>
        <p:nvGraphicFramePr>
          <p:cNvPr id="9" name="Graf 8"/>
          <p:cNvGraphicFramePr>
            <a:graphicFrameLocks/>
          </p:cNvGraphicFramePr>
          <p:nvPr>
            <p:extLst>
              <p:ext uri="{D42A27DB-BD31-4B8C-83A1-F6EECF244321}">
                <p14:modId xmlns:p14="http://schemas.microsoft.com/office/powerpoint/2010/main" val="4092822769"/>
              </p:ext>
            </p:extLst>
          </p:nvPr>
        </p:nvGraphicFramePr>
        <p:xfrm>
          <a:off x="103188" y="1340769"/>
          <a:ext cx="8937625" cy="5109244"/>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73</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29480559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Tracking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graphicFrame>
        <p:nvGraphicFramePr>
          <p:cNvPr id="9" name="Graf 8"/>
          <p:cNvGraphicFramePr>
            <a:graphicFrameLocks/>
          </p:cNvGraphicFramePr>
          <p:nvPr>
            <p:extLst>
              <p:ext uri="{D42A27DB-BD31-4B8C-83A1-F6EECF244321}">
                <p14:modId xmlns:p14="http://schemas.microsoft.com/office/powerpoint/2010/main" val="2064262900"/>
              </p:ext>
            </p:extLst>
          </p:nvPr>
        </p:nvGraphicFramePr>
        <p:xfrm>
          <a:off x="103188" y="1340769"/>
          <a:ext cx="8937625" cy="5109244"/>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8"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74</a:t>
            </a:fld>
            <a:endParaRPr lang="cs-CZ" sz="1100" dirty="0">
              <a:solidFill>
                <a:srgbClr val="1A1F52"/>
              </a:solidFill>
              <a:latin typeface="+mj-lt"/>
              <a:cs typeface="Arial" charset="0"/>
            </a:endParaRPr>
          </a:p>
        </p:txBody>
      </p:sp>
      <p:sp>
        <p:nvSpPr>
          <p:cNvPr id="12" name="Ovál 11">
            <a:extLst>
              <a:ext uri="{FF2B5EF4-FFF2-40B4-BE49-F238E27FC236}">
                <a16:creationId xmlns:a16="http://schemas.microsoft.com/office/drawing/2014/main" xmlns="" id="{4DC994C2-790E-4CDE-80F3-F31053077888}"/>
              </a:ext>
            </a:extLst>
          </p:cNvPr>
          <p:cNvSpPr/>
          <p:nvPr/>
        </p:nvSpPr>
        <p:spPr>
          <a:xfrm>
            <a:off x="8388424" y="5625493"/>
            <a:ext cx="288032" cy="28803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dirty="0">
                <a:cs typeface="Times New Roman" panose="02020603050405020304" pitchFamily="18" charset="0"/>
              </a:rPr>
              <a:t>K</a:t>
            </a:r>
            <a:endParaRPr lang="en-GB" dirty="0">
              <a:cs typeface="Times New Roman" panose="02020603050405020304" pitchFamily="18" charset="0"/>
            </a:endParaRPr>
          </a:p>
        </p:txBody>
      </p:sp>
    </p:spTree>
    <p:extLst>
      <p:ext uri="{BB962C8B-B14F-4D97-AF65-F5344CB8AC3E}">
        <p14:creationId xmlns:p14="http://schemas.microsoft.com/office/powerpoint/2010/main" val="38403833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3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75</a:t>
            </a:fld>
            <a:endParaRPr lang="cs-CZ" sz="1100" dirty="0">
              <a:solidFill>
                <a:srgbClr val="1A1F52"/>
              </a:solidFill>
              <a:latin typeface="+mj-lt"/>
              <a:cs typeface="Arial" charset="0"/>
            </a:endParaRPr>
          </a:p>
        </p:txBody>
      </p:sp>
      <p:sp>
        <p:nvSpPr>
          <p:cNvPr id="8" name="TextovéPole 7"/>
          <p:cNvSpPr txBox="1"/>
          <p:nvPr/>
        </p:nvSpPr>
        <p:spPr>
          <a:xfrm>
            <a:off x="390768" y="1593081"/>
            <a:ext cx="8532117" cy="3924151"/>
          </a:xfrm>
          <a:prstGeom prst="rect">
            <a:avLst/>
          </a:prstGeom>
          <a:noFill/>
        </p:spPr>
        <p:txBody>
          <a:bodyPr wrap="square" rtlCol="0">
            <a:spAutoFit/>
          </a:bodyPr>
          <a:lstStyle/>
          <a:p>
            <a:pPr marL="285750" indent="-285750">
              <a:spcAft>
                <a:spcPts val="600"/>
              </a:spcAft>
              <a:buFont typeface="Arial" pitchFamily="34" charset="0"/>
              <a:buChar char="•"/>
            </a:pPr>
            <a:r>
              <a:rPr lang="cs-CZ" b="1" dirty="0">
                <a:solidFill>
                  <a:prstClr val="black"/>
                </a:solidFill>
                <a:latin typeface="Calibri"/>
              </a:rPr>
              <a:t>Loňský průměrný týdenní zásah kulturních žánrů vymezených Kodexem ČT činil 70 %,</a:t>
            </a:r>
            <a:r>
              <a:rPr lang="cs-CZ" dirty="0">
                <a:solidFill>
                  <a:prstClr val="black"/>
                </a:solidFill>
                <a:latin typeface="Calibri"/>
              </a:rPr>
              <a:t> což je oproti roku 2016 pokles o 2 </a:t>
            </a:r>
            <a:r>
              <a:rPr lang="cs-CZ" dirty="0" err="1">
                <a:solidFill>
                  <a:prstClr val="black"/>
                </a:solidFill>
                <a:latin typeface="Calibri"/>
              </a:rPr>
              <a:t>p.b</a:t>
            </a:r>
            <a:r>
              <a:rPr lang="cs-CZ" dirty="0">
                <a:solidFill>
                  <a:prstClr val="black"/>
                </a:solidFill>
                <a:latin typeface="Calibri"/>
              </a:rPr>
              <a:t>. U samotné ČT art došlo k posílení o 1 </a:t>
            </a:r>
            <a:r>
              <a:rPr lang="cs-CZ" dirty="0" err="1">
                <a:solidFill>
                  <a:prstClr val="black"/>
                </a:solidFill>
                <a:latin typeface="Calibri"/>
              </a:rPr>
              <a:t>p.b</a:t>
            </a:r>
            <a:r>
              <a:rPr lang="cs-CZ" dirty="0">
                <a:solidFill>
                  <a:prstClr val="black"/>
                </a:solidFill>
                <a:latin typeface="Calibri"/>
              </a:rPr>
              <a:t>. na hodnotu 7 %.</a:t>
            </a:r>
          </a:p>
          <a:p>
            <a:pPr marL="285750" indent="-285750">
              <a:spcAft>
                <a:spcPts val="600"/>
              </a:spcAft>
              <a:buFont typeface="Arial" pitchFamily="34" charset="0"/>
              <a:buChar char="•"/>
            </a:pPr>
            <a:r>
              <a:rPr lang="cs-CZ" b="1" dirty="0">
                <a:solidFill>
                  <a:prstClr val="black"/>
                </a:solidFill>
                <a:latin typeface="Calibri"/>
              </a:rPr>
              <a:t>Kvalitativní parametry kulturních žánrů vykazují v roce 2017 jen minimální posuny a zůstávají na svých dlouhodobých hladinách – </a:t>
            </a:r>
            <a:r>
              <a:rPr lang="cs-CZ" dirty="0">
                <a:solidFill>
                  <a:prstClr val="black"/>
                </a:solidFill>
                <a:latin typeface="Calibri"/>
              </a:rPr>
              <a:t>míra spokojenosti zůstala beze změny na hodnotě 82 %, </a:t>
            </a:r>
            <a:r>
              <a:rPr lang="cs-CZ" dirty="0">
                <a:latin typeface="Calibri"/>
              </a:rPr>
              <a:t>stejně tak index míry zaujetí na 71 %. Index originality činil 61 %. </a:t>
            </a:r>
          </a:p>
          <a:p>
            <a:pPr marL="285750" indent="-285750">
              <a:spcAft>
                <a:spcPts val="600"/>
              </a:spcAft>
              <a:buFont typeface="Arial" pitchFamily="34" charset="0"/>
              <a:buChar char="•"/>
            </a:pPr>
            <a:r>
              <a:rPr lang="cs-CZ" b="1" dirty="0">
                <a:latin typeface="+mn-lt"/>
              </a:rPr>
              <a:t>Indexy indikátorů vycházejících z </a:t>
            </a:r>
            <a:r>
              <a:rPr lang="cs-CZ" b="1" dirty="0" err="1">
                <a:latin typeface="+mn-lt"/>
              </a:rPr>
              <a:t>trackingového</a:t>
            </a:r>
            <a:r>
              <a:rPr lang="cs-CZ" b="1" dirty="0">
                <a:latin typeface="+mn-lt"/>
              </a:rPr>
              <a:t> šetření zůstaly prakticky na stejné úrovni jako v roce 2016, </a:t>
            </a:r>
            <a:r>
              <a:rPr lang="cs-CZ" dirty="0">
                <a:latin typeface="+mn-lt"/>
              </a:rPr>
              <a:t>pouze u vnímání ČT jako lídra v oblasti kulturních pořadů jsme zaznamenali výraznější pokles o 3 </a:t>
            </a:r>
            <a:r>
              <a:rPr lang="cs-CZ" dirty="0" err="1">
                <a:latin typeface="+mn-lt"/>
              </a:rPr>
              <a:t>p.b</a:t>
            </a:r>
            <a:r>
              <a:rPr lang="cs-CZ" dirty="0">
                <a:latin typeface="+mn-lt"/>
              </a:rPr>
              <a:t>. na hodnotu 69 %. </a:t>
            </a:r>
          </a:p>
          <a:p>
            <a:pPr marL="285750" indent="-285750">
              <a:spcAft>
                <a:spcPts val="600"/>
              </a:spcAft>
              <a:buFont typeface="Arial" pitchFamily="34" charset="0"/>
              <a:buChar char="•"/>
            </a:pPr>
            <a:r>
              <a:rPr lang="cs-CZ" dirty="0">
                <a:latin typeface="+mn-lt"/>
              </a:rPr>
              <a:t>Pro 65 % diváků je ČT hlavní televizí, pokud jde o české filmy, pro 41 % hlavním médiem pro sledování českých seriálů. 40 % vnímá Českou televizi jako hlavní v oblasti kulturních pořadů. U všech zmíněných parametrů došlo k mírnému meziročnímu poklesu o  2-3 </a:t>
            </a:r>
            <a:r>
              <a:rPr lang="cs-CZ" dirty="0" err="1">
                <a:latin typeface="+mn-lt"/>
              </a:rPr>
              <a:t>p.b</a:t>
            </a:r>
            <a:r>
              <a:rPr lang="cs-CZ" dirty="0">
                <a:latin typeface="+mn-lt"/>
              </a:rPr>
              <a:t>.</a:t>
            </a:r>
          </a:p>
        </p:txBody>
      </p:sp>
    </p:spTree>
    <p:extLst>
      <p:ext uri="{BB962C8B-B14F-4D97-AF65-F5344CB8AC3E}">
        <p14:creationId xmlns:p14="http://schemas.microsoft.com/office/powerpoint/2010/main" val="2134176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9" name="Graf 8"/>
          <p:cNvGraphicFramePr>
            <a:graphicFrameLocks/>
          </p:cNvGraphicFramePr>
          <p:nvPr>
            <p:extLst>
              <p:ext uri="{D42A27DB-BD31-4B8C-83A1-F6EECF244321}">
                <p14:modId xmlns:p14="http://schemas.microsoft.com/office/powerpoint/2010/main" val="2568037707"/>
              </p:ext>
            </p:extLst>
          </p:nvPr>
        </p:nvGraphicFramePr>
        <p:xfrm>
          <a:off x="103188" y="2132856"/>
          <a:ext cx="8937625" cy="4317157"/>
        </p:xfrm>
        <a:graphic>
          <a:graphicData uri="http://schemas.openxmlformats.org/drawingml/2006/chart">
            <c:chart xmlns:c="http://schemas.openxmlformats.org/drawingml/2006/chart" xmlns:r="http://schemas.openxmlformats.org/officeDocument/2006/relationships" r:id="rId4"/>
          </a:graphicData>
        </a:graphic>
      </p:graphicFrame>
      <p:sp>
        <p:nvSpPr>
          <p:cNvPr id="13" name="AutoShape 2"/>
          <p:cNvSpPr>
            <a:spLocks noChangeArrowheads="1"/>
          </p:cNvSpPr>
          <p:nvPr/>
        </p:nvSpPr>
        <p:spPr bwMode="auto">
          <a:xfrm>
            <a:off x="103188" y="1521761"/>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latin typeface="Calibri" pitchFamily="34" charset="0"/>
              </a:rPr>
              <a:t>PODÍL JEDNOTLIVÝCH UMĚLECKÝCH SMĚRŮ NA VŠECH vysílaných UMĚLECKÝCH POŘADECH</a:t>
            </a: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76</a:t>
            </a:fld>
            <a:endParaRPr lang="cs-CZ" sz="1100" dirty="0">
              <a:solidFill>
                <a:srgbClr val="1A1F52"/>
              </a:solidFill>
              <a:latin typeface="+mj-lt"/>
              <a:cs typeface="Arial" charset="0"/>
            </a:endParaRPr>
          </a:p>
        </p:txBody>
      </p:sp>
      <p:sp>
        <p:nvSpPr>
          <p:cNvPr id="15" name="Obdélník 14"/>
          <p:cNvSpPr/>
          <p:nvPr/>
        </p:nvSpPr>
        <p:spPr>
          <a:xfrm>
            <a:off x="103189" y="5600701"/>
            <a:ext cx="8749866" cy="628650"/>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utoShape 2">
            <a:extLst>
              <a:ext uri="{FF2B5EF4-FFF2-40B4-BE49-F238E27FC236}">
                <a16:creationId xmlns:a16="http://schemas.microsoft.com/office/drawing/2014/main" xmlns="" id="{DD8D465F-FA2D-48CC-AC2F-27BD0A0C1B77}"/>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AOP ČT, PROVYS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4" name="Zástupný symbol pro datum 7">
            <a:extLst>
              <a:ext uri="{FF2B5EF4-FFF2-40B4-BE49-F238E27FC236}">
                <a16:creationId xmlns:a16="http://schemas.microsoft.com/office/drawing/2014/main" xmlns="" id="{C68EDC11-4287-440E-9629-BC714A29FAC1}"/>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Tree>
    <p:extLst>
      <p:ext uri="{BB962C8B-B14F-4D97-AF65-F5344CB8AC3E}">
        <p14:creationId xmlns:p14="http://schemas.microsoft.com/office/powerpoint/2010/main" val="28258441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0" name="Graf 9"/>
          <p:cNvGraphicFramePr>
            <a:graphicFrameLocks/>
          </p:cNvGraphicFramePr>
          <p:nvPr>
            <p:extLst>
              <p:ext uri="{D42A27DB-BD31-4B8C-83A1-F6EECF244321}">
                <p14:modId xmlns:p14="http://schemas.microsoft.com/office/powerpoint/2010/main" val="2096101914"/>
              </p:ext>
            </p:extLst>
          </p:nvPr>
        </p:nvGraphicFramePr>
        <p:xfrm>
          <a:off x="103188" y="2037807"/>
          <a:ext cx="8937625" cy="4412206"/>
        </p:xfrm>
        <a:graphic>
          <a:graphicData uri="http://schemas.openxmlformats.org/drawingml/2006/chart">
            <c:chart xmlns:c="http://schemas.openxmlformats.org/drawingml/2006/chart" xmlns:r="http://schemas.openxmlformats.org/officeDocument/2006/relationships" r:id="rId4"/>
          </a:graphicData>
        </a:graphic>
      </p:graphicFrame>
      <p:sp>
        <p:nvSpPr>
          <p:cNvPr id="7" name="AutoShape 2"/>
          <p:cNvSpPr>
            <a:spLocks noChangeArrowheads="1"/>
          </p:cNvSpPr>
          <p:nvPr/>
        </p:nvSpPr>
        <p:spPr bwMode="auto">
          <a:xfrm>
            <a:off x="103188" y="1502748"/>
            <a:ext cx="8937625" cy="683103"/>
          </a:xfrm>
          <a:prstGeom prst="roundRect">
            <a:avLst>
              <a:gd name="adj" fmla="val 9792"/>
            </a:avLst>
          </a:prstGeom>
          <a:no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latin typeface="Calibri" pitchFamily="34" charset="0"/>
              </a:rPr>
              <a:t>2017: míra očekávání různých typů uměleckých pořadů ve vysílání</a:t>
            </a: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77</a:t>
            </a:fld>
            <a:endParaRPr lang="cs-CZ" sz="1100" dirty="0">
              <a:solidFill>
                <a:srgbClr val="1A1F52"/>
              </a:solidFill>
              <a:latin typeface="+mj-lt"/>
              <a:cs typeface="Arial" charset="0"/>
            </a:endParaRPr>
          </a:p>
        </p:txBody>
      </p:sp>
      <p:sp>
        <p:nvSpPr>
          <p:cNvPr id="15" name="AutoShape 2">
            <a:extLst>
              <a:ext uri="{FF2B5EF4-FFF2-40B4-BE49-F238E27FC236}">
                <a16:creationId xmlns:a16="http://schemas.microsoft.com/office/drawing/2014/main" xmlns="" id="{BA1E56ED-C610-4614-AF8C-64FCC27A2C6A}"/>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6" name="Zástupný symbol pro datum 7">
            <a:extLst>
              <a:ext uri="{FF2B5EF4-FFF2-40B4-BE49-F238E27FC236}">
                <a16:creationId xmlns:a16="http://schemas.microsoft.com/office/drawing/2014/main" xmlns="" id="{8F57462F-4195-46FC-934D-66F2593C8FD7}"/>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Tree>
    <p:extLst>
      <p:ext uri="{BB962C8B-B14F-4D97-AF65-F5344CB8AC3E}">
        <p14:creationId xmlns:p14="http://schemas.microsoft.com/office/powerpoint/2010/main" val="15503938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AOP ČT, PROVYS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graphicFrame>
        <p:nvGraphicFramePr>
          <p:cNvPr id="9" name="Graf 8"/>
          <p:cNvGraphicFramePr>
            <a:graphicFrameLocks/>
          </p:cNvGraphicFramePr>
          <p:nvPr>
            <p:extLst>
              <p:ext uri="{D42A27DB-BD31-4B8C-83A1-F6EECF244321}">
                <p14:modId xmlns:p14="http://schemas.microsoft.com/office/powerpoint/2010/main" val="2358660463"/>
              </p:ext>
            </p:extLst>
          </p:nvPr>
        </p:nvGraphicFramePr>
        <p:xfrm>
          <a:off x="103188" y="1988840"/>
          <a:ext cx="8937625" cy="4461173"/>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AutoShape 2"/>
          <p:cNvSpPr>
            <a:spLocks noChangeArrowheads="1"/>
          </p:cNvSpPr>
          <p:nvPr/>
        </p:nvSpPr>
        <p:spPr bwMode="auto">
          <a:xfrm>
            <a:off x="103188" y="1521761"/>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pitchFamily="34" charset="0"/>
              </a:rPr>
              <a:t>PODÍL JEDNOTLIVÝCH PODŽÁNRŮ NA DOKUMENTÁRNÍCH POŘADECH</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78</a:t>
            </a:fld>
            <a:endParaRPr lang="cs-CZ" sz="1100" dirty="0">
              <a:solidFill>
                <a:srgbClr val="1A1F52"/>
              </a:solidFill>
              <a:latin typeface="+mj-lt"/>
              <a:cs typeface="Arial" charset="0"/>
            </a:endParaRPr>
          </a:p>
        </p:txBody>
      </p:sp>
      <p:sp>
        <p:nvSpPr>
          <p:cNvPr id="14" name="Obdélník 13"/>
          <p:cNvSpPr/>
          <p:nvPr/>
        </p:nvSpPr>
        <p:spPr>
          <a:xfrm>
            <a:off x="103189" y="5301208"/>
            <a:ext cx="8749866" cy="899567"/>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51198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 </a:t>
            </a:r>
            <a:r>
              <a:rPr lang="pl-PL" sz="2100" b="1" dirty="0">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AOP ČT, PROVYS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graphicFrame>
        <p:nvGraphicFramePr>
          <p:cNvPr id="9" name="Graf 8"/>
          <p:cNvGraphicFramePr>
            <a:graphicFrameLocks/>
          </p:cNvGraphicFramePr>
          <p:nvPr>
            <p:extLst>
              <p:ext uri="{D42A27DB-BD31-4B8C-83A1-F6EECF244321}">
                <p14:modId xmlns:p14="http://schemas.microsoft.com/office/powerpoint/2010/main" val="1596477531"/>
              </p:ext>
            </p:extLst>
          </p:nvPr>
        </p:nvGraphicFramePr>
        <p:xfrm>
          <a:off x="103188" y="1988840"/>
          <a:ext cx="8937625" cy="4461173"/>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2" name="AutoShape 2"/>
          <p:cNvSpPr>
            <a:spLocks noChangeArrowheads="1"/>
          </p:cNvSpPr>
          <p:nvPr/>
        </p:nvSpPr>
        <p:spPr bwMode="auto">
          <a:xfrm>
            <a:off x="103188" y="1521761"/>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pitchFamily="34" charset="0"/>
              </a:rPr>
              <a:t>PODÍL JEDNOTLIVÝCH SPORTŮ NA SPORTOVNÍM VYSÍLÁNÍ ČT</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79</a:t>
            </a:fld>
            <a:endParaRPr lang="cs-CZ" sz="1100" dirty="0">
              <a:solidFill>
                <a:srgbClr val="1A1F52"/>
              </a:solidFill>
              <a:latin typeface="+mj-lt"/>
              <a:cs typeface="Arial" charset="0"/>
            </a:endParaRPr>
          </a:p>
        </p:txBody>
      </p:sp>
      <p:sp>
        <p:nvSpPr>
          <p:cNvPr id="14" name="Obdélník 13"/>
          <p:cNvSpPr/>
          <p:nvPr/>
        </p:nvSpPr>
        <p:spPr>
          <a:xfrm>
            <a:off x="103189" y="5391150"/>
            <a:ext cx="8749866" cy="809625"/>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278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0" name="AutoShape 2"/>
          <p:cNvSpPr>
            <a:spLocks noChangeArrowheads="1"/>
          </p:cNvSpPr>
          <p:nvPr/>
        </p:nvSpPr>
        <p:spPr bwMode="auto">
          <a:xfrm>
            <a:off x="103188" y="547200"/>
            <a:ext cx="8937625" cy="499281"/>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PŘEHLED ZDROJŮ INDIKÁTORŮ A DAT POUŽITÝCH PRO HODNOCENÍ</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a:t>
            </a:fld>
            <a:endParaRPr lang="cs-CZ" sz="1100" dirty="0">
              <a:solidFill>
                <a:srgbClr val="1A1F52"/>
              </a:solidFill>
              <a:latin typeface="+mj-lt"/>
              <a:cs typeface="Arial"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597942605"/>
              </p:ext>
            </p:extLst>
          </p:nvPr>
        </p:nvGraphicFramePr>
        <p:xfrm>
          <a:off x="251787" y="1080000"/>
          <a:ext cx="8517563" cy="1249680"/>
        </p:xfrm>
        <a:graphic>
          <a:graphicData uri="http://schemas.openxmlformats.org/drawingml/2006/table">
            <a:tbl>
              <a:tblPr firstRow="1" bandRow="1">
                <a:tableStyleId>{5C22544A-7EE6-4342-B048-85BDC9FD1C3A}</a:tableStyleId>
              </a:tblPr>
              <a:tblGrid>
                <a:gridCol w="6036438">
                  <a:extLst>
                    <a:ext uri="{9D8B030D-6E8A-4147-A177-3AD203B41FA5}">
                      <a16:colId xmlns:a16="http://schemas.microsoft.com/office/drawing/2014/main" xmlns="" val="20000"/>
                    </a:ext>
                  </a:extLst>
                </a:gridCol>
                <a:gridCol w="2481125">
                  <a:extLst>
                    <a:ext uri="{9D8B030D-6E8A-4147-A177-3AD203B41FA5}">
                      <a16:colId xmlns:a16="http://schemas.microsoft.com/office/drawing/2014/main" xmlns="" val="20001"/>
                    </a:ext>
                  </a:extLst>
                </a:gridCol>
              </a:tblGrid>
              <a:tr h="335280">
                <a:tc>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300" b="1" i="0" u="none" strike="noStrike" kern="1200" cap="none" spc="0" normalizeH="0" baseline="0" noProof="0" dirty="0">
                          <a:ln>
                            <a:noFill/>
                          </a:ln>
                          <a:solidFill>
                            <a:prstClr val="black"/>
                          </a:solidFill>
                          <a:effectLst/>
                          <a:uLnTx/>
                          <a:uFillTx/>
                          <a:latin typeface="+mj-lt"/>
                          <a:ea typeface="+mn-ea"/>
                          <a:cs typeface="+mn-cs"/>
                        </a:rPr>
                        <a:t>I. Interní zdroje dat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lang="cs-CZ" sz="130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04800">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300" b="1" i="0" u="none" strike="noStrike" kern="1200" cap="none" spc="0" normalizeH="0" baseline="0" noProof="0" dirty="0">
                          <a:ln>
                            <a:noFill/>
                          </a:ln>
                          <a:solidFill>
                            <a:prstClr val="black"/>
                          </a:solidFill>
                          <a:effectLst/>
                          <a:uLnTx/>
                          <a:uFillTx/>
                          <a:latin typeface="+mj-lt"/>
                          <a:ea typeface="+mn-ea"/>
                          <a:cs typeface="+mn-cs"/>
                        </a:rPr>
                        <a:t>Denní kontinuální výzkum ČT </a:t>
                      </a:r>
                      <a:r>
                        <a:rPr kumimoji="0" lang="cs-CZ" sz="1300" b="0" i="0" u="none" strike="noStrike" kern="1200" cap="none" spc="0" normalizeH="0" baseline="0" noProof="0" dirty="0">
                          <a:ln>
                            <a:noFill/>
                          </a:ln>
                          <a:solidFill>
                            <a:prstClr val="black"/>
                          </a:solidFill>
                          <a:effectLst/>
                          <a:uLnTx/>
                          <a:uFillTx/>
                          <a:latin typeface="+mj-lt"/>
                          <a:ea typeface="+mn-ea"/>
                          <a:cs typeface="+mn-cs"/>
                        </a:rPr>
                        <a:t>(DKV)</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300" b="0" dirty="0">
                          <a:solidFill>
                            <a:schemeClr val="tx1"/>
                          </a:solidFill>
                          <a:latin typeface="+mj-lt"/>
                        </a:rPr>
                        <a:t>panel 1 000</a:t>
                      </a:r>
                      <a:r>
                        <a:rPr lang="cs-CZ" sz="1300" b="0" baseline="0" dirty="0">
                          <a:solidFill>
                            <a:schemeClr val="tx1"/>
                          </a:solidFill>
                          <a:latin typeface="+mj-lt"/>
                        </a:rPr>
                        <a:t> respondentů</a:t>
                      </a:r>
                      <a:endParaRPr lang="cs-CZ" sz="130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04800">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300" b="1" i="0" u="none" strike="noStrike" kern="1200" cap="none" spc="0" normalizeH="0" baseline="0" noProof="0" dirty="0">
                          <a:ln>
                            <a:noFill/>
                          </a:ln>
                          <a:solidFill>
                            <a:prstClr val="black"/>
                          </a:solidFill>
                          <a:effectLst/>
                          <a:uLnTx/>
                          <a:uFillTx/>
                          <a:latin typeface="+mj-lt"/>
                          <a:ea typeface="+mn-ea"/>
                          <a:cs typeface="+mn-cs"/>
                        </a:rPr>
                        <a:t>Databáze odvysílaných pořadů ČT </a:t>
                      </a:r>
                      <a:r>
                        <a:rPr kumimoji="0" lang="cs-CZ" sz="1300" b="0" i="0" u="none" strike="noStrike" kern="1200" cap="none" spc="0" normalizeH="0" baseline="0" noProof="0" dirty="0">
                          <a:ln>
                            <a:noFill/>
                          </a:ln>
                          <a:solidFill>
                            <a:prstClr val="black"/>
                          </a:solidFill>
                          <a:effectLst/>
                          <a:uLnTx/>
                          <a:uFillTx/>
                          <a:latin typeface="+mj-lt"/>
                          <a:ea typeface="+mn-ea"/>
                          <a:cs typeface="+mn-cs"/>
                        </a:rPr>
                        <a:t>(AOP)</a:t>
                      </a:r>
                      <a:endParaRPr lang="cs-CZ" sz="130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300" dirty="0">
                          <a:solidFill>
                            <a:schemeClr val="tx1"/>
                          </a:solidFill>
                          <a:latin typeface="+mj-lt"/>
                        </a:rPr>
                        <a:t>80 385 pořadů za 1-12/</a:t>
                      </a:r>
                      <a:r>
                        <a:rPr lang="cs-CZ" sz="1300" baseline="0" dirty="0">
                          <a:solidFill>
                            <a:schemeClr val="tx1"/>
                          </a:solidFill>
                          <a:latin typeface="+mj-lt"/>
                        </a:rPr>
                        <a:t>2017*</a:t>
                      </a:r>
                      <a:endParaRPr lang="cs-CZ" sz="130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04800">
                <a:tc>
                  <a:txBody>
                    <a:bodyPr/>
                    <a:lstStyle/>
                    <a:p>
                      <a:pPr marL="179388" marR="0" lvl="0" indent="-179388" algn="l" defTabSz="258763" rtl="0" eaLnBrk="1" fontAlgn="base" latinLnBrk="0" hangingPunct="1">
                        <a:lnSpc>
                          <a:spcPct val="100000"/>
                        </a:lnSpc>
                        <a:spcBef>
                          <a:spcPct val="10000"/>
                        </a:spcBef>
                        <a:spcAft>
                          <a:spcPct val="10000"/>
                        </a:spcAft>
                        <a:buClrTx/>
                        <a:buSzTx/>
                        <a:buFontTx/>
                        <a:buChar char="•"/>
                        <a:tabLst>
                          <a:tab pos="533400" algn="l"/>
                        </a:tabLst>
                        <a:defRPr/>
                      </a:pPr>
                      <a:r>
                        <a:rPr kumimoji="0" lang="cs-CZ" sz="1300" b="1" i="0" u="none" strike="noStrike" kern="1200" cap="none" spc="0" normalizeH="0" baseline="0" dirty="0">
                          <a:ln>
                            <a:noFill/>
                          </a:ln>
                          <a:solidFill>
                            <a:prstClr val="black"/>
                          </a:solidFill>
                          <a:effectLst/>
                          <a:uLnTx/>
                          <a:uFillTx/>
                          <a:latin typeface="+mj-lt"/>
                          <a:ea typeface="+mn-ea"/>
                          <a:cs typeface="+mn-cs"/>
                        </a:rPr>
                        <a:t>On-line tracking ČT</a:t>
                      </a:r>
                      <a:r>
                        <a:rPr kumimoji="0" lang="cs-CZ" sz="1300" b="0" i="0" u="none" strike="noStrike" kern="1200" cap="none" spc="0" normalizeH="0" baseline="0" dirty="0">
                          <a:ln>
                            <a:noFill/>
                          </a:ln>
                          <a:solidFill>
                            <a:prstClr val="black"/>
                          </a:solidFill>
                          <a:effectLst/>
                          <a:uLnTx/>
                          <a:uFillTx/>
                          <a:latin typeface="+mj-lt"/>
                          <a:ea typeface="+mn-ea"/>
                          <a:cs typeface="+mn-cs"/>
                        </a:rPr>
                        <a:t> (OLT)</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300" dirty="0">
                          <a:solidFill>
                            <a:schemeClr val="tx1"/>
                          </a:solidFill>
                          <a:latin typeface="+mj-lt"/>
                        </a:rPr>
                        <a:t>8 044 respondentů za 1-12/2017</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4006757458"/>
              </p:ext>
            </p:extLst>
          </p:nvPr>
        </p:nvGraphicFramePr>
        <p:xfrm>
          <a:off x="251520" y="2499606"/>
          <a:ext cx="8538470" cy="3759426"/>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xmlns="" val="20000"/>
                    </a:ext>
                  </a:extLst>
                </a:gridCol>
                <a:gridCol w="3176312">
                  <a:extLst>
                    <a:ext uri="{9D8B030D-6E8A-4147-A177-3AD203B41FA5}">
                      <a16:colId xmlns:a16="http://schemas.microsoft.com/office/drawing/2014/main" xmlns="" val="20001"/>
                    </a:ext>
                  </a:extLst>
                </a:gridCol>
                <a:gridCol w="2481838">
                  <a:extLst>
                    <a:ext uri="{9D8B030D-6E8A-4147-A177-3AD203B41FA5}">
                      <a16:colId xmlns:a16="http://schemas.microsoft.com/office/drawing/2014/main" xmlns="" val="20002"/>
                    </a:ext>
                  </a:extLst>
                </a:gridCol>
              </a:tblGrid>
              <a:tr h="290802">
                <a:tc gridSpan="3">
                  <a:txBody>
                    <a:bodyPr/>
                    <a:lstStyle/>
                    <a:p>
                      <a:pPr marL="0" marR="0" lvl="0" indent="0" algn="l" defTabSz="258763" rtl="0" eaLnBrk="1" fontAlgn="base" latinLnBrk="0" hangingPunct="1">
                        <a:lnSpc>
                          <a:spcPct val="100000"/>
                        </a:lnSpc>
                        <a:spcBef>
                          <a:spcPct val="10000"/>
                        </a:spcBef>
                        <a:spcAft>
                          <a:spcPct val="10000"/>
                        </a:spcAft>
                        <a:buClrTx/>
                        <a:buSzTx/>
                        <a:buFontTx/>
                        <a:buNone/>
                        <a:tabLst>
                          <a:tab pos="533400" algn="l"/>
                        </a:tabLst>
                        <a:defRPr/>
                      </a:pPr>
                      <a:r>
                        <a:rPr kumimoji="0" lang="cs-CZ" sz="1300" b="1" i="0" u="none" strike="noStrike" kern="1200" cap="none" spc="0" normalizeH="0" baseline="0" noProof="0" dirty="0">
                          <a:ln>
                            <a:noFill/>
                          </a:ln>
                          <a:solidFill>
                            <a:prstClr val="black"/>
                          </a:solidFill>
                          <a:effectLst/>
                          <a:uLnTx/>
                          <a:uFillTx/>
                          <a:latin typeface="+mj-lt"/>
                          <a:ea typeface="+mn-ea"/>
                          <a:cs typeface="+mn-cs"/>
                        </a:rPr>
                        <a:t>II. Externí dodavatelé a zdroje dat</a:t>
                      </a:r>
                      <a:r>
                        <a:rPr kumimoji="0" lang="cs-CZ" sz="1300" b="1" i="0" u="none" strike="noStrike" kern="1200" cap="none" spc="0" normalizeH="0" baseline="0" noProof="0" dirty="0">
                          <a:ln>
                            <a:noFill/>
                          </a:ln>
                          <a:solidFill>
                            <a:prstClr val="black"/>
                          </a:solidFill>
                          <a:effectLst/>
                          <a:uLnTx/>
                          <a:uFillTx/>
                          <a:latin typeface="+mn-lt"/>
                          <a:ea typeface="+mn-ea"/>
                          <a:cs typeface="+mn-cs"/>
                        </a:rPr>
                        <a:t> </a:t>
                      </a:r>
                      <a:r>
                        <a:rPr kumimoji="0" lang="cs-CZ" sz="1300" b="1" i="0" u="none" strike="noStrike" kern="1200" cap="none" spc="0" normalizeH="0" baseline="30000" noProof="0" dirty="0">
                          <a:ln>
                            <a:noFill/>
                          </a:ln>
                          <a:solidFill>
                            <a:prstClr val="black"/>
                          </a:solidFill>
                          <a:effectLst/>
                          <a:uLnTx/>
                          <a:uFillTx/>
                          <a:latin typeface="+mn-lt"/>
                          <a:ea typeface="+mn-ea"/>
                          <a:cs typeface="+mn-cs"/>
                        </a:rPr>
                        <a:t>1</a:t>
                      </a:r>
                      <a:endParaRPr kumimoji="0" lang="cs-CZ" sz="1300" b="1" i="0" u="none" strike="noStrike" kern="1200" cap="none" spc="0" normalizeH="0" baseline="0" noProof="0" dirty="0">
                        <a:ln>
                          <a:noFill/>
                        </a:ln>
                        <a:solidFill>
                          <a:prstClr val="black"/>
                        </a:solidFill>
                        <a:effectLst/>
                        <a:uLnTx/>
                        <a:uFillTx/>
                        <a:latin typeface="+mj-lt"/>
                        <a:ea typeface="+mn-ea"/>
                        <a:cs typeface="+mn-cs"/>
                      </a:endParaRPr>
                    </a:p>
                  </a:txBody>
                  <a:tcPr>
                    <a:lnB w="3175" cap="flat" cmpd="sng" algn="ctr">
                      <a:solidFill>
                        <a:schemeClr val="tx1"/>
                      </a:solidFill>
                      <a:prstDash val="sysDot"/>
                      <a:round/>
                      <a:headEnd type="none" w="med" len="med"/>
                      <a:tailEnd type="none" w="med" len="med"/>
                    </a:lnB>
                    <a:noFill/>
                  </a:tcPr>
                </a:tc>
                <a:tc hMerge="1">
                  <a:txBody>
                    <a:bodyPr/>
                    <a:lstStyle/>
                    <a:p>
                      <a:endParaRPr lang="cs-CZ" sz="1600" b="0" dirty="0">
                        <a:solidFill>
                          <a:schemeClr val="tx1"/>
                        </a:solidFill>
                        <a:latin typeface="+mj-lt"/>
                      </a:endParaRPr>
                    </a:p>
                  </a:txBody>
                  <a:tcPr>
                    <a:noFill/>
                  </a:tcPr>
                </a:tc>
                <a:tc hMerge="1">
                  <a:txBody>
                    <a:bodyPr/>
                    <a:lstStyle/>
                    <a:p>
                      <a:endParaRPr lang="cs-CZ" sz="1600" b="0" dirty="0">
                        <a:solidFill>
                          <a:schemeClr val="tx1"/>
                        </a:solidFill>
                        <a:latin typeface="+mj-lt"/>
                      </a:endParaRPr>
                    </a:p>
                  </a:txBody>
                  <a:tcPr>
                    <a:noFill/>
                  </a:tcPr>
                </a:tc>
                <a:extLst>
                  <a:ext uri="{0D108BD9-81ED-4DB2-BD59-A6C34878D82A}">
                    <a16:rowId xmlns:a16="http://schemas.microsoft.com/office/drawing/2014/main" xmlns="" val="10000"/>
                  </a:ext>
                </a:extLst>
              </a:tr>
              <a:tr h="449421">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300" b="1" dirty="0">
                          <a:latin typeface="Calibri" pitchFamily="34" charset="0"/>
                        </a:rPr>
                        <a:t>ATO - </a:t>
                      </a:r>
                      <a:r>
                        <a:rPr lang="cs-CZ" sz="1300" b="1" dirty="0" err="1">
                          <a:latin typeface="Calibri" pitchFamily="34" charset="0"/>
                        </a:rPr>
                        <a:t>Nielsen</a:t>
                      </a:r>
                      <a:r>
                        <a:rPr lang="cs-CZ" sz="1300" b="1" dirty="0">
                          <a:latin typeface="Calibri" pitchFamily="34" charset="0"/>
                        </a:rPr>
                        <a:t> </a:t>
                      </a:r>
                      <a:r>
                        <a:rPr lang="cs-CZ" sz="1300" b="1" dirty="0" err="1">
                          <a:latin typeface="Calibri" pitchFamily="34" charset="0"/>
                        </a:rPr>
                        <a:t>Admosphere</a:t>
                      </a:r>
                      <a:endParaRPr kumimoji="0" lang="cs-CZ" sz="1300" b="0" i="0" u="none" strike="noStrike" kern="1200" cap="none" spc="0" normalizeH="0" baseline="0" noProof="0" dirty="0">
                        <a:ln>
                          <a:noFill/>
                        </a:ln>
                        <a:solidFill>
                          <a:prstClr val="black"/>
                        </a:solidFill>
                        <a:effectLst/>
                        <a:uLnTx/>
                        <a:uFillTx/>
                        <a:latin typeface="+mj-lt"/>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300" dirty="0">
                          <a:latin typeface="Calibri" pitchFamily="34" charset="0"/>
                        </a:rPr>
                        <a:t>Elektronické měření sledovanosti (peoplemetry)</a:t>
                      </a:r>
                      <a:endParaRPr lang="cs-CZ" sz="1300" b="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300" b="0" dirty="0">
                          <a:solidFill>
                            <a:schemeClr val="tx1"/>
                          </a:solidFill>
                          <a:latin typeface="+mj-lt"/>
                        </a:rPr>
                        <a:t>panel </a:t>
                      </a:r>
                      <a:r>
                        <a:rPr lang="cs-CZ" sz="1300" kern="1200" dirty="0">
                          <a:solidFill>
                            <a:schemeClr val="tx1"/>
                          </a:solidFill>
                          <a:latin typeface="+mn-lt"/>
                          <a:ea typeface="+mn-ea"/>
                          <a:cs typeface="+mn-cs"/>
                        </a:rPr>
                        <a:t>1 850</a:t>
                      </a:r>
                      <a:r>
                        <a:rPr lang="cs-CZ" sz="1300" b="0" dirty="0">
                          <a:solidFill>
                            <a:schemeClr val="tx1"/>
                          </a:solidFill>
                          <a:latin typeface="+mj-lt"/>
                        </a:rPr>
                        <a:t> domácností</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264365">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300" b="1" kern="1200" dirty="0" err="1">
                          <a:solidFill>
                            <a:schemeClr val="dk1"/>
                          </a:solidFill>
                          <a:latin typeface="Calibri" pitchFamily="34" charset="0"/>
                          <a:ea typeface="+mn-ea"/>
                          <a:cs typeface="+mn-cs"/>
                        </a:rPr>
                        <a:t>Kantar</a:t>
                      </a:r>
                      <a:r>
                        <a:rPr lang="cs-CZ" sz="1300" b="1" kern="1200" dirty="0">
                          <a:solidFill>
                            <a:schemeClr val="dk1"/>
                          </a:solidFill>
                          <a:latin typeface="Calibri" pitchFamily="34" charset="0"/>
                          <a:ea typeface="+mn-ea"/>
                          <a:cs typeface="+mn-cs"/>
                        </a:rPr>
                        <a:t> TNS (dříve TNS AISA)</a:t>
                      </a:r>
                      <a:endParaRPr lang="cs-CZ" sz="130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300" dirty="0">
                          <a:latin typeface="Calibri" pitchFamily="34" charset="0"/>
                        </a:rPr>
                        <a:t>Semestrální </a:t>
                      </a:r>
                      <a:r>
                        <a:rPr lang="cs-CZ" sz="1300" dirty="0" err="1">
                          <a:latin typeface="Calibri" pitchFamily="34" charset="0"/>
                        </a:rPr>
                        <a:t>trackingový</a:t>
                      </a:r>
                      <a:r>
                        <a:rPr lang="cs-CZ" sz="1300" dirty="0">
                          <a:latin typeface="Calibri" pitchFamily="34" charset="0"/>
                        </a:rPr>
                        <a:t> výzkum </a:t>
                      </a:r>
                      <a:r>
                        <a:rPr kumimoji="0" lang="cs-CZ" sz="1300" b="1" i="0" u="none" strike="noStrike" kern="1200" cap="none" spc="0" normalizeH="0" baseline="30000" noProof="0" dirty="0">
                          <a:ln>
                            <a:noFill/>
                          </a:ln>
                          <a:solidFill>
                            <a:prstClr val="black"/>
                          </a:solidFill>
                          <a:effectLst/>
                          <a:uLnTx/>
                          <a:uFillTx/>
                          <a:latin typeface="+mn-lt"/>
                          <a:ea typeface="+mn-ea"/>
                          <a:cs typeface="+mn-cs"/>
                        </a:rPr>
                        <a:t>2</a:t>
                      </a:r>
                      <a:endParaRPr lang="cs-CZ" sz="130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300" dirty="0">
                          <a:solidFill>
                            <a:schemeClr val="tx1"/>
                          </a:solidFill>
                          <a:latin typeface="+mj-lt"/>
                        </a:rPr>
                        <a:t>min. 1 000 respondentů/vlnu</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559754">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300" b="1" kern="1200" dirty="0">
                          <a:solidFill>
                            <a:schemeClr val="dk1"/>
                          </a:solidFill>
                          <a:latin typeface="Calibri" pitchFamily="34" charset="0"/>
                          <a:ea typeface="+mn-ea"/>
                          <a:cs typeface="+mn-cs"/>
                        </a:rPr>
                        <a:t>Media Tenor</a:t>
                      </a:r>
                      <a:endParaRPr lang="cs-CZ" sz="130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cs-CZ" sz="1300" dirty="0">
                          <a:latin typeface="Calibri" panose="020F0502020204030204" pitchFamily="34" charset="0"/>
                          <a:ea typeface="MS PGothic" pitchFamily="34" charset="-128"/>
                          <a:cs typeface="Trebuchet MS" pitchFamily="34" charset="0"/>
                        </a:rPr>
                        <a:t>Analýza zpravodajských pořadů ČT</a:t>
                      </a:r>
                      <a:endParaRPr lang="cs-CZ" sz="1300" i="1" kern="1200" dirty="0">
                        <a:solidFill>
                          <a:prstClr val="black"/>
                        </a:solidFill>
                        <a:latin typeface="+mn-lt"/>
                        <a:ea typeface="+mn-ea"/>
                        <a:cs typeface="+mn-cs"/>
                      </a:endParaRPr>
                    </a:p>
                    <a:p>
                      <a:pPr marL="285750" indent="-285750">
                        <a:buFontTx/>
                        <a:buChar char="-"/>
                      </a:pPr>
                      <a:endParaRPr lang="cs-CZ" sz="1300" dirty="0">
                        <a:latin typeface="Calibri" panose="020F0502020204030204" pitchFamily="34" charset="0"/>
                        <a:ea typeface="MS PGothic" pitchFamily="34" charset="-128"/>
                        <a:cs typeface="Trebuchet MS" pitchFamily="34" charset="0"/>
                      </a:endParaRPr>
                    </a:p>
                    <a:p>
                      <a:pPr marL="285750" indent="-285750">
                        <a:buFontTx/>
                        <a:buChar char="-"/>
                      </a:pPr>
                      <a:r>
                        <a:rPr lang="cs-CZ" sz="1300" dirty="0">
                          <a:latin typeface="Calibri" panose="020F0502020204030204" pitchFamily="34" charset="0"/>
                          <a:ea typeface="MS PGothic" pitchFamily="34" charset="-128"/>
                          <a:cs typeface="Trebuchet MS" pitchFamily="34" charset="0"/>
                        </a:rPr>
                        <a:t>Komparativní analýza zpravodajství TV Nova, FTV</a:t>
                      </a:r>
                      <a:r>
                        <a:rPr lang="cs-CZ" sz="1300" baseline="0" dirty="0">
                          <a:latin typeface="Calibri" panose="020F0502020204030204" pitchFamily="34" charset="0"/>
                          <a:ea typeface="MS PGothic" pitchFamily="34" charset="-128"/>
                          <a:cs typeface="Trebuchet MS" pitchFamily="34" charset="0"/>
                        </a:rPr>
                        <a:t> Prima a Českého rozhlasu</a:t>
                      </a:r>
                    </a:p>
                    <a:p>
                      <a:pPr marL="285750" indent="-285750">
                        <a:buFontTx/>
                        <a:buChar char="-"/>
                      </a:pPr>
                      <a:endParaRPr lang="cs-CZ" sz="1300" dirty="0">
                        <a:latin typeface="Calibri" panose="020F0502020204030204" pitchFamily="34" charset="0"/>
                        <a:ea typeface="MS PGothic" pitchFamily="34" charset="-128"/>
                        <a:cs typeface="Trebuchet MS" pitchFamily="34" charset="0"/>
                      </a:endParaRPr>
                    </a:p>
                    <a:p>
                      <a:pPr marL="285750" indent="-285750">
                        <a:buFontTx/>
                        <a:buChar char="-"/>
                      </a:pPr>
                      <a:r>
                        <a:rPr lang="cs-CZ" sz="1300" dirty="0">
                          <a:latin typeface="Calibri" panose="020F0502020204030204" pitchFamily="34" charset="0"/>
                          <a:ea typeface="MS PGothic" pitchFamily="34" charset="-128"/>
                          <a:cs typeface="Trebuchet MS" pitchFamily="34" charset="0"/>
                        </a:rPr>
                        <a:t>Srovnávací analýza zpravodajských pořadů Události ČT, </a:t>
                      </a:r>
                      <a:r>
                        <a:rPr lang="cs-CZ" sz="1300" dirty="0" err="1">
                          <a:latin typeface="Calibri" panose="020F0502020204030204" pitchFamily="34" charset="0"/>
                          <a:ea typeface="MS PGothic" pitchFamily="34" charset="-128"/>
                          <a:cs typeface="Trebuchet MS" pitchFamily="34" charset="0"/>
                        </a:rPr>
                        <a:t>Zeit</a:t>
                      </a:r>
                      <a:r>
                        <a:rPr lang="cs-CZ" sz="1300" dirty="0">
                          <a:latin typeface="Calibri" panose="020F0502020204030204" pitchFamily="34" charset="0"/>
                          <a:ea typeface="MS PGothic" pitchFamily="34" charset="-128"/>
                          <a:cs typeface="Trebuchet MS" pitchFamily="34" charset="0"/>
                        </a:rPr>
                        <a:t> </a:t>
                      </a:r>
                      <a:r>
                        <a:rPr lang="cs-CZ" sz="1300" dirty="0" err="1">
                          <a:latin typeface="Calibri" panose="020F0502020204030204" pitchFamily="34" charset="0"/>
                          <a:ea typeface="MS PGothic" pitchFamily="34" charset="-128"/>
                          <a:cs typeface="Trebuchet MS" pitchFamily="34" charset="0"/>
                        </a:rPr>
                        <a:t>im</a:t>
                      </a:r>
                      <a:r>
                        <a:rPr lang="cs-CZ" sz="1300" dirty="0">
                          <a:latin typeface="Calibri" panose="020F0502020204030204" pitchFamily="34" charset="0"/>
                          <a:ea typeface="MS PGothic" pitchFamily="34" charset="-128"/>
                          <a:cs typeface="Trebuchet MS" pitchFamily="34" charset="0"/>
                        </a:rPr>
                        <a:t> </a:t>
                      </a:r>
                      <a:r>
                        <a:rPr lang="cs-CZ" sz="1300" dirty="0" err="1">
                          <a:latin typeface="Calibri" panose="020F0502020204030204" pitchFamily="34" charset="0"/>
                          <a:ea typeface="MS PGothic" pitchFamily="34" charset="-128"/>
                          <a:cs typeface="Trebuchet MS" pitchFamily="34" charset="0"/>
                        </a:rPr>
                        <a:t>Bild</a:t>
                      </a:r>
                      <a:r>
                        <a:rPr lang="cs-CZ" sz="1300" dirty="0">
                          <a:latin typeface="Calibri" panose="020F0502020204030204" pitchFamily="34" charset="0"/>
                          <a:ea typeface="MS PGothic" pitchFamily="34" charset="-128"/>
                          <a:cs typeface="Trebuchet MS" pitchFamily="34" charset="0"/>
                        </a:rPr>
                        <a:t> ORF a </a:t>
                      </a:r>
                      <a:r>
                        <a:rPr lang="cs-CZ" sz="1300" dirty="0" err="1">
                          <a:latin typeface="Calibri" panose="020F0502020204030204" pitchFamily="34" charset="0"/>
                          <a:ea typeface="MS PGothic" pitchFamily="34" charset="-128"/>
                          <a:cs typeface="Trebuchet MS" pitchFamily="34" charset="0"/>
                        </a:rPr>
                        <a:t>Wiadomości</a:t>
                      </a:r>
                      <a:r>
                        <a:rPr lang="cs-CZ" sz="1300" dirty="0">
                          <a:latin typeface="Calibri" panose="020F0502020204030204" pitchFamily="34" charset="0"/>
                          <a:ea typeface="MS PGothic" pitchFamily="34" charset="-128"/>
                          <a:cs typeface="Trebuchet MS" pitchFamily="34" charset="0"/>
                        </a:rPr>
                        <a:t> TVP</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300" kern="1200" dirty="0">
                          <a:solidFill>
                            <a:schemeClr val="tx1"/>
                          </a:solidFill>
                          <a:latin typeface="+mn-lt"/>
                          <a:ea typeface="+mn-ea"/>
                          <a:cs typeface="+mn-cs"/>
                        </a:rPr>
                        <a:t>36 926 příspěvků za 1-12/</a:t>
                      </a:r>
                      <a:r>
                        <a:rPr lang="cs-CZ" sz="1300" kern="1200" baseline="0" dirty="0">
                          <a:solidFill>
                            <a:schemeClr val="tx1"/>
                          </a:solidFill>
                          <a:latin typeface="+mn-lt"/>
                          <a:ea typeface="+mn-ea"/>
                          <a:cs typeface="+mn-cs"/>
                        </a:rPr>
                        <a:t>2017</a:t>
                      </a:r>
                      <a:endParaRPr lang="cs-CZ" sz="13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3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300" kern="1200" dirty="0">
                          <a:solidFill>
                            <a:schemeClr val="tx1"/>
                          </a:solidFill>
                          <a:latin typeface="+mn-lt"/>
                          <a:ea typeface="+mn-ea"/>
                          <a:cs typeface="+mn-cs"/>
                        </a:rPr>
                        <a:t>67 451 příspěvků za 1-12/</a:t>
                      </a:r>
                      <a:r>
                        <a:rPr lang="cs-CZ" sz="1300" kern="1200" baseline="0" dirty="0">
                          <a:solidFill>
                            <a:schemeClr val="tx1"/>
                          </a:solidFill>
                          <a:latin typeface="+mn-lt"/>
                          <a:ea typeface="+mn-ea"/>
                          <a:cs typeface="+mn-cs"/>
                        </a:rPr>
                        <a:t>2017</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13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3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300" kern="1200" dirty="0">
                          <a:solidFill>
                            <a:schemeClr val="tx1"/>
                          </a:solidFill>
                          <a:latin typeface="+mn-lt"/>
                          <a:ea typeface="+mn-ea"/>
                          <a:cs typeface="+mn-cs"/>
                        </a:rPr>
                        <a:t>5 607 příspěvků za 1-4/</a:t>
                      </a:r>
                      <a:r>
                        <a:rPr lang="cs-CZ" sz="1300" kern="1200" baseline="0" dirty="0">
                          <a:solidFill>
                            <a:schemeClr val="tx1"/>
                          </a:solidFill>
                          <a:latin typeface="+mn-lt"/>
                          <a:ea typeface="+mn-ea"/>
                          <a:cs typeface="+mn-cs"/>
                        </a:rPr>
                        <a:t>2017</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264365">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altLang="cs-CZ" sz="1300" b="1" kern="1200" dirty="0">
                          <a:solidFill>
                            <a:schemeClr val="dk1"/>
                          </a:solidFill>
                          <a:latin typeface="Calibri" pitchFamily="34" charset="0"/>
                          <a:ea typeface="+mn-ea"/>
                          <a:cs typeface="+mn-cs"/>
                        </a:rPr>
                        <a:t>PhDr. Tomáš Trampota, PhD.</a:t>
                      </a:r>
                    </a:p>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altLang="cs-CZ" sz="1300" b="1" kern="1200" dirty="0">
                          <a:solidFill>
                            <a:schemeClr val="dk1"/>
                          </a:solidFill>
                          <a:latin typeface="Calibri" pitchFamily="34" charset="0"/>
                          <a:ea typeface="+mn-ea"/>
                          <a:cs typeface="+mn-cs"/>
                        </a:rPr>
                        <a:t>PhDr. Tereza </a:t>
                      </a:r>
                      <a:r>
                        <a:rPr lang="cs-CZ" altLang="cs-CZ" sz="1300" b="1" kern="1200" dirty="0" err="1">
                          <a:solidFill>
                            <a:schemeClr val="dk1"/>
                          </a:solidFill>
                          <a:latin typeface="Calibri" pitchFamily="34" charset="0"/>
                          <a:ea typeface="+mn-ea"/>
                          <a:cs typeface="+mn-cs"/>
                        </a:rPr>
                        <a:t>Klabíková</a:t>
                      </a:r>
                      <a:r>
                        <a:rPr lang="cs-CZ" altLang="cs-CZ" sz="1300" b="1" kern="1200" dirty="0">
                          <a:solidFill>
                            <a:schemeClr val="dk1"/>
                          </a:solidFill>
                          <a:latin typeface="Calibri" pitchFamily="34" charset="0"/>
                          <a:ea typeface="+mn-ea"/>
                          <a:cs typeface="+mn-cs"/>
                        </a:rPr>
                        <a:t> Rábová, PhD.</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altLang="cs-CZ" sz="1300" dirty="0">
                          <a:latin typeface="Calibri" panose="020F0502020204030204" pitchFamily="34" charset="0"/>
                          <a:ea typeface="MS PGothic" pitchFamily="34" charset="-128"/>
                          <a:cs typeface="Trebuchet MS" pitchFamily="34" charset="0"/>
                        </a:rPr>
                        <a:t>Expertní posouzení zpravodajství ČT odborníky z NYU Prague a FSV UK </a:t>
                      </a:r>
                      <a:r>
                        <a:rPr kumimoji="0" lang="cs-CZ" sz="1300" b="1" i="0" u="none" strike="noStrike" kern="1200" cap="none" spc="0" normalizeH="0" baseline="30000" noProof="0" dirty="0">
                          <a:ln>
                            <a:noFill/>
                          </a:ln>
                          <a:solidFill>
                            <a:prstClr val="black"/>
                          </a:solidFill>
                          <a:effectLst/>
                          <a:uLnTx/>
                          <a:uFillTx/>
                          <a:latin typeface="+mn-lt"/>
                          <a:ea typeface="+mn-ea"/>
                          <a:cs typeface="+mn-cs"/>
                        </a:rPr>
                        <a:t>3</a:t>
                      </a:r>
                      <a:endParaRPr lang="cs-CZ" sz="1300" dirty="0">
                        <a:solidFill>
                          <a:schemeClr val="tx1"/>
                        </a:solidFill>
                        <a:latin typeface="+mj-lt"/>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300" kern="1200" dirty="0">
                          <a:solidFill>
                            <a:schemeClr val="tx1"/>
                          </a:solidFill>
                          <a:latin typeface="+mn-lt"/>
                          <a:ea typeface="+mn-ea"/>
                          <a:cs typeface="+mn-cs"/>
                        </a:rPr>
                        <a:t>4 témata za 1-12/2017</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49421">
                <a:tc>
                  <a:txBody>
                    <a:bodyPr/>
                    <a:lstStyle/>
                    <a:p>
                      <a:pPr marL="163513" marR="0" lvl="0" indent="-163513" algn="l" defTabSz="258763" rtl="0" eaLnBrk="1" fontAlgn="base" latinLnBrk="0" hangingPunct="1">
                        <a:lnSpc>
                          <a:spcPct val="100000"/>
                        </a:lnSpc>
                        <a:spcBef>
                          <a:spcPct val="10000"/>
                        </a:spcBef>
                        <a:spcAft>
                          <a:spcPct val="10000"/>
                        </a:spcAft>
                        <a:buClrTx/>
                        <a:buSzTx/>
                        <a:buFontTx/>
                        <a:buChar char="•"/>
                        <a:tabLst>
                          <a:tab pos="533400" algn="l"/>
                        </a:tabLst>
                        <a:defRPr/>
                      </a:pPr>
                      <a:r>
                        <a:rPr lang="cs-CZ" sz="1300" b="1" kern="1200" noProof="0" dirty="0" err="1">
                          <a:solidFill>
                            <a:schemeClr val="dk1"/>
                          </a:solidFill>
                          <a:latin typeface="Calibri" pitchFamily="34" charset="0"/>
                          <a:ea typeface="+mn-ea"/>
                          <a:cs typeface="+mn-cs"/>
                        </a:rPr>
                        <a:t>NetMonitor</a:t>
                      </a:r>
                      <a:endParaRPr lang="cs-CZ" sz="1300" b="1" kern="1200" noProof="0" dirty="0">
                        <a:solidFill>
                          <a:schemeClr val="dk1"/>
                        </a:solidFill>
                        <a:latin typeface="Calibri" pitchFamily="34" charset="0"/>
                        <a:ea typeface="+mn-ea"/>
                        <a:cs typeface="+mn-cs"/>
                      </a:endParaRP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Tx/>
                        <a:buChar char="-"/>
                      </a:pPr>
                      <a:r>
                        <a:rPr lang="cs-CZ" sz="1300" dirty="0">
                          <a:solidFill>
                            <a:schemeClr val="tx1"/>
                          </a:solidFill>
                          <a:latin typeface="+mj-lt"/>
                        </a:rPr>
                        <a:t>výzkum návštěvnosti internetu v České republice zadávaný sdružením SPIR</a:t>
                      </a:r>
                      <a:r>
                        <a:rPr lang="cs-CZ" sz="1300" dirty="0">
                          <a:latin typeface="Calibri" pitchFamily="34" charset="0"/>
                        </a:rPr>
                        <a:t> </a:t>
                      </a:r>
                      <a:r>
                        <a:rPr kumimoji="0" lang="cs-CZ" sz="1300" b="1" i="0" u="none" strike="noStrike" kern="1200" cap="none" spc="0" normalizeH="0" baseline="30000" noProof="0" dirty="0">
                          <a:ln>
                            <a:noFill/>
                          </a:ln>
                          <a:solidFill>
                            <a:prstClr val="black"/>
                          </a:solidFill>
                          <a:effectLst/>
                          <a:uLnTx/>
                          <a:uFillTx/>
                          <a:latin typeface="+mn-lt"/>
                          <a:ea typeface="+mn-ea"/>
                          <a:cs typeface="+mn-cs"/>
                        </a:rPr>
                        <a:t>4</a:t>
                      </a:r>
                      <a:r>
                        <a:rPr lang="cs-CZ" sz="1300" dirty="0">
                          <a:solidFill>
                            <a:schemeClr val="tx1"/>
                          </a:solidFill>
                          <a:latin typeface="+mj-lt"/>
                        </a:rPr>
                        <a:t> </a:t>
                      </a:r>
                    </a:p>
                  </a:txBody>
                  <a:tcP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lang="cs-CZ" sz="1300" dirty="0">
                          <a:solidFill>
                            <a:schemeClr val="tx1"/>
                          </a:solidFill>
                          <a:latin typeface="+mj-lt"/>
                        </a:rPr>
                        <a:t>-</a:t>
                      </a:r>
                    </a:p>
                  </a:txBody>
                  <a:tcPr anchor="ctr">
                    <a:lnL w="3175" cap="flat" cmpd="sng" algn="ctr">
                      <a:noFill/>
                      <a:prstDash val="sysDot"/>
                      <a:round/>
                      <a:headEnd type="none" w="med" len="med"/>
                      <a:tailEnd type="none" w="med" len="med"/>
                    </a:lnL>
                    <a:lnR w="3175" cap="flat" cmpd="sng" algn="ctr">
                      <a:no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14"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1" name="TextovéPole 10"/>
          <p:cNvSpPr txBox="1"/>
          <p:nvPr/>
        </p:nvSpPr>
        <p:spPr>
          <a:xfrm>
            <a:off x="1115616" y="6529551"/>
            <a:ext cx="7653735" cy="276999"/>
          </a:xfrm>
          <a:prstGeom prst="rect">
            <a:avLst/>
          </a:prstGeom>
          <a:noFill/>
        </p:spPr>
        <p:txBody>
          <a:bodyPr wrap="square" rtlCol="0">
            <a:spAutoFit/>
          </a:bodyPr>
          <a:lstStyle/>
          <a:p>
            <a:pPr algn="r"/>
            <a:r>
              <a:rPr lang="cs-CZ" sz="1200" dirty="0">
                <a:latin typeface="+mj-lt"/>
              </a:rPr>
              <a:t>* bez reklam a účelových pořadů	</a:t>
            </a:r>
            <a:r>
              <a:rPr lang="cs-CZ" sz="1200" baseline="30000" dirty="0">
                <a:latin typeface="+mj-lt"/>
              </a:rPr>
              <a:t>1)</a:t>
            </a:r>
            <a:r>
              <a:rPr lang="cs-CZ" sz="1200" dirty="0">
                <a:latin typeface="+mj-lt"/>
              </a:rPr>
              <a:t> Příloha 1	</a:t>
            </a:r>
            <a:r>
              <a:rPr lang="cs-CZ" sz="1200" baseline="30000" dirty="0">
                <a:latin typeface="+mj-lt"/>
              </a:rPr>
              <a:t>2)</a:t>
            </a:r>
            <a:r>
              <a:rPr lang="cs-CZ" sz="1200" dirty="0">
                <a:latin typeface="+mj-lt"/>
              </a:rPr>
              <a:t> Příloha 2	</a:t>
            </a:r>
            <a:r>
              <a:rPr lang="cs-CZ" sz="1200" baseline="30000" dirty="0">
                <a:latin typeface="+mj-lt"/>
              </a:rPr>
              <a:t>3)</a:t>
            </a:r>
            <a:r>
              <a:rPr lang="cs-CZ" sz="1200" dirty="0">
                <a:latin typeface="+mj-lt"/>
              </a:rPr>
              <a:t> Příloha 3	</a:t>
            </a:r>
            <a:r>
              <a:rPr lang="cs-CZ" sz="1200" baseline="30000" dirty="0">
                <a:latin typeface="+mj-lt"/>
              </a:rPr>
              <a:t> 4)</a:t>
            </a:r>
            <a:r>
              <a:rPr lang="cs-CZ" sz="1200" dirty="0">
                <a:latin typeface="+mj-lt"/>
              </a:rPr>
              <a:t> Příloha 4</a:t>
            </a:r>
          </a:p>
        </p:txBody>
      </p:sp>
      <p:sp>
        <p:nvSpPr>
          <p:cNvPr id="16" name="Zástupný symbol pro datum 7"/>
          <p:cNvSpPr txBox="1">
            <a:spLocks/>
          </p:cNvSpPr>
          <p:nvPr/>
        </p:nvSpPr>
        <p:spPr bwMode="auto">
          <a:xfrm>
            <a:off x="360363" y="43200"/>
            <a:ext cx="8408987"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ÚVOD</a:t>
            </a:r>
          </a:p>
        </p:txBody>
      </p:sp>
    </p:spTree>
    <p:extLst>
      <p:ext uri="{BB962C8B-B14F-4D97-AF65-F5344CB8AC3E}">
        <p14:creationId xmlns:p14="http://schemas.microsoft.com/office/powerpoint/2010/main" val="18680634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80</a:t>
            </a:fld>
            <a:endParaRPr lang="cs-CZ" sz="1100" dirty="0">
              <a:solidFill>
                <a:srgbClr val="1A1F52"/>
              </a:solidFill>
              <a:latin typeface="+mj-lt"/>
              <a:cs typeface="Arial" charset="0"/>
            </a:endParaRPr>
          </a:p>
        </p:txBody>
      </p:sp>
      <p:sp>
        <p:nvSpPr>
          <p:cNvPr id="16" name="AutoShape 2"/>
          <p:cNvSpPr>
            <a:spLocks noChangeArrowheads="1"/>
          </p:cNvSpPr>
          <p:nvPr/>
        </p:nvSpPr>
        <p:spPr bwMode="auto">
          <a:xfrm>
            <a:off x="103188" y="1340768"/>
            <a:ext cx="8937625" cy="467079"/>
          </a:xfrm>
          <a:prstGeom prst="roundRect">
            <a:avLst>
              <a:gd name="adj" fmla="val 9792"/>
            </a:avLst>
          </a:prstGeom>
          <a:no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latin typeface="Calibri" pitchFamily="34" charset="0"/>
              </a:rPr>
              <a:t>2017: PARTNERSTVÍ ČT PŘI VÝZNAMNÝCH KULTURNÍCH UDÁLOSTECH A CHARITATIVNÍCH PROJEKTECH</a:t>
            </a:r>
          </a:p>
        </p:txBody>
      </p:sp>
      <p:sp>
        <p:nvSpPr>
          <p:cNvPr id="17"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2" name="AutoShape 2">
            <a:extLst>
              <a:ext uri="{FF2B5EF4-FFF2-40B4-BE49-F238E27FC236}">
                <a16:creationId xmlns:a16="http://schemas.microsoft.com/office/drawing/2014/main" xmlns="" id="{5B8BF435-A681-47A4-B3A4-EE21D5727580}"/>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ČT</a:t>
            </a:r>
            <a:endParaRPr lang="cs-CZ" sz="1300" dirty="0">
              <a:latin typeface="Calibri" pitchFamily="34" charset="0"/>
            </a:endParaRPr>
          </a:p>
        </p:txBody>
      </p:sp>
      <p:graphicFrame>
        <p:nvGraphicFramePr>
          <p:cNvPr id="14" name="Tabulka 13">
            <a:extLst>
              <a:ext uri="{FF2B5EF4-FFF2-40B4-BE49-F238E27FC236}">
                <a16:creationId xmlns:a16="http://schemas.microsoft.com/office/drawing/2014/main" xmlns="" id="{F36E99F6-E9BE-4753-A44E-200A1948E143}"/>
              </a:ext>
            </a:extLst>
          </p:cNvPr>
          <p:cNvGraphicFramePr>
            <a:graphicFrameLocks noGrp="1"/>
          </p:cNvGraphicFramePr>
          <p:nvPr>
            <p:extLst>
              <p:ext uri="{D42A27DB-BD31-4B8C-83A1-F6EECF244321}">
                <p14:modId xmlns:p14="http://schemas.microsoft.com/office/powerpoint/2010/main" val="1167948338"/>
              </p:ext>
            </p:extLst>
          </p:nvPr>
        </p:nvGraphicFramePr>
        <p:xfrm>
          <a:off x="2627784" y="1848805"/>
          <a:ext cx="3564396" cy="4437974"/>
        </p:xfrm>
        <a:graphic>
          <a:graphicData uri="http://schemas.openxmlformats.org/drawingml/2006/table">
            <a:tbl>
              <a:tblPr firstRow="1" bandRow="1">
                <a:tableStyleId>{5202B0CA-FC54-4496-8BCA-5EF66A818D29}</a:tableStyleId>
              </a:tblPr>
              <a:tblGrid>
                <a:gridCol w="3564396">
                  <a:extLst>
                    <a:ext uri="{9D8B030D-6E8A-4147-A177-3AD203B41FA5}">
                      <a16:colId xmlns:a16="http://schemas.microsoft.com/office/drawing/2014/main" xmlns="" val="20000"/>
                    </a:ext>
                  </a:extLst>
                </a:gridCol>
              </a:tblGrid>
              <a:tr h="456974">
                <a:tc>
                  <a:txBody>
                    <a:bodyPr/>
                    <a:lstStyle/>
                    <a:p>
                      <a:pPr algn="ctr"/>
                      <a:r>
                        <a:rPr lang="cs-CZ" sz="1400" dirty="0"/>
                        <a:t>Kulturní a charitativní události a projekty</a:t>
                      </a:r>
                    </a:p>
                  </a:txBody>
                  <a:tcPr anchor="ctr">
                    <a:solidFill>
                      <a:schemeClr val="tx1">
                        <a:lumMod val="65000"/>
                        <a:lumOff val="35000"/>
                      </a:schemeClr>
                    </a:solidFill>
                  </a:tcPr>
                </a:tc>
                <a:extLst>
                  <a:ext uri="{0D108BD9-81ED-4DB2-BD59-A6C34878D82A}">
                    <a16:rowId xmlns:a16="http://schemas.microsoft.com/office/drawing/2014/main" xmlns="" val="10000"/>
                  </a:ext>
                </a:extLst>
              </a:tr>
              <a:tr h="265400">
                <a:tc>
                  <a:txBody>
                    <a:bodyPr/>
                    <a:lstStyle/>
                    <a:p>
                      <a:pPr marL="36000" algn="l" fontAlgn="b"/>
                      <a:r>
                        <a:rPr lang="en-GB" sz="1400" b="0" i="0" u="none" strike="noStrike" dirty="0">
                          <a:solidFill>
                            <a:srgbClr val="000000"/>
                          </a:solidFill>
                          <a:effectLst/>
                          <a:latin typeface="Calibri" panose="020F0502020204030204" pitchFamily="34" charset="0"/>
                        </a:rPr>
                        <a:t>Colours of Ostrava 2017</a:t>
                      </a:r>
                    </a:p>
                  </a:txBody>
                  <a:tcPr marL="0" marR="0" marT="0" marB="0" anchor="ctr"/>
                </a:tc>
                <a:extLst>
                  <a:ext uri="{0D108BD9-81ED-4DB2-BD59-A6C34878D82A}">
                    <a16:rowId xmlns:a16="http://schemas.microsoft.com/office/drawing/2014/main" xmlns="" val="10001"/>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Designblok</a:t>
                      </a:r>
                      <a:r>
                        <a:rPr lang="en-GB" sz="1400" b="0" i="0" u="none" strike="noStrike" dirty="0">
                          <a:solidFill>
                            <a:srgbClr val="000000"/>
                          </a:solidFill>
                          <a:effectLst/>
                          <a:latin typeface="Calibri" panose="020F0502020204030204" pitchFamily="34" charset="0"/>
                        </a:rPr>
                        <a:t> 2017</a:t>
                      </a:r>
                    </a:p>
                  </a:txBody>
                  <a:tcPr marL="0" marR="0" marT="0" marB="0" anchor="ctr"/>
                </a:tc>
                <a:extLst>
                  <a:ext uri="{0D108BD9-81ED-4DB2-BD59-A6C34878D82A}">
                    <a16:rowId xmlns:a16="http://schemas.microsoft.com/office/drawing/2014/main" xmlns="" val="10002"/>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Dobrý</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anděl</a:t>
                      </a:r>
                      <a:r>
                        <a:rPr lang="en-GB" sz="1400" b="0" i="0" u="none" strike="noStrike" dirty="0">
                          <a:solidFill>
                            <a:srgbClr val="000000"/>
                          </a:solidFill>
                          <a:effectLst/>
                          <a:latin typeface="Calibri" panose="020F0502020204030204" pitchFamily="34" charset="0"/>
                        </a:rPr>
                        <a:t> 2017</a:t>
                      </a:r>
                    </a:p>
                  </a:txBody>
                  <a:tcPr marL="0" marR="0" marT="0" marB="0" anchor="ctr"/>
                </a:tc>
                <a:extLst>
                  <a:ext uri="{0D108BD9-81ED-4DB2-BD59-A6C34878D82A}">
                    <a16:rowId xmlns:a16="http://schemas.microsoft.com/office/drawing/2014/main" xmlns="" val="10003"/>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Evropské</a:t>
                      </a:r>
                      <a:r>
                        <a:rPr lang="en-GB" sz="1400" b="0" i="0" u="none" strike="noStrike" dirty="0">
                          <a:solidFill>
                            <a:srgbClr val="000000"/>
                          </a:solidFill>
                          <a:effectLst/>
                          <a:latin typeface="Calibri" panose="020F0502020204030204" pitchFamily="34" charset="0"/>
                        </a:rPr>
                        <a:t> hry </a:t>
                      </a:r>
                      <a:r>
                        <a:rPr lang="en-GB" sz="1400" b="0" i="0" u="none" strike="noStrike" dirty="0" err="1">
                          <a:solidFill>
                            <a:srgbClr val="000000"/>
                          </a:solidFill>
                          <a:effectLst/>
                          <a:latin typeface="Calibri" panose="020F0502020204030204" pitchFamily="34" charset="0"/>
                        </a:rPr>
                        <a:t>handicapované</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mládeže</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10004"/>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Jeden</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svět</a:t>
                      </a:r>
                      <a:r>
                        <a:rPr lang="en-GB" sz="1400" b="0" i="0" u="none" strike="noStrike" dirty="0">
                          <a:solidFill>
                            <a:srgbClr val="000000"/>
                          </a:solidFill>
                          <a:effectLst/>
                          <a:latin typeface="Calibri" panose="020F0502020204030204" pitchFamily="34" charset="0"/>
                        </a:rPr>
                        <a:t> 2017</a:t>
                      </a:r>
                    </a:p>
                  </a:txBody>
                  <a:tcPr marL="0" marR="0" marT="0" marB="0" anchor="ctr"/>
                </a:tc>
                <a:extLst>
                  <a:ext uri="{0D108BD9-81ED-4DB2-BD59-A6C34878D82A}">
                    <a16:rowId xmlns:a16="http://schemas.microsoft.com/office/drawing/2014/main" xmlns="" val="10005"/>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Každý</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koš</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pomáhá</a:t>
                      </a:r>
                      <a:r>
                        <a:rPr lang="en-GB" sz="1400" b="0" i="0" u="none" strike="noStrike" dirty="0">
                          <a:solidFill>
                            <a:srgbClr val="000000"/>
                          </a:solidFill>
                          <a:effectLst/>
                          <a:latin typeface="Calibri" panose="020F0502020204030204" pitchFamily="34" charset="0"/>
                        </a:rPr>
                        <a:t> 2017</a:t>
                      </a:r>
                    </a:p>
                  </a:txBody>
                  <a:tcPr marL="0" marR="0" marT="0" marB="0" anchor="ctr"/>
                </a:tc>
                <a:extLst>
                  <a:ext uri="{0D108BD9-81ED-4DB2-BD59-A6C34878D82A}">
                    <a16:rowId xmlns:a16="http://schemas.microsoft.com/office/drawing/2014/main" xmlns="" val="10006"/>
                  </a:ext>
                </a:extLst>
              </a:tr>
              <a:tr h="265400">
                <a:tc>
                  <a:txBody>
                    <a:bodyPr/>
                    <a:lstStyle/>
                    <a:p>
                      <a:pPr marL="36000" algn="l" fontAlgn="b"/>
                      <a:r>
                        <a:rPr lang="en-GB" sz="1400" b="0" i="0" u="none" strike="noStrike">
                          <a:solidFill>
                            <a:srgbClr val="000000"/>
                          </a:solidFill>
                          <a:effectLst/>
                          <a:latin typeface="Calibri" panose="020F0502020204030204" pitchFamily="34" charset="0"/>
                        </a:rPr>
                        <a:t>Khamoro 2017</a:t>
                      </a:r>
                    </a:p>
                  </a:txBody>
                  <a:tcPr marL="0" marR="0" marT="0" marB="0" anchor="ctr"/>
                </a:tc>
                <a:extLst>
                  <a:ext uri="{0D108BD9-81ED-4DB2-BD59-A6C34878D82A}">
                    <a16:rowId xmlns:a16="http://schemas.microsoft.com/office/drawing/2014/main" xmlns="" val="10007"/>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Konto</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Bariéry</a:t>
                      </a:r>
                      <a:r>
                        <a:rPr lang="en-GB" sz="1400" b="0" i="0" u="none" strike="noStrike" dirty="0">
                          <a:solidFill>
                            <a:srgbClr val="000000"/>
                          </a:solidFill>
                          <a:effectLst/>
                          <a:latin typeface="Calibri" panose="020F0502020204030204" pitchFamily="34" charset="0"/>
                        </a:rPr>
                        <a:t> </a:t>
                      </a:r>
                    </a:p>
                  </a:txBody>
                  <a:tcPr marL="0" marR="0" marT="0" marB="0" anchor="ctr"/>
                </a:tc>
                <a:extLst>
                  <a:ext uri="{0D108BD9-81ED-4DB2-BD59-A6C34878D82A}">
                    <a16:rowId xmlns:a16="http://schemas.microsoft.com/office/drawing/2014/main" xmlns="" val="10008"/>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Letní</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Letná</a:t>
                      </a:r>
                      <a:r>
                        <a:rPr lang="en-GB" sz="1400" b="0" i="0" u="none" strike="noStrike" dirty="0">
                          <a:solidFill>
                            <a:srgbClr val="000000"/>
                          </a:solidFill>
                          <a:effectLst/>
                          <a:latin typeface="Calibri" panose="020F0502020204030204" pitchFamily="34" charset="0"/>
                        </a:rPr>
                        <a:t> 2017</a:t>
                      </a:r>
                    </a:p>
                  </a:txBody>
                  <a:tcPr marL="0" marR="0" marT="0" marB="0" anchor="ctr"/>
                </a:tc>
                <a:extLst>
                  <a:ext uri="{0D108BD9-81ED-4DB2-BD59-A6C34878D82A}">
                    <a16:rowId xmlns:a16="http://schemas.microsoft.com/office/drawing/2014/main" xmlns="" val="10009"/>
                  </a:ext>
                </a:extLst>
              </a:tr>
              <a:tr h="265400">
                <a:tc>
                  <a:txBody>
                    <a:bodyPr/>
                    <a:lstStyle/>
                    <a:p>
                      <a:pPr marL="36000" algn="l" fontAlgn="b"/>
                      <a:r>
                        <a:rPr lang="en-GB" sz="1400" b="0" i="0" u="none" strike="noStrike" dirty="0">
                          <a:solidFill>
                            <a:srgbClr val="000000"/>
                          </a:solidFill>
                          <a:effectLst/>
                          <a:latin typeface="Calibri" panose="020F0502020204030204" pitchFamily="34" charset="0"/>
                        </a:rPr>
                        <a:t>MFF KV 2017 </a:t>
                      </a:r>
                    </a:p>
                  </a:txBody>
                  <a:tcPr marL="0" marR="0" marT="0" marB="0" anchor="ctr"/>
                </a:tc>
                <a:extLst>
                  <a:ext uri="{0D108BD9-81ED-4DB2-BD59-A6C34878D82A}">
                    <a16:rowId xmlns:a16="http://schemas.microsoft.com/office/drawing/2014/main" xmlns="" val="10010"/>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Pomozte</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dětem</a:t>
                      </a:r>
                      <a:r>
                        <a:rPr lang="en-GB" sz="1400" b="0" i="0" u="none" strike="noStrike" dirty="0">
                          <a:solidFill>
                            <a:srgbClr val="000000"/>
                          </a:solidFill>
                          <a:effectLst/>
                          <a:latin typeface="Calibri" panose="020F0502020204030204" pitchFamily="34" charset="0"/>
                        </a:rPr>
                        <a:t> 2017 </a:t>
                      </a:r>
                    </a:p>
                  </a:txBody>
                  <a:tcPr marL="0" marR="0" marT="0" marB="0" anchor="ctr"/>
                </a:tc>
                <a:extLst>
                  <a:ext uri="{0D108BD9-81ED-4DB2-BD59-A6C34878D82A}">
                    <a16:rowId xmlns:a16="http://schemas.microsoft.com/office/drawing/2014/main" xmlns="" val="10011"/>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Pražské</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jaro</a:t>
                      </a:r>
                      <a:r>
                        <a:rPr lang="en-GB" sz="1400" b="0" i="0" u="none" strike="noStrike" dirty="0">
                          <a:solidFill>
                            <a:srgbClr val="000000"/>
                          </a:solidFill>
                          <a:effectLst/>
                          <a:latin typeface="Calibri" panose="020F0502020204030204" pitchFamily="34" charset="0"/>
                        </a:rPr>
                        <a:t> 2017 </a:t>
                      </a:r>
                    </a:p>
                  </a:txBody>
                  <a:tcPr marL="0" marR="0" marT="0" marB="0" anchor="ctr"/>
                </a:tc>
                <a:extLst>
                  <a:ext uri="{0D108BD9-81ED-4DB2-BD59-A6C34878D82A}">
                    <a16:rowId xmlns:a16="http://schemas.microsoft.com/office/drawing/2014/main" xmlns="" val="3280942293"/>
                  </a:ext>
                </a:extLst>
              </a:tr>
              <a:tr h="265400">
                <a:tc>
                  <a:txBody>
                    <a:bodyPr/>
                    <a:lstStyle/>
                    <a:p>
                      <a:pPr marL="36000" algn="l" fontAlgn="b"/>
                      <a:r>
                        <a:rPr lang="en-GB" sz="1400" b="0" i="0" u="none" strike="noStrike" dirty="0">
                          <a:solidFill>
                            <a:srgbClr val="000000"/>
                          </a:solidFill>
                          <a:effectLst/>
                          <a:latin typeface="Calibri" panose="020F0502020204030204" pitchFamily="34" charset="0"/>
                        </a:rPr>
                        <a:t>SIGNAL festival 2017</a:t>
                      </a:r>
                    </a:p>
                  </a:txBody>
                  <a:tcPr marL="0" marR="0" marT="0" marB="0" anchor="ctr"/>
                </a:tc>
                <a:extLst>
                  <a:ext uri="{0D108BD9-81ED-4DB2-BD59-A6C34878D82A}">
                    <a16:rowId xmlns:a16="http://schemas.microsoft.com/office/drawing/2014/main" xmlns="" val="1298545806"/>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Smetanova</a:t>
                      </a:r>
                      <a:r>
                        <a:rPr lang="en-GB" sz="1400" b="0" i="0" u="none" strike="noStrike" dirty="0">
                          <a:solidFill>
                            <a:srgbClr val="000000"/>
                          </a:solidFill>
                          <a:effectLst/>
                          <a:latin typeface="Calibri" panose="020F0502020204030204" pitchFamily="34" charset="0"/>
                        </a:rPr>
                        <a:t> </a:t>
                      </a:r>
                      <a:r>
                        <a:rPr lang="en-GB" sz="1400" b="0" i="0" u="none" strike="noStrike" dirty="0" err="1">
                          <a:solidFill>
                            <a:srgbClr val="000000"/>
                          </a:solidFill>
                          <a:effectLst/>
                          <a:latin typeface="Calibri" panose="020F0502020204030204" pitchFamily="34" charset="0"/>
                        </a:rPr>
                        <a:t>Litomyšl</a:t>
                      </a:r>
                      <a:r>
                        <a:rPr lang="en-GB" sz="1400" b="0" i="0" u="none" strike="noStrike" dirty="0">
                          <a:solidFill>
                            <a:srgbClr val="000000"/>
                          </a:solidFill>
                          <a:effectLst/>
                          <a:latin typeface="Calibri" panose="020F0502020204030204" pitchFamily="34" charset="0"/>
                        </a:rPr>
                        <a:t> 2017</a:t>
                      </a:r>
                    </a:p>
                  </a:txBody>
                  <a:tcPr marL="0" marR="0" marT="0" marB="0" anchor="ctr"/>
                </a:tc>
                <a:extLst>
                  <a:ext uri="{0D108BD9-81ED-4DB2-BD59-A6C34878D82A}">
                    <a16:rowId xmlns:a16="http://schemas.microsoft.com/office/drawing/2014/main" xmlns="" val="1064220298"/>
                  </a:ext>
                </a:extLst>
              </a:tr>
              <a:tr h="265400">
                <a:tc>
                  <a:txBody>
                    <a:bodyPr/>
                    <a:lstStyle/>
                    <a:p>
                      <a:pPr marL="36000" algn="l" fontAlgn="b"/>
                      <a:r>
                        <a:rPr lang="en-GB" sz="1400" b="0" i="0" u="none" strike="noStrike" dirty="0" err="1">
                          <a:solidFill>
                            <a:srgbClr val="000000"/>
                          </a:solidFill>
                          <a:effectLst/>
                          <a:latin typeface="Calibri" panose="020F0502020204030204" pitchFamily="34" charset="0"/>
                        </a:rPr>
                        <a:t>Světlo</a:t>
                      </a:r>
                      <a:r>
                        <a:rPr lang="en-GB" sz="1400" b="0" i="0" u="none" strike="noStrike" dirty="0">
                          <a:solidFill>
                            <a:srgbClr val="000000"/>
                          </a:solidFill>
                          <a:effectLst/>
                          <a:latin typeface="Calibri" panose="020F0502020204030204" pitchFamily="34" charset="0"/>
                        </a:rPr>
                        <a:t> pro </a:t>
                      </a:r>
                      <a:r>
                        <a:rPr lang="en-GB" sz="1400" b="0" i="0" u="none" strike="noStrike" dirty="0" err="1">
                          <a:solidFill>
                            <a:srgbClr val="000000"/>
                          </a:solidFill>
                          <a:effectLst/>
                          <a:latin typeface="Calibri" panose="020F0502020204030204" pitchFamily="34" charset="0"/>
                        </a:rPr>
                        <a:t>Světlušku</a:t>
                      </a:r>
                      <a:r>
                        <a:rPr lang="en-GB" sz="1400" b="0" i="0" u="none" strike="noStrike" dirty="0">
                          <a:solidFill>
                            <a:srgbClr val="000000"/>
                          </a:solidFill>
                          <a:effectLst/>
                          <a:latin typeface="Calibri" panose="020F0502020204030204" pitchFamily="34" charset="0"/>
                        </a:rPr>
                        <a:t> 2017</a:t>
                      </a:r>
                    </a:p>
                  </a:txBody>
                  <a:tcPr marL="0" marR="0" marT="0" marB="0" anchor="ctr"/>
                </a:tc>
                <a:extLst>
                  <a:ext uri="{0D108BD9-81ED-4DB2-BD59-A6C34878D82A}">
                    <a16:rowId xmlns:a16="http://schemas.microsoft.com/office/drawing/2014/main" xmlns="" val="3822540187"/>
                  </a:ext>
                </a:extLst>
              </a:tr>
            </a:tbl>
          </a:graphicData>
        </a:graphic>
      </p:graphicFrame>
    </p:spTree>
    <p:extLst>
      <p:ext uri="{BB962C8B-B14F-4D97-AF65-F5344CB8AC3E}">
        <p14:creationId xmlns:p14="http://schemas.microsoft.com/office/powerpoint/2010/main" val="7734185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3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81</a:t>
            </a:fld>
            <a:endParaRPr lang="cs-CZ" sz="1100" dirty="0">
              <a:solidFill>
                <a:srgbClr val="1A1F52"/>
              </a:solidFill>
              <a:latin typeface="+mj-lt"/>
              <a:cs typeface="Arial" charset="0"/>
            </a:endParaRPr>
          </a:p>
        </p:txBody>
      </p:sp>
      <p:sp>
        <p:nvSpPr>
          <p:cNvPr id="8" name="TextovéPole 7"/>
          <p:cNvSpPr txBox="1"/>
          <p:nvPr/>
        </p:nvSpPr>
        <p:spPr>
          <a:xfrm>
            <a:off x="360363" y="1412776"/>
            <a:ext cx="8423275" cy="4201150"/>
          </a:xfrm>
          <a:prstGeom prst="rect">
            <a:avLst/>
          </a:prstGeom>
          <a:noFill/>
        </p:spPr>
        <p:txBody>
          <a:bodyPr wrap="square" rtlCol="0">
            <a:spAutoFit/>
          </a:bodyPr>
          <a:lstStyle/>
          <a:p>
            <a:pPr marL="285750" lvl="0" indent="-285750">
              <a:spcAft>
                <a:spcPts val="600"/>
              </a:spcAft>
              <a:buFont typeface="Arial" pitchFamily="34" charset="0"/>
              <a:buChar char="•"/>
            </a:pPr>
            <a:r>
              <a:rPr lang="cs-CZ" b="1" dirty="0">
                <a:latin typeface="+mn-lt"/>
              </a:rPr>
              <a:t>Hudba (19 %), architektura, design a užité umění (14 %) a film (13 %) byly v roce 2017 nejčastěji prezentovanými uměleckými směry </a:t>
            </a:r>
            <a:r>
              <a:rPr lang="cs-CZ" dirty="0">
                <a:latin typeface="+mn-lt"/>
              </a:rPr>
              <a:t>v rámci odvysílaných uměleckých pořadů.</a:t>
            </a:r>
          </a:p>
          <a:p>
            <a:pPr marL="285750" lvl="0" indent="-285750">
              <a:spcAft>
                <a:spcPts val="600"/>
              </a:spcAft>
              <a:buFont typeface="Arial" pitchFamily="34" charset="0"/>
              <a:buChar char="•"/>
            </a:pPr>
            <a:r>
              <a:rPr lang="cs-CZ" dirty="0">
                <a:latin typeface="+mn-lt"/>
              </a:rPr>
              <a:t>Ve struktuře dokumentárních pořadů se meziročně opět podařilo snížit podíl nejednoznačně zařazených </a:t>
            </a:r>
            <a:r>
              <a:rPr lang="cs-CZ" dirty="0" err="1">
                <a:latin typeface="+mn-lt"/>
              </a:rPr>
              <a:t>podžánrů</a:t>
            </a:r>
            <a:r>
              <a:rPr lang="cs-CZ" dirty="0">
                <a:latin typeface="+mn-lt"/>
              </a:rPr>
              <a:t>, proto u všech kategorií registrujeme relativní nárůst. Na odvysílaných dokumentech mají tradičně největší podíl pořady s přírodovědnou a cestopisnou tématikou.</a:t>
            </a:r>
          </a:p>
          <a:p>
            <a:pPr marL="285750" lvl="0" indent="-285750">
              <a:spcAft>
                <a:spcPts val="600"/>
              </a:spcAft>
              <a:buFont typeface="Arial" pitchFamily="34" charset="0"/>
              <a:buChar char="•"/>
            </a:pPr>
            <a:r>
              <a:rPr lang="cs-CZ" b="1" dirty="0">
                <a:latin typeface="+mn-lt"/>
              </a:rPr>
              <a:t>Struktura času věnovaného jednotlivým sportovním odvětvím se v roce 2017 příliš nezměnila. </a:t>
            </a:r>
            <a:r>
              <a:rPr lang="cs-CZ" dirty="0">
                <a:latin typeface="+mn-lt"/>
              </a:rPr>
              <a:t>Podíl fotbalu i hokeje, tedy dvou nejčastějších sportů na obrazovce, zůstal meziročně beze změny. </a:t>
            </a:r>
          </a:p>
          <a:p>
            <a:pPr marL="285750" lvl="0" indent="-285750">
              <a:spcAft>
                <a:spcPts val="600"/>
              </a:spcAft>
              <a:buFont typeface="Arial" pitchFamily="34" charset="0"/>
              <a:buChar char="•"/>
            </a:pPr>
            <a:r>
              <a:rPr lang="cs-CZ" b="1" dirty="0">
                <a:latin typeface="+mn-lt"/>
              </a:rPr>
              <a:t>Česká televize podporuje mnoho kulturních a charitativních akcí</a:t>
            </a:r>
            <a:r>
              <a:rPr lang="cs-CZ" dirty="0">
                <a:latin typeface="+mn-lt"/>
              </a:rPr>
              <a:t>, některé již celou řadu let. Pražské jaro nebo MFF Karlovy Vary reprezentují kulturně-společenské události. Pořady Pomozte dětem, Světlo pro světlušku či Konto bariéry mají výrazné charitativní zaměření.</a:t>
            </a:r>
          </a:p>
        </p:txBody>
      </p:sp>
    </p:spTree>
    <p:extLst>
      <p:ext uri="{BB962C8B-B14F-4D97-AF65-F5344CB8AC3E}">
        <p14:creationId xmlns:p14="http://schemas.microsoft.com/office/powerpoint/2010/main" val="18139623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82</a:t>
            </a:fld>
            <a:endParaRPr lang="cs-CZ" sz="1100" dirty="0">
              <a:solidFill>
                <a:srgbClr val="1A1F52"/>
              </a:solidFill>
              <a:latin typeface="+mj-lt"/>
              <a:cs typeface="Arial" charset="0"/>
            </a:endParaRPr>
          </a:p>
        </p:txBody>
      </p:sp>
      <p:sp>
        <p:nvSpPr>
          <p:cNvPr id="15" name="Zástupný symbol pro datum 7">
            <a:extLst>
              <a:ext uri="{FF2B5EF4-FFF2-40B4-BE49-F238E27FC236}">
                <a16:creationId xmlns:a16="http://schemas.microsoft.com/office/drawing/2014/main" xmlns="" id="{9DE260A1-806B-4A43-A4A4-E6BF2E3C6BB3}"/>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6" name="AutoShape 2">
            <a:extLst>
              <a:ext uri="{FF2B5EF4-FFF2-40B4-BE49-F238E27FC236}">
                <a16:creationId xmlns:a16="http://schemas.microsoft.com/office/drawing/2014/main" xmlns="" id="{5279BDF5-BBBB-4509-B03F-985548052229}"/>
              </a:ext>
            </a:extLst>
          </p:cNvPr>
          <p:cNvSpPr>
            <a:spLocks noChangeArrowheads="1"/>
          </p:cNvSpPr>
          <p:nvPr/>
        </p:nvSpPr>
        <p:spPr bwMode="auto">
          <a:xfrm>
            <a:off x="103188" y="1340768"/>
            <a:ext cx="8937625" cy="457529"/>
          </a:xfrm>
          <a:prstGeom prst="roundRect">
            <a:avLst>
              <a:gd name="adj" fmla="val 9792"/>
            </a:avLst>
          </a:prstGeom>
          <a:noFill/>
          <a:ln>
            <a:noFill/>
          </a:ln>
          <a:extLst/>
        </p:spPr>
        <p:txBody>
          <a:bodyPr lIns="91431" tIns="45716" rIns="91431" bIns="45716"/>
          <a:lstStyle/>
          <a:p>
            <a:pPr marL="1588" indent="-1588" algn="ctr" defTabSz="258763">
              <a:lnSpc>
                <a:spcPct val="110000"/>
              </a:lnSpc>
              <a:spcBef>
                <a:spcPct val="20000"/>
              </a:spcBef>
              <a:tabLst>
                <a:tab pos="180975" algn="l"/>
              </a:tabLst>
              <a:defRPr/>
            </a:pPr>
            <a:endParaRPr lang="cs-CZ" sz="100" dirty="0">
              <a:latin typeface="Calibri" pitchFamily="34" charset="0"/>
            </a:endParaRPr>
          </a:p>
          <a:p>
            <a:pPr algn="ctr" defTabSz="271463">
              <a:spcBef>
                <a:spcPct val="20000"/>
              </a:spcBef>
              <a:spcAft>
                <a:spcPct val="20000"/>
              </a:spcAft>
              <a:tabLst>
                <a:tab pos="631825" algn="l"/>
              </a:tabLst>
              <a:defRPr/>
            </a:pPr>
            <a:r>
              <a:rPr lang="cs-CZ" sz="1600" b="1" cap="all" dirty="0">
                <a:latin typeface="Calibri" pitchFamily="34" charset="0"/>
              </a:rPr>
              <a:t>Výstupy pro diváckou skupinu </a:t>
            </a:r>
          </a:p>
          <a:p>
            <a:pPr algn="ctr" defTabSz="271463">
              <a:spcBef>
                <a:spcPct val="20000"/>
              </a:spcBef>
              <a:spcAft>
                <a:spcPct val="20000"/>
              </a:spcAft>
              <a:tabLst>
                <a:tab pos="631825" algn="l"/>
              </a:tabLst>
              <a:defRPr/>
            </a:pPr>
            <a:r>
              <a:rPr lang="cs-CZ" sz="1600" b="1" cap="all" dirty="0">
                <a:latin typeface="Calibri" pitchFamily="34" charset="0"/>
              </a:rPr>
              <a:t>ORIENTOVANOU NA KULTURU</a:t>
            </a:r>
          </a:p>
          <a:p>
            <a:pPr algn="ctr" defTabSz="271463">
              <a:spcBef>
                <a:spcPct val="20000"/>
              </a:spcBef>
              <a:spcAft>
                <a:spcPct val="20000"/>
              </a:spcAft>
              <a:tabLst>
                <a:tab pos="631825" algn="l"/>
              </a:tabLst>
              <a:defRPr/>
            </a:pPr>
            <a:endParaRPr lang="cs-CZ" sz="1600" b="1" cap="all" dirty="0">
              <a:latin typeface="Calibri" pitchFamily="34" charset="0"/>
            </a:endParaRPr>
          </a:p>
        </p:txBody>
      </p:sp>
      <p:sp>
        <p:nvSpPr>
          <p:cNvPr id="9" name="Obdélník 8">
            <a:extLst>
              <a:ext uri="{FF2B5EF4-FFF2-40B4-BE49-F238E27FC236}">
                <a16:creationId xmlns:a16="http://schemas.microsoft.com/office/drawing/2014/main" xmlns="" id="{9507A062-E862-4445-AFE2-F27EC030BC5D}"/>
              </a:ext>
            </a:extLst>
          </p:cNvPr>
          <p:cNvSpPr/>
          <p:nvPr/>
        </p:nvSpPr>
        <p:spPr>
          <a:xfrm>
            <a:off x="360363" y="3082895"/>
            <a:ext cx="8422747" cy="1677382"/>
          </a:xfrm>
          <a:prstGeom prst="rect">
            <a:avLst/>
          </a:prstGeom>
          <a:solidFill>
            <a:schemeClr val="accent1">
              <a:lumMod val="20000"/>
              <a:lumOff val="80000"/>
            </a:schemeClr>
          </a:solidFill>
        </p:spPr>
        <p:txBody>
          <a:bodyPr wrap="square">
            <a:spAutoFit/>
          </a:bodyPr>
          <a:lstStyle/>
          <a:p>
            <a:pPr algn="ctr">
              <a:spcAft>
                <a:spcPts val="600"/>
              </a:spcAft>
            </a:pPr>
            <a:r>
              <a:rPr lang="cs-CZ" sz="1400" b="1" dirty="0">
                <a:solidFill>
                  <a:prstClr val="black"/>
                </a:solidFill>
                <a:latin typeface="Calibri"/>
              </a:rPr>
              <a:t>Definice divácké skupiny</a:t>
            </a:r>
          </a:p>
          <a:p>
            <a:pPr>
              <a:lnSpc>
                <a:spcPct val="150000"/>
              </a:lnSpc>
              <a:spcAft>
                <a:spcPts val="600"/>
              </a:spcAft>
            </a:pPr>
            <a:r>
              <a:rPr lang="cs-CZ" sz="1400" i="1" dirty="0">
                <a:solidFill>
                  <a:prstClr val="black"/>
                </a:solidFill>
                <a:latin typeface="Calibri"/>
              </a:rPr>
              <a:t>Diváckou skupinu orientovanou na kulturu tvoří diváci, kteří od sledování televizního vysílání intenzivně očekávají kulturní zážitek a denně či téměř denně se věnují četbě knih, nebo se alespoň 1x týdně věnují poslechu vážné hudby, anebo alespoň 1x měsíčně navštěvují muzea, galerie, umělecké výstavy či navštíví koncert, divadelní představení, taneční představení, operu či balet.</a:t>
            </a:r>
          </a:p>
        </p:txBody>
      </p:sp>
      <p:sp>
        <p:nvSpPr>
          <p:cNvPr id="12" name="TextovéPole 11">
            <a:extLst>
              <a:ext uri="{FF2B5EF4-FFF2-40B4-BE49-F238E27FC236}">
                <a16:creationId xmlns:a16="http://schemas.microsoft.com/office/drawing/2014/main" xmlns="" id="{9ED3D75E-9039-47AA-AAEF-36A434684AA9}"/>
              </a:ext>
            </a:extLst>
          </p:cNvPr>
          <p:cNvSpPr txBox="1"/>
          <p:nvPr/>
        </p:nvSpPr>
        <p:spPr>
          <a:xfrm>
            <a:off x="360363" y="2160000"/>
            <a:ext cx="8423275" cy="523220"/>
          </a:xfrm>
          <a:prstGeom prst="rect">
            <a:avLst/>
          </a:prstGeom>
          <a:noFill/>
        </p:spPr>
        <p:txBody>
          <a:bodyPr wrap="square" rtlCol="0">
            <a:spAutoFit/>
          </a:bodyPr>
          <a:lstStyle/>
          <a:p>
            <a:pPr>
              <a:spcAft>
                <a:spcPts val="600"/>
              </a:spcAft>
            </a:pPr>
            <a:r>
              <a:rPr lang="cs-CZ" sz="1400" dirty="0">
                <a:latin typeface="+mj-lt"/>
              </a:rPr>
              <a:t>Na následujících stranách přinášíme výstupy pro specifickou skupinu diváků výrazně orientovaných na kulturu. Do skupiny byli zařazeni diváci a divačky splňující níže uvedenou definici.</a:t>
            </a:r>
          </a:p>
        </p:txBody>
      </p:sp>
      <p:sp>
        <p:nvSpPr>
          <p:cNvPr id="10" name="AutoShape 2">
            <a:extLst>
              <a:ext uri="{FF2B5EF4-FFF2-40B4-BE49-F238E27FC236}">
                <a16:creationId xmlns:a16="http://schemas.microsoft.com/office/drawing/2014/main" xmlns="" id="{42A99E32-BE74-4951-A1F8-D9C64648C584}"/>
              </a:ext>
            </a:extLst>
          </p:cNvPr>
          <p:cNvSpPr>
            <a:spLocks noChangeArrowheads="1"/>
          </p:cNvSpPr>
          <p:nvPr/>
        </p:nvSpPr>
        <p:spPr bwMode="auto">
          <a:xfrm>
            <a:off x="103188" y="548680"/>
            <a:ext cx="8937625" cy="998562"/>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 </a:t>
            </a:r>
            <a:r>
              <a:rPr lang="pl-PL" sz="2100" b="1" dirty="0">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Tree>
    <p:extLst>
      <p:ext uri="{BB962C8B-B14F-4D97-AF65-F5344CB8AC3E}">
        <p14:creationId xmlns:p14="http://schemas.microsoft.com/office/powerpoint/2010/main" val="12874967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0" name="Graf 9"/>
          <p:cNvGraphicFramePr>
            <a:graphicFrameLocks/>
          </p:cNvGraphicFramePr>
          <p:nvPr>
            <p:extLst>
              <p:ext uri="{D42A27DB-BD31-4B8C-83A1-F6EECF244321}">
                <p14:modId xmlns:p14="http://schemas.microsoft.com/office/powerpoint/2010/main" val="1533740527"/>
              </p:ext>
            </p:extLst>
          </p:nvPr>
        </p:nvGraphicFramePr>
        <p:xfrm>
          <a:off x="103188" y="2204864"/>
          <a:ext cx="8937625" cy="4173140"/>
        </p:xfrm>
        <a:graphic>
          <a:graphicData uri="http://schemas.openxmlformats.org/drawingml/2006/chart">
            <c:chart xmlns:c="http://schemas.openxmlformats.org/drawingml/2006/chart" xmlns:r="http://schemas.openxmlformats.org/officeDocument/2006/relationships" r:id="rId4"/>
          </a:graphicData>
        </a:graphic>
      </p:graphicFrame>
      <p:sp>
        <p:nvSpPr>
          <p:cNvPr id="7" name="AutoShape 2"/>
          <p:cNvSpPr>
            <a:spLocks noChangeArrowheads="1"/>
          </p:cNvSpPr>
          <p:nvPr/>
        </p:nvSpPr>
        <p:spPr bwMode="auto">
          <a:xfrm>
            <a:off x="103188" y="1521761"/>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cap="all" dirty="0">
                <a:latin typeface="Calibri" pitchFamily="34" charset="0"/>
              </a:rPr>
              <a:t>2017: průměrný týdenní ZÁSAH UMĚLECKÝCH POŘADŮ* A ČT ART V OBECNÉ POPULACI A MEZI DIVÁKY ORIENTOVANÝMI NA KULTURU</a:t>
            </a:r>
          </a:p>
        </p:txBody>
      </p:sp>
      <p:sp>
        <p:nvSpPr>
          <p:cNvPr id="11" name="Zástupný symbol pro datum 7"/>
          <p:cNvSpPr txBox="1">
            <a:spLocks/>
          </p:cNvSpPr>
          <p:nvPr/>
        </p:nvSpPr>
        <p:spPr bwMode="auto">
          <a:xfrm>
            <a:off x="4928567" y="6566644"/>
            <a:ext cx="3921015" cy="291356"/>
          </a:xfrm>
          <a:prstGeom prst="rect">
            <a:avLst/>
          </a:prstGeom>
          <a:noFill/>
          <a:ln w="9525">
            <a:noFill/>
            <a:miter lim="800000"/>
            <a:headEnd/>
            <a:tailEnd/>
          </a:ln>
        </p:spPr>
        <p:txBody>
          <a:bodyPr lIns="0" anchor="b"/>
          <a:lstStyle>
            <a:defPPr>
              <a:defRPr lang="cs-CZ"/>
            </a:defPPr>
            <a:lvl1pPr algn="r">
              <a:defRPr sz="1200">
                <a:latin typeface="+mj-lt"/>
                <a:cs typeface="Arial" charset="0"/>
              </a:defRPr>
            </a:lvl1pPr>
          </a:lstStyle>
          <a:p>
            <a:r>
              <a:rPr lang="cs-CZ" sz="1000" dirty="0"/>
              <a:t>* „Umělecké pořady“ zahrnují všechny pořady ČT art, hudební pořady a filmy či dokumenty pro náročného diváka</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83</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xmlns="" id="{80D42DB4-A91E-4A33-95E7-0BE78E2FB42F}"/>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ATO – </a:t>
            </a:r>
            <a:r>
              <a:rPr lang="cs-CZ" sz="1200" b="1" dirty="0" err="1">
                <a:solidFill>
                  <a:prstClr val="black"/>
                </a:solidFill>
                <a:latin typeface="Calibri" pitchFamily="34" charset="0"/>
              </a:rPr>
              <a:t>Nielsen</a:t>
            </a:r>
            <a:r>
              <a:rPr lang="cs-CZ" sz="1200" b="1" dirty="0">
                <a:solidFill>
                  <a:prstClr val="black"/>
                </a:solidFill>
                <a:latin typeface="Calibri" pitchFamily="34" charset="0"/>
              </a:rPr>
              <a:t> </a:t>
            </a:r>
            <a:r>
              <a:rPr lang="cs-CZ" sz="1200" b="1" dirty="0" err="1">
                <a:solidFill>
                  <a:prstClr val="black"/>
                </a:solidFill>
                <a:latin typeface="Calibri" pitchFamily="34" charset="0"/>
              </a:rPr>
              <a:t>Admosphere</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4" name="Zástupný symbol pro datum 7">
            <a:extLst>
              <a:ext uri="{FF2B5EF4-FFF2-40B4-BE49-F238E27FC236}">
                <a16:creationId xmlns:a16="http://schemas.microsoft.com/office/drawing/2014/main" xmlns="" id="{050BC505-5253-4A38-B033-60B3845A52DF}"/>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Tree>
    <p:extLst>
      <p:ext uri="{BB962C8B-B14F-4D97-AF65-F5344CB8AC3E}">
        <p14:creationId xmlns:p14="http://schemas.microsoft.com/office/powerpoint/2010/main" val="77442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0" name="Graf 9"/>
          <p:cNvGraphicFramePr>
            <a:graphicFrameLocks/>
          </p:cNvGraphicFramePr>
          <p:nvPr>
            <p:extLst>
              <p:ext uri="{D42A27DB-BD31-4B8C-83A1-F6EECF244321}">
                <p14:modId xmlns:p14="http://schemas.microsoft.com/office/powerpoint/2010/main" val="4188087243"/>
              </p:ext>
            </p:extLst>
          </p:nvPr>
        </p:nvGraphicFramePr>
        <p:xfrm>
          <a:off x="103188" y="2276872"/>
          <a:ext cx="8937625" cy="4173140"/>
        </p:xfrm>
        <a:graphic>
          <a:graphicData uri="http://schemas.openxmlformats.org/drawingml/2006/chart">
            <c:chart xmlns:c="http://schemas.openxmlformats.org/drawingml/2006/chart" xmlns:r="http://schemas.openxmlformats.org/officeDocument/2006/relationships" r:id="rId4"/>
          </a:graphicData>
        </a:graphic>
      </p:graphicFrame>
      <p:sp>
        <p:nvSpPr>
          <p:cNvPr id="7" name="AutoShape 2"/>
          <p:cNvSpPr>
            <a:spLocks noChangeArrowheads="1"/>
          </p:cNvSpPr>
          <p:nvPr/>
        </p:nvSpPr>
        <p:spPr bwMode="auto">
          <a:xfrm>
            <a:off x="103188" y="1521761"/>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latin typeface="Calibri" pitchFamily="34" charset="0"/>
              </a:rPr>
              <a:t>SPOKOJENOST, ORIGINALITA A MÍRA ZAUJETÍ UMĚLECKÝMI pořady VE SKUPINĚ DIVÁKŮ ORIENTOVANÝCH NA KULTURU</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84</a:t>
            </a:fld>
            <a:endParaRPr lang="cs-CZ" sz="1100" dirty="0">
              <a:solidFill>
                <a:srgbClr val="1A1F52"/>
              </a:solidFill>
              <a:latin typeface="+mj-lt"/>
              <a:cs typeface="Arial" charset="0"/>
            </a:endParaRPr>
          </a:p>
        </p:txBody>
      </p:sp>
      <p:sp>
        <p:nvSpPr>
          <p:cNvPr id="16" name="AutoShape 2">
            <a:extLst>
              <a:ext uri="{FF2B5EF4-FFF2-40B4-BE49-F238E27FC236}">
                <a16:creationId xmlns:a16="http://schemas.microsoft.com/office/drawing/2014/main" xmlns="" id="{A8543306-AF9F-4338-9025-526BA5F1DAAD}"/>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DKV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7" name="Zástupný symbol pro datum 7">
            <a:extLst>
              <a:ext uri="{FF2B5EF4-FFF2-40B4-BE49-F238E27FC236}">
                <a16:creationId xmlns:a16="http://schemas.microsoft.com/office/drawing/2014/main" xmlns="" id="{50209884-CC33-4F67-AA47-3CF9E453852C}"/>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Tree>
    <p:extLst>
      <p:ext uri="{BB962C8B-B14F-4D97-AF65-F5344CB8AC3E}">
        <p14:creationId xmlns:p14="http://schemas.microsoft.com/office/powerpoint/2010/main" val="31039098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graphicFrame>
        <p:nvGraphicFramePr>
          <p:cNvPr id="10" name="Graf 9"/>
          <p:cNvGraphicFramePr>
            <a:graphicFrameLocks/>
          </p:cNvGraphicFramePr>
          <p:nvPr>
            <p:extLst>
              <p:ext uri="{D42A27DB-BD31-4B8C-83A1-F6EECF244321}">
                <p14:modId xmlns:p14="http://schemas.microsoft.com/office/powerpoint/2010/main" val="47007725"/>
              </p:ext>
            </p:extLst>
          </p:nvPr>
        </p:nvGraphicFramePr>
        <p:xfrm>
          <a:off x="103188" y="2239895"/>
          <a:ext cx="8937625" cy="4173140"/>
        </p:xfrm>
        <a:graphic>
          <a:graphicData uri="http://schemas.openxmlformats.org/drawingml/2006/chart">
            <c:chart xmlns:c="http://schemas.openxmlformats.org/drawingml/2006/chart" xmlns:r="http://schemas.openxmlformats.org/officeDocument/2006/relationships" r:id="rId4"/>
          </a:graphicData>
        </a:graphic>
      </p:graphicFrame>
      <p:sp>
        <p:nvSpPr>
          <p:cNvPr id="7" name="AutoShape 2"/>
          <p:cNvSpPr>
            <a:spLocks noChangeArrowheads="1"/>
          </p:cNvSpPr>
          <p:nvPr/>
        </p:nvSpPr>
        <p:spPr bwMode="auto">
          <a:xfrm>
            <a:off x="106826" y="1462664"/>
            <a:ext cx="8937625" cy="683103"/>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latin typeface="Calibri" pitchFamily="34" charset="0"/>
              </a:rPr>
              <a:t>2017: POSTOJ DIVÁKŮ ČT ART K PROSTORU, KTERÝ JE ve vysílání VĚNOVÁN JEDNOTLIVÝM UMĚLECKÝM ŽÁNRŮM</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85</a:t>
            </a:fld>
            <a:endParaRPr lang="cs-CZ" sz="1100" dirty="0">
              <a:solidFill>
                <a:srgbClr val="1A1F52"/>
              </a:solidFill>
              <a:latin typeface="+mj-lt"/>
              <a:cs typeface="Arial" charset="0"/>
            </a:endParaRPr>
          </a:p>
        </p:txBody>
      </p:sp>
      <p:sp>
        <p:nvSpPr>
          <p:cNvPr id="13" name="AutoShape 2">
            <a:extLst>
              <a:ext uri="{FF2B5EF4-FFF2-40B4-BE49-F238E27FC236}">
                <a16:creationId xmlns:a16="http://schemas.microsoft.com/office/drawing/2014/main" xmlns="" id="{56337AEC-B166-4682-82B7-9BD8B3DC5F14}"/>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latin typeface="Calibri" pitchFamily="34" charset="0"/>
              </a:rPr>
              <a:t>OBECNÝ CÍL 3 </a:t>
            </a:r>
            <a:r>
              <a:rPr lang="pt-BR" sz="2100" b="1">
                <a:latin typeface="Calibri" pitchFamily="34" charset="0"/>
              </a:rPr>
              <a:t>– </a:t>
            </a:r>
            <a:r>
              <a:rPr lang="pl-PL" sz="2100" b="1">
                <a:latin typeface="Calibri" pitchFamily="34" charset="0"/>
              </a:rPr>
              <a:t>Podpora kulturnosti, kultury a sportu</a:t>
            </a:r>
            <a:endParaRPr lang="cs-CZ" sz="100" dirty="0">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a:t>
            </a:r>
            <a:endParaRPr lang="cs-CZ" sz="1200" dirty="0">
              <a:latin typeface="Calibri" pitchFamily="34" charset="0"/>
            </a:endParaRPr>
          </a:p>
          <a:p>
            <a:pPr marL="1588" indent="-1588" algn="ctr" defTabSz="258763">
              <a:lnSpc>
                <a:spcPct val="110000"/>
              </a:lnSpc>
              <a:spcBef>
                <a:spcPct val="20000"/>
              </a:spcBef>
              <a:tabLst>
                <a:tab pos="180975" algn="l"/>
              </a:tabLst>
              <a:defRPr/>
            </a:pPr>
            <a:endParaRPr lang="cs-CZ" sz="1300" dirty="0">
              <a:latin typeface="Calibri" pitchFamily="34" charset="0"/>
            </a:endParaRPr>
          </a:p>
        </p:txBody>
      </p:sp>
      <p:sp>
        <p:nvSpPr>
          <p:cNvPr id="14" name="Zástupný symbol pro datum 7">
            <a:extLst>
              <a:ext uri="{FF2B5EF4-FFF2-40B4-BE49-F238E27FC236}">
                <a16:creationId xmlns:a16="http://schemas.microsoft.com/office/drawing/2014/main" xmlns="" id="{48C27B16-6226-4A19-9E13-D55670B05B7E}"/>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Tree>
    <p:extLst>
      <p:ext uri="{BB962C8B-B14F-4D97-AF65-F5344CB8AC3E}">
        <p14:creationId xmlns:p14="http://schemas.microsoft.com/office/powerpoint/2010/main" val="21075472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latin typeface="Calibri" pitchFamily="34" charset="0"/>
              </a:rPr>
              <a:t>OBECNÝ CÍL 3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mj-lt"/>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86</a:t>
            </a:fld>
            <a:endParaRPr lang="cs-CZ" sz="1100" dirty="0">
              <a:solidFill>
                <a:srgbClr val="1A1F52"/>
              </a:solidFill>
              <a:latin typeface="+mj-lt"/>
              <a:cs typeface="Arial" charset="0"/>
            </a:endParaRPr>
          </a:p>
        </p:txBody>
      </p:sp>
      <p:sp>
        <p:nvSpPr>
          <p:cNvPr id="8" name="TextovéPole 7"/>
          <p:cNvSpPr txBox="1"/>
          <p:nvPr/>
        </p:nvSpPr>
        <p:spPr>
          <a:xfrm>
            <a:off x="360363" y="1268760"/>
            <a:ext cx="8423275" cy="3093154"/>
          </a:xfrm>
          <a:prstGeom prst="rect">
            <a:avLst/>
          </a:prstGeom>
          <a:noFill/>
        </p:spPr>
        <p:txBody>
          <a:bodyPr wrap="square" rtlCol="0">
            <a:spAutoFit/>
          </a:bodyPr>
          <a:lstStyle/>
          <a:p>
            <a:pPr marL="285750" indent="-285750">
              <a:spcAft>
                <a:spcPts val="600"/>
              </a:spcAft>
              <a:buFont typeface="Arial" pitchFamily="34" charset="0"/>
              <a:buChar char="•"/>
            </a:pPr>
            <a:r>
              <a:rPr lang="cs-CZ" b="1" dirty="0">
                <a:solidFill>
                  <a:prstClr val="black"/>
                </a:solidFill>
                <a:latin typeface="+mj-lt"/>
              </a:rPr>
              <a:t>Loňský průměrný týdenní zásah uměleckých pořadů ČT (pořady ČT art, hudební pořady a filmy či dokumenty pro náročného diváka) činil 30 %,</a:t>
            </a:r>
            <a:r>
              <a:rPr lang="cs-CZ" dirty="0">
                <a:solidFill>
                  <a:prstClr val="black"/>
                </a:solidFill>
                <a:latin typeface="+mj-lt"/>
              </a:rPr>
              <a:t> u cílové skupiny </a:t>
            </a:r>
            <a:r>
              <a:rPr lang="cs-CZ" dirty="0">
                <a:latin typeface="+mj-lt"/>
              </a:rPr>
              <a:t>diváků s vysokým kulturním očekáváním dokonce 41 %. </a:t>
            </a:r>
            <a:endParaRPr lang="cs-CZ" dirty="0">
              <a:solidFill>
                <a:prstClr val="black"/>
              </a:solidFill>
              <a:latin typeface="+mj-lt"/>
            </a:endParaRPr>
          </a:p>
          <a:p>
            <a:pPr marL="285750" lvl="0" indent="-285750">
              <a:spcAft>
                <a:spcPts val="600"/>
              </a:spcAft>
              <a:buFont typeface="Arial" pitchFamily="34" charset="0"/>
              <a:buChar char="•"/>
            </a:pPr>
            <a:r>
              <a:rPr lang="cs-CZ" dirty="0">
                <a:latin typeface="+mj-lt"/>
              </a:rPr>
              <a:t>Spokojenost s pořady zůstala na stejné úrovni jako v předchozích letech (83 %), k menšímu propadu došlo u míry zaujetí pořady (o 5 </a:t>
            </a:r>
            <a:r>
              <a:rPr lang="cs-CZ" dirty="0" err="1">
                <a:latin typeface="+mj-lt"/>
              </a:rPr>
              <a:t>p.b</a:t>
            </a:r>
            <a:r>
              <a:rPr lang="cs-CZ" dirty="0">
                <a:latin typeface="+mj-lt"/>
              </a:rPr>
              <a:t>. na 74 %), k většímu pak u vnímané originality pořadů (o 12 </a:t>
            </a:r>
            <a:r>
              <a:rPr lang="cs-CZ" dirty="0" err="1">
                <a:latin typeface="+mj-lt"/>
              </a:rPr>
              <a:t>p.b</a:t>
            </a:r>
            <a:r>
              <a:rPr lang="cs-CZ" dirty="0">
                <a:latin typeface="+mj-lt"/>
              </a:rPr>
              <a:t>. na 64 %).</a:t>
            </a:r>
          </a:p>
          <a:p>
            <a:pPr marL="285750" lvl="0" indent="-285750">
              <a:spcAft>
                <a:spcPts val="600"/>
              </a:spcAft>
              <a:buFont typeface="Arial" pitchFamily="34" charset="0"/>
              <a:buChar char="•"/>
            </a:pPr>
            <a:r>
              <a:rPr lang="cs-CZ" dirty="0">
                <a:latin typeface="+mj-lt"/>
              </a:rPr>
              <a:t>ČT art podle názorů diváků vytváří dostatečný prostor pro jednotlivé umělecké žánry. Diváci ČT art jsou spokojeni zejména s vysílací plochou, kterou dostávají divácky náročnější a umělecké filmy a také autorské a umělecké dokumenty.</a:t>
            </a:r>
          </a:p>
          <a:p>
            <a:pPr marL="285750" lvl="0" indent="-285750">
              <a:spcAft>
                <a:spcPts val="600"/>
              </a:spcAft>
              <a:buFont typeface="Arial" pitchFamily="34" charset="0"/>
              <a:buChar char="•"/>
            </a:pPr>
            <a:endParaRPr lang="cs-CZ" dirty="0">
              <a:latin typeface="+mj-lt"/>
            </a:endParaRPr>
          </a:p>
        </p:txBody>
      </p:sp>
    </p:spTree>
    <p:extLst>
      <p:ext uri="{BB962C8B-B14F-4D97-AF65-F5344CB8AC3E}">
        <p14:creationId xmlns:p14="http://schemas.microsoft.com/office/powerpoint/2010/main" val="2014182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B. PLNĚNÍ OBECNÝCH CÍLŮ</a:t>
            </a:r>
          </a:p>
          <a:p>
            <a:pPr marL="514350" indent="-514350" algn="ctr">
              <a:lnSpc>
                <a:spcPts val="3100"/>
              </a:lnSpc>
              <a:buFontTx/>
              <a:buAutoNum type="alphaUcPeriod"/>
            </a:pPr>
            <a:endParaRPr lang="cs-CZ" sz="3200" dirty="0">
              <a:latin typeface="Calibri"/>
            </a:endParaRPr>
          </a:p>
          <a:p>
            <a:pPr algn="ctr">
              <a:lnSpc>
                <a:spcPts val="3100"/>
              </a:lnSpc>
            </a:pPr>
            <a:r>
              <a:rPr lang="cs-CZ" sz="3200" dirty="0">
                <a:latin typeface="Calibri" pitchFamily="34" charset="0"/>
              </a:rPr>
              <a:t>CÍL 4 – Prezentace regionů České republiky, Evropy a světa</a:t>
            </a:r>
            <a:endParaRPr lang="cs-CZ" sz="3200" dirty="0">
              <a:latin typeface="Calibri"/>
            </a:endParaRPr>
          </a:p>
        </p:txBody>
      </p:sp>
      <p:sp>
        <p:nvSpPr>
          <p:cNvPr id="6"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87</a:t>
            </a:fld>
            <a:endParaRPr lang="cs-CZ" sz="1100" dirty="0">
              <a:solidFill>
                <a:srgbClr val="1A1F52"/>
              </a:solidFill>
              <a:cs typeface="Arial" charset="0"/>
            </a:endParaRPr>
          </a:p>
        </p:txBody>
      </p:sp>
    </p:spTree>
    <p:extLst>
      <p:ext uri="{BB962C8B-B14F-4D97-AF65-F5344CB8AC3E}">
        <p14:creationId xmlns:p14="http://schemas.microsoft.com/office/powerpoint/2010/main" val="34237597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a:t>
            </a:r>
            <a:r>
              <a:rPr lang="cs-CZ" sz="2100" b="1" dirty="0">
                <a:solidFill>
                  <a:prstClr val="black"/>
                </a:solidFill>
                <a:latin typeface="Calibri"/>
              </a:rPr>
              <a:t>4</a:t>
            </a:r>
            <a:r>
              <a:rPr lang="pt-BR" sz="2100" b="1" dirty="0">
                <a:solidFill>
                  <a:prstClr val="black"/>
                </a:solidFill>
                <a:latin typeface="Calibri"/>
              </a:rPr>
              <a:t> – </a:t>
            </a:r>
            <a:r>
              <a:rPr lang="cs-CZ" sz="2100" b="1" dirty="0">
                <a:solidFill>
                  <a:prstClr val="black"/>
                </a:solidFill>
                <a:latin typeface="Calibri"/>
              </a:rPr>
              <a:t>Prezentace regionů České republiky, Evropy a světa</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Zdroje: ATO – </a:t>
            </a:r>
            <a:r>
              <a:rPr lang="cs-CZ" sz="1200" b="1" dirty="0" err="1">
                <a:solidFill>
                  <a:prstClr val="black"/>
                </a:solidFill>
                <a:latin typeface="Calibri"/>
              </a:rPr>
              <a:t>Nielsen</a:t>
            </a:r>
            <a:r>
              <a:rPr lang="cs-CZ" sz="1200" b="1" dirty="0">
                <a:solidFill>
                  <a:prstClr val="black"/>
                </a:solidFill>
                <a:latin typeface="Calibri"/>
              </a:rPr>
              <a:t> </a:t>
            </a:r>
            <a:r>
              <a:rPr lang="cs-CZ" sz="1200" b="1" dirty="0" err="1">
                <a:solidFill>
                  <a:prstClr val="black"/>
                </a:solidFill>
                <a:latin typeface="Calibri"/>
              </a:rPr>
              <a:t>Admosphere</a:t>
            </a:r>
            <a:r>
              <a:rPr lang="cs-CZ" sz="1200" b="1" dirty="0">
                <a:solidFill>
                  <a:prstClr val="black"/>
                </a:solidFill>
                <a:latin typeface="Calibri"/>
              </a:rPr>
              <a:t>, DKV ČT</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graphicFrame>
        <p:nvGraphicFramePr>
          <p:cNvPr id="9" name="Graf 8"/>
          <p:cNvGraphicFramePr>
            <a:graphicFrameLocks/>
          </p:cNvGraphicFramePr>
          <p:nvPr>
            <p:extLst>
              <p:ext uri="{D42A27DB-BD31-4B8C-83A1-F6EECF244321}">
                <p14:modId xmlns:p14="http://schemas.microsoft.com/office/powerpoint/2010/main" val="1019704122"/>
              </p:ext>
            </p:extLst>
          </p:nvPr>
        </p:nvGraphicFramePr>
        <p:xfrm>
          <a:off x="103188" y="1340769"/>
          <a:ext cx="8937625" cy="5109244"/>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88</a:t>
            </a:fld>
            <a:endParaRPr lang="cs-CZ" sz="1100" dirty="0">
              <a:solidFill>
                <a:srgbClr val="1A1F52"/>
              </a:solidFill>
              <a:cs typeface="Arial" charset="0"/>
            </a:endParaRPr>
          </a:p>
        </p:txBody>
      </p:sp>
      <p:sp>
        <p:nvSpPr>
          <p:cNvPr id="8" name="Ovál 7">
            <a:extLst>
              <a:ext uri="{FF2B5EF4-FFF2-40B4-BE49-F238E27FC236}">
                <a16:creationId xmlns:a16="http://schemas.microsoft.com/office/drawing/2014/main" xmlns="" id="{AF1B9B1B-7B74-4126-A3BF-209D72E1F52B}"/>
              </a:ext>
            </a:extLst>
          </p:cNvPr>
          <p:cNvSpPr/>
          <p:nvPr/>
        </p:nvSpPr>
        <p:spPr>
          <a:xfrm>
            <a:off x="8388424" y="5625493"/>
            <a:ext cx="288032" cy="28803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dirty="0">
                <a:solidFill>
                  <a:prstClr val="white"/>
                </a:solidFill>
                <a:cs typeface="Times New Roman" panose="02020603050405020304" pitchFamily="18" charset="0"/>
              </a:rPr>
              <a:t>K</a:t>
            </a:r>
            <a:endParaRPr lang="en-GB"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1719951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a:t>
            </a:r>
            <a:r>
              <a:rPr lang="cs-CZ" sz="2100" b="1" dirty="0">
                <a:solidFill>
                  <a:prstClr val="black"/>
                </a:solidFill>
                <a:latin typeface="Calibri"/>
              </a:rPr>
              <a:t>4</a:t>
            </a:r>
            <a:r>
              <a:rPr lang="pt-BR" sz="2100" b="1" dirty="0">
                <a:solidFill>
                  <a:prstClr val="black"/>
                </a:solidFill>
                <a:latin typeface="Calibri"/>
              </a:rPr>
              <a:t> – </a:t>
            </a:r>
            <a:r>
              <a:rPr lang="cs-CZ" sz="2100" b="1" dirty="0">
                <a:solidFill>
                  <a:prstClr val="black"/>
                </a:solidFill>
                <a:latin typeface="Calibri"/>
              </a:rPr>
              <a:t>Prezentace regionů České republiky, Evropy a světa</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Media Tenor</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89</a:t>
            </a:fld>
            <a:endParaRPr lang="cs-CZ" sz="1100" dirty="0">
              <a:solidFill>
                <a:srgbClr val="1A1F52"/>
              </a:solidFill>
              <a:cs typeface="Arial" charset="0"/>
            </a:endParaRPr>
          </a:p>
        </p:txBody>
      </p:sp>
      <p:graphicFrame>
        <p:nvGraphicFramePr>
          <p:cNvPr id="15" name="Graf 14"/>
          <p:cNvGraphicFramePr>
            <a:graphicFrameLocks/>
          </p:cNvGraphicFramePr>
          <p:nvPr>
            <p:extLst>
              <p:ext uri="{D42A27DB-BD31-4B8C-83A1-F6EECF244321}">
                <p14:modId xmlns:p14="http://schemas.microsoft.com/office/powerpoint/2010/main" val="1648441820"/>
              </p:ext>
            </p:extLst>
          </p:nvPr>
        </p:nvGraphicFramePr>
        <p:xfrm>
          <a:off x="103188" y="1988841"/>
          <a:ext cx="8937625" cy="4461172"/>
        </p:xfrm>
        <a:graphic>
          <a:graphicData uri="http://schemas.openxmlformats.org/drawingml/2006/chart">
            <c:chart xmlns:c="http://schemas.openxmlformats.org/drawingml/2006/chart" xmlns:r="http://schemas.openxmlformats.org/officeDocument/2006/relationships" r:id="rId4"/>
          </a:graphicData>
        </a:graphic>
      </p:graphicFrame>
      <p:sp>
        <p:nvSpPr>
          <p:cNvPr id="16" name="AutoShape 2"/>
          <p:cNvSpPr>
            <a:spLocks noChangeArrowheads="1"/>
          </p:cNvSpPr>
          <p:nvPr/>
        </p:nvSpPr>
        <p:spPr bwMode="auto">
          <a:xfrm>
            <a:off x="103188" y="1340768"/>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a:rPr>
              <a:t>POČET MĚST A OBCÍ ZMÍNĚNÝCH V POŘADU UDÁLOSTI V REGIONECH</a:t>
            </a:r>
            <a:endParaRPr lang="cs-CZ" sz="1600" dirty="0">
              <a:solidFill>
                <a:prstClr val="black"/>
              </a:solidFill>
              <a:latin typeface="Calibri"/>
            </a:endParaRPr>
          </a:p>
        </p:txBody>
      </p:sp>
    </p:spTree>
    <p:extLst>
      <p:ext uri="{BB962C8B-B14F-4D97-AF65-F5344CB8AC3E}">
        <p14:creationId xmlns:p14="http://schemas.microsoft.com/office/powerpoint/2010/main" val="261959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mj-lt"/>
                <a:cs typeface="Arial" charset="0"/>
              </a:rPr>
              <a:t>únor 2018</a:t>
            </a:r>
            <a:endParaRPr lang="cs-CZ" sz="1200" b="1" dirty="0">
              <a:solidFill>
                <a:srgbClr val="1A1F52"/>
              </a:solidFill>
              <a:latin typeface="+mj-lt"/>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mj-lt"/>
              </a:rPr>
              <a:t>A. VÝVOJ ZÁKLADNÍCH UKAZATELŮ (RQI)</a:t>
            </a:r>
          </a:p>
          <a:p>
            <a:pPr algn="ctr">
              <a:lnSpc>
                <a:spcPts val="3100"/>
              </a:lnSpc>
            </a:pPr>
            <a:endParaRPr lang="cs-CZ" sz="3200" dirty="0">
              <a:latin typeface="+mj-lt"/>
            </a:endParaRPr>
          </a:p>
          <a:p>
            <a:pPr algn="ctr">
              <a:lnSpc>
                <a:spcPts val="3100"/>
              </a:lnSpc>
            </a:pPr>
            <a:r>
              <a:rPr lang="cs-CZ" sz="3200" dirty="0">
                <a:latin typeface="+mj-lt"/>
              </a:rPr>
              <a:t>CELEK ČT </a:t>
            </a:r>
          </a:p>
        </p:txBody>
      </p:sp>
      <p:sp>
        <p:nvSpPr>
          <p:cNvPr id="6"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latin typeface="+mj-lt"/>
                <a:cs typeface="Arial" charset="0"/>
              </a:rPr>
              <a:pPr fontAlgn="base">
                <a:spcBef>
                  <a:spcPct val="0"/>
                </a:spcBef>
                <a:spcAft>
                  <a:spcPct val="0"/>
                </a:spcAft>
              </a:pPr>
              <a:t>9</a:t>
            </a:fld>
            <a:endParaRPr lang="cs-CZ" sz="1100" dirty="0">
              <a:solidFill>
                <a:srgbClr val="1A1F52"/>
              </a:solidFill>
              <a:latin typeface="+mj-lt"/>
              <a:cs typeface="Arial" charset="0"/>
            </a:endParaRPr>
          </a:p>
        </p:txBody>
      </p:sp>
    </p:spTree>
    <p:extLst>
      <p:ext uri="{BB962C8B-B14F-4D97-AF65-F5344CB8AC3E}">
        <p14:creationId xmlns:p14="http://schemas.microsoft.com/office/powerpoint/2010/main" val="12965579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a:t>
            </a:r>
            <a:r>
              <a:rPr lang="cs-CZ" sz="2100" b="1" dirty="0">
                <a:solidFill>
                  <a:prstClr val="black"/>
                </a:solidFill>
                <a:latin typeface="Calibri"/>
              </a:rPr>
              <a:t>4</a:t>
            </a:r>
            <a:r>
              <a:rPr lang="pt-BR" sz="2100" b="1" dirty="0">
                <a:solidFill>
                  <a:prstClr val="black"/>
                </a:solidFill>
                <a:latin typeface="Calibri"/>
              </a:rPr>
              <a:t> – </a:t>
            </a:r>
            <a:r>
              <a:rPr lang="cs-CZ" sz="2100" b="1" dirty="0">
                <a:solidFill>
                  <a:prstClr val="black"/>
                </a:solidFill>
                <a:latin typeface="Calibri"/>
              </a:rPr>
              <a:t>Prezentace regionů České republiky, Evropy a světa</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AOP ČT, PROVYS ČT</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2" name="AutoShape 2"/>
          <p:cNvSpPr>
            <a:spLocks noChangeArrowheads="1"/>
          </p:cNvSpPr>
          <p:nvPr/>
        </p:nvSpPr>
        <p:spPr bwMode="auto">
          <a:xfrm>
            <a:off x="103188" y="1340768"/>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a:rPr>
              <a:t>PODÍL JEDNOTLIVÝCH STUDIÍ NA VYSÍLÁNÍ ČT JAKO CELKU, ČT1 A ČT2</a:t>
            </a:r>
          </a:p>
        </p:txBody>
      </p:sp>
      <p:sp>
        <p:nvSpPr>
          <p:cNvPr id="13"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90</a:t>
            </a:fld>
            <a:endParaRPr lang="cs-CZ" sz="1100" dirty="0">
              <a:solidFill>
                <a:srgbClr val="1A1F52"/>
              </a:solidFill>
              <a:cs typeface="Arial" charset="0"/>
            </a:endParaRPr>
          </a:p>
        </p:txBody>
      </p:sp>
      <p:graphicFrame>
        <p:nvGraphicFramePr>
          <p:cNvPr id="20" name="Tabulka 19">
            <a:extLst>
              <a:ext uri="{FF2B5EF4-FFF2-40B4-BE49-F238E27FC236}">
                <a16:creationId xmlns:a16="http://schemas.microsoft.com/office/drawing/2014/main" xmlns="" id="{359D0D2A-ACBA-4D67-99BF-78702CBCDB1A}"/>
              </a:ext>
            </a:extLst>
          </p:cNvPr>
          <p:cNvGraphicFramePr>
            <a:graphicFrameLocks noGrp="1"/>
          </p:cNvGraphicFramePr>
          <p:nvPr>
            <p:extLst>
              <p:ext uri="{D42A27DB-BD31-4B8C-83A1-F6EECF244321}">
                <p14:modId xmlns:p14="http://schemas.microsoft.com/office/powerpoint/2010/main" val="2544380068"/>
              </p:ext>
            </p:extLst>
          </p:nvPr>
        </p:nvGraphicFramePr>
        <p:xfrm>
          <a:off x="1835696" y="1988840"/>
          <a:ext cx="6947944" cy="1152127"/>
        </p:xfrm>
        <a:graphic>
          <a:graphicData uri="http://schemas.openxmlformats.org/drawingml/2006/table">
            <a:tbl>
              <a:tblPr/>
              <a:tblGrid>
                <a:gridCol w="1368342">
                  <a:extLst>
                    <a:ext uri="{9D8B030D-6E8A-4147-A177-3AD203B41FA5}">
                      <a16:colId xmlns:a16="http://schemas.microsoft.com/office/drawing/2014/main" xmlns="" val="20000"/>
                    </a:ext>
                  </a:extLst>
                </a:gridCol>
                <a:gridCol w="797086">
                  <a:extLst>
                    <a:ext uri="{9D8B030D-6E8A-4147-A177-3AD203B41FA5}">
                      <a16:colId xmlns:a16="http://schemas.microsoft.com/office/drawing/2014/main" xmlns="" val="20003"/>
                    </a:ext>
                  </a:extLst>
                </a:gridCol>
                <a:gridCol w="797086">
                  <a:extLst>
                    <a:ext uri="{9D8B030D-6E8A-4147-A177-3AD203B41FA5}">
                      <a16:colId xmlns:a16="http://schemas.microsoft.com/office/drawing/2014/main" xmlns="" val="20004"/>
                    </a:ext>
                  </a:extLst>
                </a:gridCol>
                <a:gridCol w="797086">
                  <a:extLst>
                    <a:ext uri="{9D8B030D-6E8A-4147-A177-3AD203B41FA5}">
                      <a16:colId xmlns:a16="http://schemas.microsoft.com/office/drawing/2014/main" xmlns="" val="20005"/>
                    </a:ext>
                  </a:extLst>
                </a:gridCol>
                <a:gridCol w="797086">
                  <a:extLst>
                    <a:ext uri="{9D8B030D-6E8A-4147-A177-3AD203B41FA5}">
                      <a16:colId xmlns:a16="http://schemas.microsoft.com/office/drawing/2014/main" xmlns="" val="20006"/>
                    </a:ext>
                  </a:extLst>
                </a:gridCol>
                <a:gridCol w="797086">
                  <a:extLst>
                    <a:ext uri="{9D8B030D-6E8A-4147-A177-3AD203B41FA5}">
                      <a16:colId xmlns:a16="http://schemas.microsoft.com/office/drawing/2014/main" xmlns="" val="20007"/>
                    </a:ext>
                  </a:extLst>
                </a:gridCol>
                <a:gridCol w="797086">
                  <a:extLst>
                    <a:ext uri="{9D8B030D-6E8A-4147-A177-3AD203B41FA5}">
                      <a16:colId xmlns:a16="http://schemas.microsoft.com/office/drawing/2014/main" xmlns="" val="20008"/>
                    </a:ext>
                  </a:extLst>
                </a:gridCol>
                <a:gridCol w="797086">
                  <a:extLst>
                    <a:ext uri="{9D8B030D-6E8A-4147-A177-3AD203B41FA5}">
                      <a16:colId xmlns:a16="http://schemas.microsoft.com/office/drawing/2014/main" xmlns="" val="1606623428"/>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2011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2017</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9%</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Praha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84%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a:solidFill>
                            <a:srgbClr val="000000"/>
                          </a:solidFill>
                          <a:effectLst/>
                          <a:latin typeface="Calibri" panose="020F0502020204030204" pitchFamily="34" charset="0"/>
                        </a:rPr>
                        <a:t>82%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0" i="0" u="none" strike="noStrike" dirty="0">
                          <a:solidFill>
                            <a:srgbClr val="000000"/>
                          </a:solidFill>
                          <a:effectLst/>
                          <a:latin typeface="Calibri" panose="020F0502020204030204" pitchFamily="34" charset="0"/>
                        </a:rPr>
                        <a:t>82%</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400" b="1" i="0" u="none" strike="noStrike" dirty="0">
                          <a:solidFill>
                            <a:srgbClr val="000000"/>
                          </a:solidFill>
                          <a:effectLst/>
                          <a:latin typeface="Calibri" panose="020F0502020204030204" pitchFamily="34" charset="0"/>
                        </a:rPr>
                        <a:t>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bl>
          </a:graphicData>
        </a:graphic>
      </p:graphicFrame>
      <p:graphicFrame>
        <p:nvGraphicFramePr>
          <p:cNvPr id="21" name="Tabulka 20">
            <a:extLst>
              <a:ext uri="{FF2B5EF4-FFF2-40B4-BE49-F238E27FC236}">
                <a16:creationId xmlns:a16="http://schemas.microsoft.com/office/drawing/2014/main" xmlns="" id="{F517D800-94F5-414D-B043-F4468E8105A4}"/>
              </a:ext>
            </a:extLst>
          </p:cNvPr>
          <p:cNvGraphicFramePr>
            <a:graphicFrameLocks noGrp="1"/>
          </p:cNvGraphicFramePr>
          <p:nvPr>
            <p:extLst>
              <p:ext uri="{D42A27DB-BD31-4B8C-83A1-F6EECF244321}">
                <p14:modId xmlns:p14="http://schemas.microsoft.com/office/powerpoint/2010/main" val="1419610406"/>
              </p:ext>
            </p:extLst>
          </p:nvPr>
        </p:nvGraphicFramePr>
        <p:xfrm>
          <a:off x="1835694" y="3326861"/>
          <a:ext cx="6947944" cy="1152127"/>
        </p:xfrm>
        <a:graphic>
          <a:graphicData uri="http://schemas.openxmlformats.org/drawingml/2006/table">
            <a:tbl>
              <a:tblPr/>
              <a:tblGrid>
                <a:gridCol w="1368342">
                  <a:extLst>
                    <a:ext uri="{9D8B030D-6E8A-4147-A177-3AD203B41FA5}">
                      <a16:colId xmlns:a16="http://schemas.microsoft.com/office/drawing/2014/main" xmlns="" val="20000"/>
                    </a:ext>
                  </a:extLst>
                </a:gridCol>
                <a:gridCol w="797086">
                  <a:extLst>
                    <a:ext uri="{9D8B030D-6E8A-4147-A177-3AD203B41FA5}">
                      <a16:colId xmlns:a16="http://schemas.microsoft.com/office/drawing/2014/main" xmlns="" val="20003"/>
                    </a:ext>
                  </a:extLst>
                </a:gridCol>
                <a:gridCol w="797086">
                  <a:extLst>
                    <a:ext uri="{9D8B030D-6E8A-4147-A177-3AD203B41FA5}">
                      <a16:colId xmlns:a16="http://schemas.microsoft.com/office/drawing/2014/main" xmlns="" val="20004"/>
                    </a:ext>
                  </a:extLst>
                </a:gridCol>
                <a:gridCol w="797086">
                  <a:extLst>
                    <a:ext uri="{9D8B030D-6E8A-4147-A177-3AD203B41FA5}">
                      <a16:colId xmlns:a16="http://schemas.microsoft.com/office/drawing/2014/main" xmlns="" val="20005"/>
                    </a:ext>
                  </a:extLst>
                </a:gridCol>
                <a:gridCol w="797086">
                  <a:extLst>
                    <a:ext uri="{9D8B030D-6E8A-4147-A177-3AD203B41FA5}">
                      <a16:colId xmlns:a16="http://schemas.microsoft.com/office/drawing/2014/main" xmlns="" val="20006"/>
                    </a:ext>
                  </a:extLst>
                </a:gridCol>
                <a:gridCol w="797086">
                  <a:extLst>
                    <a:ext uri="{9D8B030D-6E8A-4147-A177-3AD203B41FA5}">
                      <a16:colId xmlns:a16="http://schemas.microsoft.com/office/drawing/2014/main" xmlns="" val="20007"/>
                    </a:ext>
                  </a:extLst>
                </a:gridCol>
                <a:gridCol w="797086">
                  <a:extLst>
                    <a:ext uri="{9D8B030D-6E8A-4147-A177-3AD203B41FA5}">
                      <a16:colId xmlns:a16="http://schemas.microsoft.com/office/drawing/2014/main" xmlns="" val="20008"/>
                    </a:ext>
                  </a:extLst>
                </a:gridCol>
                <a:gridCol w="797086">
                  <a:extLst>
                    <a:ext uri="{9D8B030D-6E8A-4147-A177-3AD203B41FA5}">
                      <a16:colId xmlns:a16="http://schemas.microsoft.com/office/drawing/2014/main" xmlns="" val="1606623428"/>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2011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2017</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14%</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14%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11%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Praha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74%</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75%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bl>
          </a:graphicData>
        </a:graphic>
      </p:graphicFrame>
      <p:graphicFrame>
        <p:nvGraphicFramePr>
          <p:cNvPr id="22" name="Tabulka 21">
            <a:extLst>
              <a:ext uri="{FF2B5EF4-FFF2-40B4-BE49-F238E27FC236}">
                <a16:creationId xmlns:a16="http://schemas.microsoft.com/office/drawing/2014/main" xmlns="" id="{400B3965-FC06-4F63-B6A3-BB9F0C5A06AB}"/>
              </a:ext>
            </a:extLst>
          </p:cNvPr>
          <p:cNvGraphicFramePr>
            <a:graphicFrameLocks noGrp="1"/>
          </p:cNvGraphicFramePr>
          <p:nvPr>
            <p:extLst>
              <p:ext uri="{D42A27DB-BD31-4B8C-83A1-F6EECF244321}">
                <p14:modId xmlns:p14="http://schemas.microsoft.com/office/powerpoint/2010/main" val="587349672"/>
              </p:ext>
            </p:extLst>
          </p:nvPr>
        </p:nvGraphicFramePr>
        <p:xfrm>
          <a:off x="1835694" y="4659981"/>
          <a:ext cx="6947944" cy="1152127"/>
        </p:xfrm>
        <a:graphic>
          <a:graphicData uri="http://schemas.openxmlformats.org/drawingml/2006/table">
            <a:tbl>
              <a:tblPr/>
              <a:tblGrid>
                <a:gridCol w="1368342">
                  <a:extLst>
                    <a:ext uri="{9D8B030D-6E8A-4147-A177-3AD203B41FA5}">
                      <a16:colId xmlns:a16="http://schemas.microsoft.com/office/drawing/2014/main" xmlns="" val="20000"/>
                    </a:ext>
                  </a:extLst>
                </a:gridCol>
                <a:gridCol w="797086">
                  <a:extLst>
                    <a:ext uri="{9D8B030D-6E8A-4147-A177-3AD203B41FA5}">
                      <a16:colId xmlns:a16="http://schemas.microsoft.com/office/drawing/2014/main" xmlns="" val="20003"/>
                    </a:ext>
                  </a:extLst>
                </a:gridCol>
                <a:gridCol w="797086">
                  <a:extLst>
                    <a:ext uri="{9D8B030D-6E8A-4147-A177-3AD203B41FA5}">
                      <a16:colId xmlns:a16="http://schemas.microsoft.com/office/drawing/2014/main" xmlns="" val="20004"/>
                    </a:ext>
                  </a:extLst>
                </a:gridCol>
                <a:gridCol w="797086">
                  <a:extLst>
                    <a:ext uri="{9D8B030D-6E8A-4147-A177-3AD203B41FA5}">
                      <a16:colId xmlns:a16="http://schemas.microsoft.com/office/drawing/2014/main" xmlns="" val="20005"/>
                    </a:ext>
                  </a:extLst>
                </a:gridCol>
                <a:gridCol w="797086">
                  <a:extLst>
                    <a:ext uri="{9D8B030D-6E8A-4147-A177-3AD203B41FA5}">
                      <a16:colId xmlns:a16="http://schemas.microsoft.com/office/drawing/2014/main" xmlns="" val="20006"/>
                    </a:ext>
                  </a:extLst>
                </a:gridCol>
                <a:gridCol w="797086">
                  <a:extLst>
                    <a:ext uri="{9D8B030D-6E8A-4147-A177-3AD203B41FA5}">
                      <a16:colId xmlns:a16="http://schemas.microsoft.com/office/drawing/2014/main" xmlns="" val="20007"/>
                    </a:ext>
                  </a:extLst>
                </a:gridCol>
                <a:gridCol w="797086">
                  <a:extLst>
                    <a:ext uri="{9D8B030D-6E8A-4147-A177-3AD203B41FA5}">
                      <a16:colId xmlns:a16="http://schemas.microsoft.com/office/drawing/2014/main" xmlns="" val="20008"/>
                    </a:ext>
                  </a:extLst>
                </a:gridCol>
                <a:gridCol w="797086">
                  <a:extLst>
                    <a:ext uri="{9D8B030D-6E8A-4147-A177-3AD203B41FA5}">
                      <a16:colId xmlns:a16="http://schemas.microsoft.com/office/drawing/2014/main" xmlns="" val="1606623428"/>
                    </a:ext>
                  </a:extLst>
                </a:gridCol>
              </a:tblGrid>
              <a:tr h="369550">
                <a:tc>
                  <a:txBody>
                    <a:bodyPr/>
                    <a:lstStyle/>
                    <a:p>
                      <a:pPr algn="ctr" fontAlgn="ctr"/>
                      <a:endParaRPr lang="cs-CZ" sz="1300" b="1" i="0" u="none" strike="noStrike" dirty="0">
                        <a:solidFill>
                          <a:srgbClr val="000000"/>
                        </a:solidFill>
                        <a:effectLst/>
                        <a:latin typeface="Calibri" panose="020F0502020204030204" pitchFamily="34" charset="0"/>
                      </a:endParaRP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cs-CZ" sz="1400" b="0" i="0" u="none" strike="noStrike" dirty="0">
                          <a:solidFill>
                            <a:schemeClr val="tx1"/>
                          </a:solidFill>
                          <a:effectLst/>
                          <a:latin typeface="Calibri" panose="020F0502020204030204" pitchFamily="34" charset="0"/>
                        </a:rPr>
                        <a:t>2011</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2012</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2013</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2014</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2015</a:t>
                      </a:r>
                    </a:p>
                  </a:txBody>
                  <a:tcPr marL="8197" marR="8197" marT="819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0" i="0" u="none" strike="noStrike" dirty="0">
                          <a:solidFill>
                            <a:schemeClr val="tx1"/>
                          </a:solidFill>
                          <a:effectLst/>
                          <a:latin typeface="Calibri" panose="020F0502020204030204" pitchFamily="34" charset="0"/>
                        </a:rPr>
                        <a:t>2016</a:t>
                      </a:r>
                    </a:p>
                  </a:txBody>
                  <a:tcPr marL="8197" marR="8197" marT="8197"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rtl="0" fontAlgn="ctr"/>
                      <a:r>
                        <a:rPr lang="cs-CZ" sz="1400" b="1" i="0" u="none" strike="noStrike" dirty="0">
                          <a:solidFill>
                            <a:schemeClr val="tx1"/>
                          </a:solidFill>
                          <a:effectLst/>
                          <a:latin typeface="Calibri" panose="020F0502020204030204" pitchFamily="34" charset="0"/>
                        </a:rPr>
                        <a:t>2017</a:t>
                      </a:r>
                    </a:p>
                  </a:txBody>
                  <a:tcPr marL="8197" marR="8197" marT="8197"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xmlns="" val="10000"/>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Brno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Ostrava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dirty="0">
                          <a:solidFill>
                            <a:srgbClr val="000000"/>
                          </a:solidFill>
                          <a:effectLst/>
                          <a:latin typeface="Calibri" panose="020F0502020204030204" pitchFamily="34" charset="0"/>
                          <a:ea typeface="+mn-ea"/>
                          <a:cs typeface="+mn-cs"/>
                        </a:rPr>
                        <a:t>13%</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260859">
                <a:tc>
                  <a:txBody>
                    <a:bodyPr/>
                    <a:lstStyle/>
                    <a:p>
                      <a:pPr marL="85725" indent="0" algn="l" defTabSz="914400" rtl="0" eaLnBrk="1" fontAlgn="ctr" latinLnBrk="0" hangingPunct="1"/>
                      <a:r>
                        <a:rPr lang="cs-CZ" sz="1400" b="0" i="0" u="none" strike="noStrike" kern="1200" dirty="0">
                          <a:solidFill>
                            <a:srgbClr val="000000"/>
                          </a:solidFill>
                          <a:effectLst/>
                          <a:latin typeface="+mj-lt"/>
                          <a:ea typeface="+mn-ea"/>
                          <a:cs typeface="+mn-cs"/>
                        </a:rPr>
                        <a:t>TS Praha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0" i="0" u="none" strike="noStrike" kern="1200">
                          <a:solidFill>
                            <a:srgbClr val="000000"/>
                          </a:solidFill>
                          <a:effectLst/>
                          <a:latin typeface="Calibri" panose="020F0502020204030204" pitchFamily="34" charset="0"/>
                          <a:ea typeface="+mn-ea"/>
                          <a:cs typeface="+mn-cs"/>
                        </a:rPr>
                        <a:t>75%</a:t>
                      </a:r>
                    </a:p>
                  </a:txBody>
                  <a:tcPr marL="0" marR="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mn-cs"/>
                        </a:rPr>
                        <a:t>72%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bl>
          </a:graphicData>
        </a:graphic>
      </p:graphicFrame>
      <p:pic>
        <p:nvPicPr>
          <p:cNvPr id="23" name="Picture 3" descr="C:\Users\Martin\Desktop\ct.jpg">
            <a:extLst>
              <a:ext uri="{FF2B5EF4-FFF2-40B4-BE49-F238E27FC236}">
                <a16:creationId xmlns:a16="http://schemas.microsoft.com/office/drawing/2014/main" xmlns="" id="{55FA06A8-FDC2-451D-B281-333389D452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916" y="2492896"/>
            <a:ext cx="934972" cy="5574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C:\Users\kj231779\Desktop\CT_loga.png">
            <a:extLst>
              <a:ext uri="{FF2B5EF4-FFF2-40B4-BE49-F238E27FC236}">
                <a16:creationId xmlns:a16="http://schemas.microsoft.com/office/drawing/2014/main" xmlns="" id="{99F9C250-4BE7-4EA8-B68D-8EBE2919EE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1755" r="69679" b="58443"/>
          <a:stretch>
            <a:fillRect/>
          </a:stretch>
        </p:blipFill>
        <p:spPr bwMode="auto">
          <a:xfrm>
            <a:off x="776731" y="3810153"/>
            <a:ext cx="977342" cy="55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C:\Users\kj231779\Desktop\CT_loga.png">
            <a:extLst>
              <a:ext uri="{FF2B5EF4-FFF2-40B4-BE49-F238E27FC236}">
                <a16:creationId xmlns:a16="http://schemas.microsoft.com/office/drawing/2014/main" xmlns="" id="{C90B0BF6-8221-4F68-AC8D-B1EE4C69EE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7852" t="13348" r="22842" b="60576"/>
          <a:stretch>
            <a:fillRect/>
          </a:stretch>
        </p:blipFill>
        <p:spPr bwMode="auto">
          <a:xfrm>
            <a:off x="802350" y="5175674"/>
            <a:ext cx="926104" cy="47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1324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OBECNÝ CÍL 4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91</a:t>
            </a:fld>
            <a:endParaRPr lang="cs-CZ" sz="1100" dirty="0">
              <a:solidFill>
                <a:srgbClr val="1A1F52"/>
              </a:solidFill>
              <a:cs typeface="Arial" charset="0"/>
            </a:endParaRPr>
          </a:p>
        </p:txBody>
      </p:sp>
      <p:sp>
        <p:nvSpPr>
          <p:cNvPr id="12" name="TextovéPole 11"/>
          <p:cNvSpPr txBox="1"/>
          <p:nvPr/>
        </p:nvSpPr>
        <p:spPr>
          <a:xfrm>
            <a:off x="360363" y="1080000"/>
            <a:ext cx="8423275" cy="4755148"/>
          </a:xfrm>
          <a:prstGeom prst="rect">
            <a:avLst/>
          </a:prstGeom>
          <a:noFill/>
        </p:spPr>
        <p:txBody>
          <a:bodyPr wrap="square" rtlCol="0">
            <a:spAutoFit/>
          </a:bodyPr>
          <a:lstStyle/>
          <a:p>
            <a:pPr marL="285750" indent="-285750">
              <a:spcAft>
                <a:spcPts val="600"/>
              </a:spcAft>
              <a:buFont typeface="Arial" pitchFamily="34" charset="0"/>
              <a:buChar char="•"/>
            </a:pPr>
            <a:r>
              <a:rPr lang="cs-CZ" b="1" dirty="0">
                <a:solidFill>
                  <a:prstClr val="black"/>
                </a:solidFill>
                <a:latin typeface="Calibri"/>
              </a:rPr>
              <a:t>Průměrný týdenní zásah regionálních pořadů ČT se dlouhodobě pohybuje kolem jedné desetiny všech diváků</a:t>
            </a:r>
            <a:r>
              <a:rPr lang="cs-CZ" dirty="0">
                <a:solidFill>
                  <a:prstClr val="black"/>
                </a:solidFill>
                <a:latin typeface="Calibri"/>
              </a:rPr>
              <a:t>. V porovnání s rokem 2016 se zvýšil o 1 </a:t>
            </a:r>
            <a:r>
              <a:rPr lang="cs-CZ" dirty="0" err="1">
                <a:solidFill>
                  <a:prstClr val="black"/>
                </a:solidFill>
                <a:latin typeface="Calibri"/>
              </a:rPr>
              <a:t>p.b</a:t>
            </a:r>
            <a:r>
              <a:rPr lang="cs-CZ" dirty="0">
                <a:solidFill>
                  <a:prstClr val="black"/>
                </a:solidFill>
                <a:latin typeface="Calibri"/>
              </a:rPr>
              <a:t>. na hodnotu 11 %.</a:t>
            </a:r>
          </a:p>
          <a:p>
            <a:pPr marL="285750" indent="-285750">
              <a:spcAft>
                <a:spcPts val="600"/>
              </a:spcAft>
              <a:buFont typeface="Arial" pitchFamily="34" charset="0"/>
              <a:buChar char="•"/>
            </a:pPr>
            <a:r>
              <a:rPr lang="cs-CZ" dirty="0">
                <a:solidFill>
                  <a:prstClr val="black"/>
                </a:solidFill>
                <a:latin typeface="Calibri"/>
              </a:rPr>
              <a:t>Oproti předchozím rokům jsme u regionálních pořadů zaznamenali </a:t>
            </a:r>
            <a:r>
              <a:rPr lang="cs-CZ" b="1" dirty="0">
                <a:solidFill>
                  <a:prstClr val="black"/>
                </a:solidFill>
                <a:latin typeface="Calibri"/>
              </a:rPr>
              <a:t>mírný pokles spokojenosti</a:t>
            </a:r>
            <a:r>
              <a:rPr lang="cs-CZ" dirty="0">
                <a:solidFill>
                  <a:prstClr val="black"/>
                </a:solidFill>
                <a:latin typeface="Calibri"/>
              </a:rPr>
              <a:t> (-3 </a:t>
            </a:r>
            <a:r>
              <a:rPr lang="cs-CZ" dirty="0" err="1">
                <a:solidFill>
                  <a:prstClr val="black"/>
                </a:solidFill>
                <a:latin typeface="Calibri"/>
              </a:rPr>
              <a:t>p.b</a:t>
            </a:r>
            <a:r>
              <a:rPr lang="cs-CZ" dirty="0">
                <a:solidFill>
                  <a:prstClr val="black"/>
                </a:solidFill>
                <a:latin typeface="Calibri"/>
              </a:rPr>
              <a:t>.). Podobně jako u ostatních pořadů ČT došlo i ke </a:t>
            </a:r>
            <a:r>
              <a:rPr lang="cs-CZ" b="1" dirty="0">
                <a:solidFill>
                  <a:prstClr val="black"/>
                </a:solidFill>
                <a:latin typeface="Calibri"/>
              </a:rPr>
              <a:t>snížení vnímané originality </a:t>
            </a:r>
            <a:r>
              <a:rPr lang="cs-CZ" dirty="0">
                <a:solidFill>
                  <a:prstClr val="black"/>
                </a:solidFill>
                <a:latin typeface="Calibri"/>
              </a:rPr>
              <a:t>(-4 </a:t>
            </a:r>
            <a:r>
              <a:rPr lang="cs-CZ" dirty="0" err="1">
                <a:solidFill>
                  <a:prstClr val="black"/>
                </a:solidFill>
                <a:latin typeface="Calibri"/>
              </a:rPr>
              <a:t>p.b</a:t>
            </a:r>
            <a:r>
              <a:rPr lang="cs-CZ" dirty="0">
                <a:solidFill>
                  <a:prstClr val="black"/>
                </a:solidFill>
                <a:latin typeface="Calibri"/>
              </a:rPr>
              <a:t>.). Rovněž u míry zaujetí registrujeme meziroční pokles (-2 </a:t>
            </a:r>
            <a:r>
              <a:rPr lang="cs-CZ" dirty="0" err="1">
                <a:solidFill>
                  <a:prstClr val="black"/>
                </a:solidFill>
                <a:latin typeface="Calibri"/>
              </a:rPr>
              <a:t>p.b</a:t>
            </a:r>
            <a:r>
              <a:rPr lang="cs-CZ" dirty="0">
                <a:solidFill>
                  <a:prstClr val="black"/>
                </a:solidFill>
                <a:latin typeface="Calibri"/>
              </a:rPr>
              <a:t>.), ovšem hodnota 67 % je stále nad úrovní roku 2015.</a:t>
            </a:r>
          </a:p>
          <a:p>
            <a:pPr marL="285750" indent="-285750">
              <a:spcAft>
                <a:spcPts val="600"/>
              </a:spcAft>
              <a:buFont typeface="Arial" pitchFamily="34" charset="0"/>
              <a:buChar char="•"/>
            </a:pPr>
            <a:r>
              <a:rPr lang="cs-CZ" dirty="0">
                <a:solidFill>
                  <a:prstClr val="black"/>
                </a:solidFill>
                <a:latin typeface="Calibri"/>
              </a:rPr>
              <a:t>V porovnání s rokem 2016 a především s rokem 2015 došlo </a:t>
            </a:r>
            <a:r>
              <a:rPr lang="cs-CZ" b="1" dirty="0">
                <a:solidFill>
                  <a:prstClr val="black"/>
                </a:solidFill>
                <a:latin typeface="Calibri"/>
              </a:rPr>
              <a:t>k nárůstu počtu obcí zmíněných v pořadu Události v regionech</a:t>
            </a:r>
            <a:r>
              <a:rPr lang="cs-CZ" dirty="0">
                <a:solidFill>
                  <a:prstClr val="black"/>
                </a:solidFill>
                <a:latin typeface="Calibri"/>
              </a:rPr>
              <a:t>. Během roku 2017 bylo ve všech třech regionálních mutacích pořadu zmíněno celkem 1 229 sídel.</a:t>
            </a:r>
          </a:p>
          <a:p>
            <a:pPr marL="285750" indent="-285750">
              <a:spcAft>
                <a:spcPts val="600"/>
              </a:spcAft>
              <a:buFont typeface="Arial" pitchFamily="34" charset="0"/>
              <a:buChar char="•"/>
            </a:pPr>
            <a:r>
              <a:rPr lang="cs-CZ" b="1" dirty="0">
                <a:solidFill>
                  <a:prstClr val="black"/>
                </a:solidFill>
                <a:latin typeface="Calibri"/>
              </a:rPr>
              <a:t>Podíl jednotlivých studií na vysílání ČT jako celku zůstává dlouhodobě stabilní</a:t>
            </a:r>
            <a:r>
              <a:rPr lang="cs-CZ" dirty="0">
                <a:solidFill>
                  <a:prstClr val="black"/>
                </a:solidFill>
                <a:latin typeface="Calibri"/>
              </a:rPr>
              <a:t>. TS Praha zajišťuje 82 % vysílací plochy, TS Brno a TS Ostrava potom shodně 9 %. U kanálu ČT1 došlo k mírnému meziročnímu poklesu podílu TS Ostrava (-1 </a:t>
            </a:r>
            <a:r>
              <a:rPr lang="cs-CZ" dirty="0" err="1">
                <a:solidFill>
                  <a:prstClr val="black"/>
                </a:solidFill>
                <a:latin typeface="Calibri"/>
              </a:rPr>
              <a:t>p.b</a:t>
            </a:r>
            <a:r>
              <a:rPr lang="cs-CZ" dirty="0">
                <a:solidFill>
                  <a:prstClr val="black"/>
                </a:solidFill>
                <a:latin typeface="Calibri"/>
              </a:rPr>
              <a:t>). U ČT2 naopak TS Ostrava zaznamenala meziroční nárůst, a to o 3 </a:t>
            </a:r>
            <a:r>
              <a:rPr lang="cs-CZ" dirty="0" err="1">
                <a:solidFill>
                  <a:prstClr val="black"/>
                </a:solidFill>
                <a:latin typeface="Calibri"/>
              </a:rPr>
              <a:t>p.b</a:t>
            </a:r>
            <a:r>
              <a:rPr lang="cs-CZ" dirty="0">
                <a:solidFill>
                  <a:prstClr val="black"/>
                </a:solidFill>
                <a:latin typeface="Calibri"/>
              </a:rPr>
              <a:t>. na úroveň 16 %. Podíly TS Praha a TS Brno zůstaly u kanálu ČT1 srovnatelné, u ČT2 se snížil podíl pražského studia na odvysílané ploše.</a:t>
            </a:r>
          </a:p>
        </p:txBody>
      </p:sp>
    </p:spTree>
    <p:extLst>
      <p:ext uri="{BB962C8B-B14F-4D97-AF65-F5344CB8AC3E}">
        <p14:creationId xmlns:p14="http://schemas.microsoft.com/office/powerpoint/2010/main" val="30901580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af 15"/>
          <p:cNvGraphicFramePr/>
          <p:nvPr>
            <p:extLst>
              <p:ext uri="{D42A27DB-BD31-4B8C-83A1-F6EECF244321}">
                <p14:modId xmlns:p14="http://schemas.microsoft.com/office/powerpoint/2010/main" val="2290470721"/>
              </p:ext>
            </p:extLst>
          </p:nvPr>
        </p:nvGraphicFramePr>
        <p:xfrm>
          <a:off x="127379" y="2203139"/>
          <a:ext cx="2878161" cy="4249738"/>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2" name="AutoShape 2"/>
          <p:cNvSpPr>
            <a:spLocks noChangeArrowheads="1"/>
          </p:cNvSpPr>
          <p:nvPr/>
        </p:nvSpPr>
        <p:spPr bwMode="auto">
          <a:xfrm>
            <a:off x="159569" y="1521761"/>
            <a:ext cx="8937625" cy="467079"/>
          </a:xfrm>
          <a:prstGeom prst="roundRect">
            <a:avLst>
              <a:gd name="adj" fmla="val 9792"/>
            </a:avLst>
          </a:prstGeom>
          <a:no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a:rPr>
              <a:t>Podíl DOMÁCÍCH, evropských a MIMOEVROPSKÝCH pořadů na všech POŘADECH podle jednotlivých žánrů</a:t>
            </a:r>
          </a:p>
        </p:txBody>
      </p:sp>
      <p:sp>
        <p:nvSpPr>
          <p:cNvPr id="13"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92</a:t>
            </a:fld>
            <a:endParaRPr lang="cs-CZ" sz="1100" dirty="0">
              <a:solidFill>
                <a:srgbClr val="1A1F52"/>
              </a:solidFill>
              <a:cs typeface="Arial" charset="0"/>
            </a:endParaRPr>
          </a:p>
        </p:txBody>
      </p:sp>
      <p:graphicFrame>
        <p:nvGraphicFramePr>
          <p:cNvPr id="19" name="Graf 18"/>
          <p:cNvGraphicFramePr/>
          <p:nvPr>
            <p:extLst>
              <p:ext uri="{D42A27DB-BD31-4B8C-83A1-F6EECF244321}">
                <p14:modId xmlns:p14="http://schemas.microsoft.com/office/powerpoint/2010/main" val="2734932957"/>
              </p:ext>
            </p:extLst>
          </p:nvPr>
        </p:nvGraphicFramePr>
        <p:xfrm>
          <a:off x="3132919" y="2200275"/>
          <a:ext cx="2878161" cy="4249738"/>
        </p:xfrm>
        <a:graphic>
          <a:graphicData uri="http://schemas.openxmlformats.org/drawingml/2006/chart">
            <c:chart xmlns:c="http://schemas.openxmlformats.org/drawingml/2006/chart" xmlns:r="http://schemas.openxmlformats.org/officeDocument/2006/relationships" r:id="rId5"/>
          </a:graphicData>
        </a:graphic>
      </p:graphicFrame>
      <p:sp>
        <p:nvSpPr>
          <p:cNvPr id="15" name="Zástupný symbol pro datum 7"/>
          <p:cNvSpPr txBox="1">
            <a:spLocks/>
          </p:cNvSpPr>
          <p:nvPr/>
        </p:nvSpPr>
        <p:spPr bwMode="auto">
          <a:xfrm>
            <a:off x="4427984" y="6525344"/>
            <a:ext cx="4464174" cy="242967"/>
          </a:xfrm>
          <a:prstGeom prst="rect">
            <a:avLst/>
          </a:prstGeom>
          <a:noFill/>
          <a:ln w="9525">
            <a:noFill/>
            <a:miter lim="800000"/>
            <a:headEnd/>
            <a:tailEnd/>
          </a:ln>
        </p:spPr>
        <p:txBody>
          <a:bodyPr lIns="0" anchor="b"/>
          <a:lstStyle/>
          <a:p>
            <a:pPr algn="r">
              <a:defRPr/>
            </a:pPr>
            <a:r>
              <a:rPr lang="cs-CZ" sz="1000" dirty="0">
                <a:solidFill>
                  <a:prstClr val="black"/>
                </a:solidFill>
                <a:latin typeface="Calibri"/>
                <a:cs typeface="Arial" charset="0"/>
              </a:rPr>
              <a:t>Poznámka: V roce 2015 nebyla rozlišována domácí a evropská tvorba.</a:t>
            </a:r>
          </a:p>
        </p:txBody>
      </p:sp>
      <p:graphicFrame>
        <p:nvGraphicFramePr>
          <p:cNvPr id="14" name="Graf 13">
            <a:extLst>
              <a:ext uri="{FF2B5EF4-FFF2-40B4-BE49-F238E27FC236}">
                <a16:creationId xmlns:a16="http://schemas.microsoft.com/office/drawing/2014/main" xmlns="" id="{AAFB2ECE-D594-4BD2-862B-AB566E7F6B27}"/>
              </a:ext>
            </a:extLst>
          </p:cNvPr>
          <p:cNvGraphicFramePr/>
          <p:nvPr>
            <p:extLst>
              <p:ext uri="{D42A27DB-BD31-4B8C-83A1-F6EECF244321}">
                <p14:modId xmlns:p14="http://schemas.microsoft.com/office/powerpoint/2010/main" val="2451832800"/>
              </p:ext>
            </p:extLst>
          </p:nvPr>
        </p:nvGraphicFramePr>
        <p:xfrm>
          <a:off x="6138459" y="2199556"/>
          <a:ext cx="2878161" cy="4249738"/>
        </p:xfrm>
        <a:graphic>
          <a:graphicData uri="http://schemas.openxmlformats.org/drawingml/2006/chart">
            <c:chart xmlns:c="http://schemas.openxmlformats.org/drawingml/2006/chart" xmlns:r="http://schemas.openxmlformats.org/officeDocument/2006/relationships" r:id="rId6"/>
          </a:graphicData>
        </a:graphic>
      </p:graphicFrame>
      <p:sp>
        <p:nvSpPr>
          <p:cNvPr id="18" name="AutoShape 2">
            <a:extLst>
              <a:ext uri="{FF2B5EF4-FFF2-40B4-BE49-F238E27FC236}">
                <a16:creationId xmlns:a16="http://schemas.microsoft.com/office/drawing/2014/main" xmlns="" id="{EE12C279-AF89-451C-8665-8743D1BE7FCD}"/>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a:t>
            </a:r>
            <a:r>
              <a:rPr lang="cs-CZ" sz="2100" b="1" dirty="0">
                <a:solidFill>
                  <a:prstClr val="black"/>
                </a:solidFill>
                <a:latin typeface="Calibri"/>
              </a:rPr>
              <a:t>4</a:t>
            </a:r>
            <a:r>
              <a:rPr lang="pt-BR" sz="2100" b="1" dirty="0">
                <a:solidFill>
                  <a:prstClr val="black"/>
                </a:solidFill>
                <a:latin typeface="Calibri"/>
              </a:rPr>
              <a:t> – </a:t>
            </a:r>
            <a:r>
              <a:rPr lang="cs-CZ" sz="2100" b="1" dirty="0">
                <a:solidFill>
                  <a:prstClr val="black"/>
                </a:solidFill>
                <a:latin typeface="Calibri"/>
              </a:rPr>
              <a:t>Prezentace regionů České republiky, Evropy a světa</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AOP ČT, PROVYS ČT</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20" name="Zástupný symbol pro datum 7">
            <a:extLst>
              <a:ext uri="{FF2B5EF4-FFF2-40B4-BE49-F238E27FC236}">
                <a16:creationId xmlns:a16="http://schemas.microsoft.com/office/drawing/2014/main" xmlns="" id="{BE81488F-D5D9-4AB7-B40B-57BA37E1861B}"/>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Tree>
    <p:extLst>
      <p:ext uri="{BB962C8B-B14F-4D97-AF65-F5344CB8AC3E}">
        <p14:creationId xmlns:p14="http://schemas.microsoft.com/office/powerpoint/2010/main" val="82879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Graf 8"/>
          <p:cNvGraphicFramePr>
            <a:graphicFrameLocks/>
          </p:cNvGraphicFramePr>
          <p:nvPr>
            <p:extLst>
              <p:ext uri="{D42A27DB-BD31-4B8C-83A1-F6EECF244321}">
                <p14:modId xmlns:p14="http://schemas.microsoft.com/office/powerpoint/2010/main" val="65441951"/>
              </p:ext>
            </p:extLst>
          </p:nvPr>
        </p:nvGraphicFramePr>
        <p:xfrm>
          <a:off x="103188" y="1988840"/>
          <a:ext cx="8937625" cy="4461173"/>
        </p:xfrm>
        <a:graphic>
          <a:graphicData uri="http://schemas.openxmlformats.org/drawingml/2006/chart">
            <c:chart xmlns:c="http://schemas.openxmlformats.org/drawingml/2006/chart" xmlns:r="http://schemas.openxmlformats.org/officeDocument/2006/relationships" r:id="rId4"/>
          </a:graphicData>
        </a:graphic>
      </p:graphicFrame>
      <p:sp>
        <p:nvSpPr>
          <p:cNvPr id="12" name="AutoShape 2"/>
          <p:cNvSpPr>
            <a:spLocks noChangeArrowheads="1"/>
          </p:cNvSpPr>
          <p:nvPr/>
        </p:nvSpPr>
        <p:spPr bwMode="auto">
          <a:xfrm>
            <a:off x="103188" y="1521761"/>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a:rPr>
              <a:t>ZEMĚ PŮVODU DOKUMENTÁRNÍCH POŘADŮ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93</a:t>
            </a:fld>
            <a:endParaRPr lang="cs-CZ" sz="1100" dirty="0">
              <a:solidFill>
                <a:srgbClr val="1A1F52"/>
              </a:solidFill>
              <a:cs typeface="Arial" charset="0"/>
            </a:endParaRPr>
          </a:p>
        </p:txBody>
      </p:sp>
      <p:sp>
        <p:nvSpPr>
          <p:cNvPr id="14" name="Obdélník 13"/>
          <p:cNvSpPr/>
          <p:nvPr/>
        </p:nvSpPr>
        <p:spPr>
          <a:xfrm>
            <a:off x="103189" y="5265738"/>
            <a:ext cx="8749866" cy="873806"/>
          </a:xfrm>
          <a:prstGeom prst="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AutoShape 2">
            <a:extLst>
              <a:ext uri="{FF2B5EF4-FFF2-40B4-BE49-F238E27FC236}">
                <a16:creationId xmlns:a16="http://schemas.microsoft.com/office/drawing/2014/main" xmlns="" id="{BED93CB0-25C6-46FB-806D-FBA59D3A7775}"/>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a:t>
            </a:r>
            <a:r>
              <a:rPr lang="cs-CZ" sz="2100" b="1" dirty="0">
                <a:solidFill>
                  <a:prstClr val="black"/>
                </a:solidFill>
                <a:latin typeface="Calibri"/>
              </a:rPr>
              <a:t>4</a:t>
            </a:r>
            <a:r>
              <a:rPr lang="pt-BR" sz="2100" b="1" dirty="0">
                <a:solidFill>
                  <a:prstClr val="black"/>
                </a:solidFill>
                <a:latin typeface="Calibri"/>
              </a:rPr>
              <a:t> – </a:t>
            </a:r>
            <a:r>
              <a:rPr lang="cs-CZ" sz="2100" b="1" dirty="0">
                <a:solidFill>
                  <a:prstClr val="black"/>
                </a:solidFill>
                <a:latin typeface="Calibri"/>
              </a:rPr>
              <a:t>Prezentace regionů České republiky, Evropy a světa</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AOP ČT, PROVYS ČT</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17" name="Zástupný symbol pro datum 7">
            <a:extLst>
              <a:ext uri="{FF2B5EF4-FFF2-40B4-BE49-F238E27FC236}">
                <a16:creationId xmlns:a16="http://schemas.microsoft.com/office/drawing/2014/main" xmlns="" id="{94F5FF75-18C0-4140-B76D-E5F01EAC6204}"/>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Tree>
    <p:extLst>
      <p:ext uri="{BB962C8B-B14F-4D97-AF65-F5344CB8AC3E}">
        <p14:creationId xmlns:p14="http://schemas.microsoft.com/office/powerpoint/2010/main" val="38975736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Graf 21">
            <a:extLst>
              <a:ext uri="{FF2B5EF4-FFF2-40B4-BE49-F238E27FC236}">
                <a16:creationId xmlns:a16="http://schemas.microsoft.com/office/drawing/2014/main" xmlns="" id="{3694D1E9-D3D4-416A-8459-175C215F3305}"/>
              </a:ext>
            </a:extLst>
          </p:cNvPr>
          <p:cNvGraphicFramePr>
            <a:graphicFrameLocks/>
          </p:cNvGraphicFramePr>
          <p:nvPr>
            <p:extLst>
              <p:ext uri="{D42A27DB-BD31-4B8C-83A1-F6EECF244321}">
                <p14:modId xmlns:p14="http://schemas.microsoft.com/office/powerpoint/2010/main" val="834730238"/>
              </p:ext>
            </p:extLst>
          </p:nvPr>
        </p:nvGraphicFramePr>
        <p:xfrm>
          <a:off x="103188" y="4000916"/>
          <a:ext cx="8937625" cy="1940068"/>
        </p:xfrm>
        <a:graphic>
          <a:graphicData uri="http://schemas.openxmlformats.org/drawingml/2006/chart">
            <c:chart xmlns:c="http://schemas.openxmlformats.org/drawingml/2006/chart" xmlns:r="http://schemas.openxmlformats.org/officeDocument/2006/relationships" r:id="rId3"/>
          </a:graphicData>
        </a:graphic>
      </p:graphicFrame>
      <p:pic>
        <p:nvPicPr>
          <p:cNvPr id="22545" name="Obrázek 6"/>
          <p:cNvPicPr>
            <a:picLocks noChangeAspect="1"/>
          </p:cNvPicPr>
          <p:nvPr/>
        </p:nvPicPr>
        <p:blipFill>
          <a:blip r:embed="rId4"/>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graphicFrame>
        <p:nvGraphicFramePr>
          <p:cNvPr id="9" name="Graf 8"/>
          <p:cNvGraphicFramePr>
            <a:graphicFrameLocks/>
          </p:cNvGraphicFramePr>
          <p:nvPr>
            <p:extLst>
              <p:ext uri="{D42A27DB-BD31-4B8C-83A1-F6EECF244321}">
                <p14:modId xmlns:p14="http://schemas.microsoft.com/office/powerpoint/2010/main" val="2159331608"/>
              </p:ext>
            </p:extLst>
          </p:nvPr>
        </p:nvGraphicFramePr>
        <p:xfrm>
          <a:off x="103188" y="2060848"/>
          <a:ext cx="8937625" cy="1940068"/>
        </p:xfrm>
        <a:graphic>
          <a:graphicData uri="http://schemas.openxmlformats.org/drawingml/2006/chart">
            <c:chart xmlns:c="http://schemas.openxmlformats.org/drawingml/2006/chart" xmlns:r="http://schemas.openxmlformats.org/officeDocument/2006/relationships" r:id="rId5"/>
          </a:graphicData>
        </a:graphic>
      </p:graphicFrame>
      <p:sp>
        <p:nvSpPr>
          <p:cNvPr id="13"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94</a:t>
            </a:fld>
            <a:endParaRPr lang="cs-CZ" sz="1100" dirty="0">
              <a:solidFill>
                <a:srgbClr val="1A1F52"/>
              </a:solidFill>
              <a:cs typeface="Arial" charset="0"/>
            </a:endParaRPr>
          </a:p>
        </p:txBody>
      </p:sp>
      <p:sp>
        <p:nvSpPr>
          <p:cNvPr id="17" name="Obdélník 16"/>
          <p:cNvSpPr/>
          <p:nvPr/>
        </p:nvSpPr>
        <p:spPr>
          <a:xfrm>
            <a:off x="103189" y="3501008"/>
            <a:ext cx="8749866" cy="327508"/>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Obdélník 17"/>
          <p:cNvSpPr/>
          <p:nvPr/>
        </p:nvSpPr>
        <p:spPr>
          <a:xfrm>
            <a:off x="103189" y="5445223"/>
            <a:ext cx="8749866" cy="323187"/>
          </a:xfrm>
          <a:prstGeom prst="rect">
            <a:avLst/>
          </a:prstGeom>
          <a:noFill/>
          <a:ln w="254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AutoShape 2">
            <a:extLst>
              <a:ext uri="{FF2B5EF4-FFF2-40B4-BE49-F238E27FC236}">
                <a16:creationId xmlns:a16="http://schemas.microsoft.com/office/drawing/2014/main" xmlns="" id="{FEDF27FC-D410-4A97-A692-EF012F99CEB4}"/>
              </a:ext>
            </a:extLst>
          </p:cNvPr>
          <p:cNvSpPr>
            <a:spLocks noChangeArrowheads="1"/>
          </p:cNvSpPr>
          <p:nvPr/>
        </p:nvSpPr>
        <p:spPr bwMode="auto">
          <a:xfrm>
            <a:off x="103188" y="1521761"/>
            <a:ext cx="8937625" cy="467079"/>
          </a:xfrm>
          <a:prstGeom prst="roundRect">
            <a:avLst>
              <a:gd name="adj" fmla="val 9792"/>
            </a:avLst>
          </a:prstGeom>
          <a:solidFill>
            <a:schemeClr val="bg1"/>
          </a:solidFill>
          <a:ln>
            <a:noFill/>
          </a:ln>
          <a:extLst/>
        </p:spPr>
        <p:txBody>
          <a:bodyPr lIns="91431" tIns="45716" rIns="91431" bIns="45716"/>
          <a:lstStyle/>
          <a:p>
            <a:pPr marL="1588" indent="-1588" algn="ctr" defTabSz="258763">
              <a:lnSpc>
                <a:spcPct val="110000"/>
              </a:lnSpc>
              <a:spcBef>
                <a:spcPct val="20000"/>
              </a:spcBef>
              <a:tabLst>
                <a:tab pos="180975" algn="l"/>
              </a:tabLst>
              <a:defRPr/>
            </a:pPr>
            <a:r>
              <a:rPr lang="cs-CZ" sz="1600" b="1" dirty="0">
                <a:solidFill>
                  <a:prstClr val="black"/>
                </a:solidFill>
                <a:latin typeface="Calibri"/>
              </a:rPr>
              <a:t>PODÍL ZPRÁV Z DOMOVA, EVROPY A SVĚTA NA VYSÍLÁNÍ ZPRAVODAJSTVÍ</a:t>
            </a:r>
          </a:p>
        </p:txBody>
      </p:sp>
      <p:sp>
        <p:nvSpPr>
          <p:cNvPr id="28" name="AutoShape 2">
            <a:extLst>
              <a:ext uri="{FF2B5EF4-FFF2-40B4-BE49-F238E27FC236}">
                <a16:creationId xmlns:a16="http://schemas.microsoft.com/office/drawing/2014/main" xmlns="" id="{7E5EEF9D-C310-4197-9A95-B286825140EF}"/>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a:t>
            </a:r>
            <a:r>
              <a:rPr lang="cs-CZ" sz="2100" b="1" dirty="0">
                <a:solidFill>
                  <a:prstClr val="black"/>
                </a:solidFill>
                <a:latin typeface="Calibri"/>
              </a:rPr>
              <a:t>4</a:t>
            </a:r>
            <a:r>
              <a:rPr lang="pt-BR" sz="2100" b="1" dirty="0">
                <a:solidFill>
                  <a:prstClr val="black"/>
                </a:solidFill>
                <a:latin typeface="Calibri"/>
              </a:rPr>
              <a:t> – </a:t>
            </a:r>
            <a:r>
              <a:rPr lang="cs-CZ" sz="2100" b="1" dirty="0">
                <a:solidFill>
                  <a:prstClr val="black"/>
                </a:solidFill>
                <a:latin typeface="Calibri"/>
              </a:rPr>
              <a:t>Prezentace regionů České republiky, Evropy a světa</a:t>
            </a: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Media Tenor</a:t>
            </a:r>
            <a:endParaRPr lang="cs-CZ" sz="1200" dirty="0">
              <a:solidFill>
                <a:prstClr val="black"/>
              </a:solidFill>
              <a:latin typeface="Calibri"/>
            </a:endParaRPr>
          </a:p>
          <a:p>
            <a:pPr marL="1588" indent="-1588" algn="ctr" defTabSz="258763">
              <a:lnSpc>
                <a:spcPct val="110000"/>
              </a:lnSpc>
              <a:spcBef>
                <a:spcPct val="20000"/>
              </a:spcBef>
              <a:tabLst>
                <a:tab pos="180975" algn="l"/>
              </a:tabLst>
              <a:defRPr/>
            </a:pPr>
            <a:endParaRPr lang="cs-CZ" sz="1300" dirty="0">
              <a:solidFill>
                <a:prstClr val="black"/>
              </a:solidFill>
              <a:latin typeface="Calibri"/>
            </a:endParaRPr>
          </a:p>
        </p:txBody>
      </p:sp>
      <p:sp>
        <p:nvSpPr>
          <p:cNvPr id="29" name="Zástupný symbol pro datum 7">
            <a:extLst>
              <a:ext uri="{FF2B5EF4-FFF2-40B4-BE49-F238E27FC236}">
                <a16:creationId xmlns:a16="http://schemas.microsoft.com/office/drawing/2014/main" xmlns="" id="{28E41F7F-7A0B-46E3-94C1-48C0BD51639F}"/>
              </a:ext>
            </a:extLst>
          </p:cNvPr>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Tree>
    <p:extLst>
      <p:ext uri="{BB962C8B-B14F-4D97-AF65-F5344CB8AC3E}">
        <p14:creationId xmlns:p14="http://schemas.microsoft.com/office/powerpoint/2010/main" val="47752468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6"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9" name="AutoShape 2"/>
          <p:cNvSpPr>
            <a:spLocks noChangeArrowheads="1"/>
          </p:cNvSpPr>
          <p:nvPr/>
        </p:nvSpPr>
        <p:spPr bwMode="auto">
          <a:xfrm>
            <a:off x="103188" y="548680"/>
            <a:ext cx="8937625" cy="470439"/>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cs-CZ" sz="2100" b="1" dirty="0">
                <a:solidFill>
                  <a:prstClr val="black"/>
                </a:solidFill>
                <a:latin typeface="Calibri"/>
              </a:rPr>
              <a:t>OBECNÝ CÍL 4 – Komentář</a:t>
            </a:r>
          </a:p>
        </p:txBody>
      </p:sp>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95</a:t>
            </a:fld>
            <a:endParaRPr lang="cs-CZ" sz="1100" dirty="0">
              <a:solidFill>
                <a:srgbClr val="1A1F52"/>
              </a:solidFill>
              <a:cs typeface="Arial" charset="0"/>
            </a:endParaRPr>
          </a:p>
        </p:txBody>
      </p:sp>
      <p:sp>
        <p:nvSpPr>
          <p:cNvPr id="12" name="TextovéPole 11"/>
          <p:cNvSpPr txBox="1"/>
          <p:nvPr/>
        </p:nvSpPr>
        <p:spPr>
          <a:xfrm>
            <a:off x="360363" y="1080000"/>
            <a:ext cx="8532117" cy="5386090"/>
          </a:xfrm>
          <a:prstGeom prst="rect">
            <a:avLst/>
          </a:prstGeom>
          <a:noFill/>
        </p:spPr>
        <p:txBody>
          <a:bodyPr wrap="square" rtlCol="0">
            <a:spAutoFit/>
          </a:bodyPr>
          <a:lstStyle/>
          <a:p>
            <a:pPr marL="285750" indent="-285750">
              <a:spcAft>
                <a:spcPts val="600"/>
              </a:spcAft>
              <a:buFont typeface="Arial" pitchFamily="34" charset="0"/>
              <a:buChar char="•"/>
            </a:pPr>
            <a:r>
              <a:rPr lang="cs-CZ" b="1" dirty="0">
                <a:solidFill>
                  <a:prstClr val="black"/>
                </a:solidFill>
                <a:latin typeface="Calibri"/>
              </a:rPr>
              <a:t>Zastoupení tuzemské tvorby u zábavních, sportovních, zpravodajských, publicistických a náboženských pořadů České televize činí minimálně 96 %</a:t>
            </a:r>
            <a:r>
              <a:rPr lang="cs-CZ" dirty="0">
                <a:solidFill>
                  <a:prstClr val="black"/>
                </a:solidFill>
                <a:latin typeface="Calibri"/>
              </a:rPr>
              <a:t>. Meziroční nárůst podílu domácí tvorby u sportovních pořadů (z 62 % na 96 %) je způsoben především změnou metodiky, kdy komentované přenosy jsou nově klasifikovány jako původní tvorba.</a:t>
            </a:r>
          </a:p>
          <a:p>
            <a:pPr marL="285750" indent="-285750">
              <a:spcAft>
                <a:spcPts val="600"/>
              </a:spcAft>
              <a:buFont typeface="Arial" pitchFamily="34" charset="0"/>
              <a:buChar char="•"/>
            </a:pPr>
            <a:r>
              <a:rPr lang="cs-CZ" dirty="0">
                <a:solidFill>
                  <a:prstClr val="black"/>
                </a:solidFill>
                <a:latin typeface="Calibri"/>
              </a:rPr>
              <a:t>Výraznou </a:t>
            </a:r>
            <a:r>
              <a:rPr lang="cs-CZ" b="1" dirty="0">
                <a:solidFill>
                  <a:prstClr val="black"/>
                </a:solidFill>
                <a:latin typeface="Calibri"/>
              </a:rPr>
              <a:t>převahu domácí tvorby </a:t>
            </a:r>
            <a:r>
              <a:rPr lang="cs-CZ" dirty="0">
                <a:solidFill>
                  <a:prstClr val="black"/>
                </a:solidFill>
                <a:latin typeface="Calibri"/>
              </a:rPr>
              <a:t>vidíme i u </a:t>
            </a:r>
            <a:r>
              <a:rPr lang="cs-CZ" b="1" dirty="0">
                <a:solidFill>
                  <a:prstClr val="black"/>
                </a:solidFill>
                <a:latin typeface="Calibri"/>
              </a:rPr>
              <a:t>vzdělávacích </a:t>
            </a:r>
            <a:r>
              <a:rPr lang="cs-CZ" dirty="0">
                <a:solidFill>
                  <a:prstClr val="black"/>
                </a:solidFill>
                <a:latin typeface="Calibri"/>
              </a:rPr>
              <a:t>(83 %) a </a:t>
            </a:r>
            <a:r>
              <a:rPr lang="cs-CZ" b="1" dirty="0">
                <a:solidFill>
                  <a:prstClr val="black"/>
                </a:solidFill>
                <a:latin typeface="Calibri"/>
              </a:rPr>
              <a:t>hudebních pořadů</a:t>
            </a:r>
            <a:r>
              <a:rPr lang="cs-CZ" dirty="0">
                <a:solidFill>
                  <a:prstClr val="black"/>
                </a:solidFill>
                <a:latin typeface="Calibri"/>
              </a:rPr>
              <a:t> (72 %). Třetinový podíl (34 %) registrujeme u dramatických pořadů a nadpoloviční u pořadů</a:t>
            </a:r>
            <a:r>
              <a:rPr lang="cs-CZ" b="1" dirty="0">
                <a:solidFill>
                  <a:prstClr val="black"/>
                </a:solidFill>
                <a:latin typeface="Calibri"/>
              </a:rPr>
              <a:t> dokumentárních </a:t>
            </a:r>
            <a:r>
              <a:rPr lang="cs-CZ" dirty="0">
                <a:solidFill>
                  <a:prstClr val="black"/>
                </a:solidFill>
                <a:latin typeface="Calibri"/>
              </a:rPr>
              <a:t>(54 %), kde došlo </a:t>
            </a:r>
            <a:r>
              <a:rPr lang="cs-CZ" b="1" dirty="0">
                <a:solidFill>
                  <a:prstClr val="black"/>
                </a:solidFill>
                <a:latin typeface="Calibri"/>
              </a:rPr>
              <a:t>k meziročnímu nárůstu </a:t>
            </a:r>
            <a:r>
              <a:rPr lang="cs-CZ" dirty="0">
                <a:solidFill>
                  <a:prstClr val="black"/>
                </a:solidFill>
                <a:latin typeface="Calibri"/>
              </a:rPr>
              <a:t>podílu o 8 </a:t>
            </a:r>
            <a:r>
              <a:rPr lang="cs-CZ" dirty="0" err="1">
                <a:solidFill>
                  <a:prstClr val="black"/>
                </a:solidFill>
                <a:latin typeface="Calibri"/>
              </a:rPr>
              <a:t>p.b</a:t>
            </a:r>
            <a:r>
              <a:rPr lang="cs-CZ" dirty="0">
                <a:solidFill>
                  <a:prstClr val="black"/>
                </a:solidFill>
                <a:latin typeface="Calibri"/>
              </a:rPr>
              <a:t>. </a:t>
            </a:r>
          </a:p>
          <a:p>
            <a:pPr marL="285750" indent="-285750">
              <a:spcAft>
                <a:spcPts val="600"/>
              </a:spcAft>
              <a:buFont typeface="Arial" pitchFamily="34" charset="0"/>
              <a:buChar char="•"/>
            </a:pPr>
            <a:r>
              <a:rPr lang="cs-CZ" dirty="0">
                <a:solidFill>
                  <a:prstClr val="black"/>
                </a:solidFill>
                <a:latin typeface="Calibri"/>
              </a:rPr>
              <a:t>Pokud jde o dokumentární pořady, Česká televize nejčastěji přebírá ty britské (15 % podílu) a francouzské (13 %). Nezanedbatelný podíl mají také pořady ze Spojených států (7 %).  Pořady z ostatních zemí tvoří zhruba desetinu (11 %) vysílacího času věnovaného dokumentům.</a:t>
            </a:r>
          </a:p>
          <a:p>
            <a:pPr marL="285750" indent="-285750">
              <a:spcAft>
                <a:spcPts val="600"/>
              </a:spcAft>
              <a:buFont typeface="Arial" pitchFamily="34" charset="0"/>
              <a:buChar char="•"/>
            </a:pPr>
            <a:r>
              <a:rPr lang="cs-CZ" b="1" dirty="0">
                <a:solidFill>
                  <a:prstClr val="black"/>
                </a:solidFill>
                <a:latin typeface="Calibri"/>
              </a:rPr>
              <a:t>Ve vysílání zpravodajského kanálu ČT24 je 61 % času věnováno zprávám z České republiky. </a:t>
            </a:r>
            <a:r>
              <a:rPr lang="cs-CZ" dirty="0">
                <a:solidFill>
                  <a:prstClr val="black"/>
                </a:solidFill>
                <a:latin typeface="Calibri"/>
              </a:rPr>
              <a:t>V porovnání s předchozími roky dochází ke kontinuálnímu nárůstu tohoto ukazatele (+5 </a:t>
            </a:r>
            <a:r>
              <a:rPr lang="cs-CZ" dirty="0" err="1">
                <a:solidFill>
                  <a:prstClr val="black"/>
                </a:solidFill>
                <a:latin typeface="Calibri"/>
              </a:rPr>
              <a:t>p.b</a:t>
            </a:r>
            <a:r>
              <a:rPr lang="cs-CZ" dirty="0">
                <a:solidFill>
                  <a:prstClr val="black"/>
                </a:solidFill>
                <a:latin typeface="Calibri"/>
              </a:rPr>
              <a:t>. oproti roku 2015). Zprávy z Evropy tvořily v roce 2017 necelou čtvrtinu (23 %) vysílacího času ČT24, zprávy z jiných kontinentů 16 %.</a:t>
            </a:r>
          </a:p>
          <a:p>
            <a:pPr marL="285750" indent="-285750">
              <a:spcAft>
                <a:spcPts val="600"/>
              </a:spcAft>
              <a:buFont typeface="Arial" pitchFamily="34" charset="0"/>
              <a:buChar char="•"/>
            </a:pPr>
            <a:r>
              <a:rPr lang="cs-CZ" b="1" dirty="0">
                <a:solidFill>
                  <a:prstClr val="black"/>
                </a:solidFill>
                <a:latin typeface="Calibri"/>
              </a:rPr>
              <a:t>V hlavní zpravodajské relaci Události je zastoupení zpráv z domova ještě vyšší, a to       70 %. </a:t>
            </a:r>
          </a:p>
        </p:txBody>
      </p:sp>
    </p:spTree>
    <p:extLst>
      <p:ext uri="{BB962C8B-B14F-4D97-AF65-F5344CB8AC3E}">
        <p14:creationId xmlns:p14="http://schemas.microsoft.com/office/powerpoint/2010/main" val="6191256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Zástupný symbol pro datum 7"/>
          <p:cNvSpPr txBox="1">
            <a:spLocks/>
          </p:cNvSpPr>
          <p:nvPr/>
        </p:nvSpPr>
        <p:spPr bwMode="auto">
          <a:xfrm>
            <a:off x="360363" y="1988840"/>
            <a:ext cx="8408987" cy="2304256"/>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lnSpc>
                <a:spcPts val="3100"/>
              </a:lnSpc>
            </a:pPr>
            <a:r>
              <a:rPr lang="cs-CZ" sz="3200" dirty="0">
                <a:latin typeface="Calibri"/>
              </a:rPr>
              <a:t>B. PLNĚNÍ OBECNÝCH CÍLŮ</a:t>
            </a:r>
          </a:p>
          <a:p>
            <a:pPr marL="514350" indent="-514350" algn="ctr">
              <a:lnSpc>
                <a:spcPts val="3100"/>
              </a:lnSpc>
              <a:buFontTx/>
              <a:buAutoNum type="alphaUcPeriod"/>
            </a:pPr>
            <a:endParaRPr lang="cs-CZ" sz="3200" dirty="0">
              <a:latin typeface="Calibri"/>
            </a:endParaRPr>
          </a:p>
          <a:p>
            <a:pPr algn="ctr">
              <a:lnSpc>
                <a:spcPts val="3100"/>
              </a:lnSpc>
            </a:pPr>
            <a:r>
              <a:rPr lang="cs-CZ" sz="3200" dirty="0">
                <a:latin typeface="Calibri" pitchFamily="34" charset="0"/>
              </a:rPr>
              <a:t>CÍL 5 – Podpora nových médií a technologií</a:t>
            </a:r>
          </a:p>
        </p:txBody>
      </p:sp>
      <p:sp>
        <p:nvSpPr>
          <p:cNvPr id="6"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96</a:t>
            </a:fld>
            <a:endParaRPr lang="cs-CZ" sz="1100" dirty="0">
              <a:solidFill>
                <a:srgbClr val="1A1F52"/>
              </a:solidFill>
              <a:cs typeface="Arial" charset="0"/>
            </a:endParaRPr>
          </a:p>
        </p:txBody>
      </p:sp>
    </p:spTree>
    <p:extLst>
      <p:ext uri="{BB962C8B-B14F-4D97-AF65-F5344CB8AC3E}">
        <p14:creationId xmlns:p14="http://schemas.microsoft.com/office/powerpoint/2010/main" val="23665446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graphicFrame>
        <p:nvGraphicFramePr>
          <p:cNvPr id="9" name="Graf 8"/>
          <p:cNvGraphicFramePr>
            <a:graphicFrameLocks/>
          </p:cNvGraphicFramePr>
          <p:nvPr>
            <p:extLst>
              <p:ext uri="{D42A27DB-BD31-4B8C-83A1-F6EECF244321}">
                <p14:modId xmlns:p14="http://schemas.microsoft.com/office/powerpoint/2010/main" val="2683697673"/>
              </p:ext>
            </p:extLst>
          </p:nvPr>
        </p:nvGraphicFramePr>
        <p:xfrm>
          <a:off x="103188" y="1628800"/>
          <a:ext cx="8937625" cy="4680520"/>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97</a:t>
            </a:fld>
            <a:endParaRPr lang="cs-CZ" sz="1100" dirty="0">
              <a:solidFill>
                <a:srgbClr val="1A1F52"/>
              </a:solidFill>
              <a:cs typeface="Arial" charset="0"/>
            </a:endParaRPr>
          </a:p>
        </p:txBody>
      </p:sp>
      <p:sp>
        <p:nvSpPr>
          <p:cNvPr id="10" name="Zástupný symbol pro datum 7"/>
          <p:cNvSpPr txBox="1">
            <a:spLocks/>
          </p:cNvSpPr>
          <p:nvPr/>
        </p:nvSpPr>
        <p:spPr bwMode="auto">
          <a:xfrm>
            <a:off x="360363" y="6507163"/>
            <a:ext cx="2511425"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3"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4" name="Ovál 13">
            <a:extLst>
              <a:ext uri="{FF2B5EF4-FFF2-40B4-BE49-F238E27FC236}">
                <a16:creationId xmlns:a16="http://schemas.microsoft.com/office/drawing/2014/main" xmlns="" id="{07FDF36B-3190-4249-8BE5-B94F743D703B}"/>
              </a:ext>
            </a:extLst>
          </p:cNvPr>
          <p:cNvSpPr/>
          <p:nvPr/>
        </p:nvSpPr>
        <p:spPr>
          <a:xfrm>
            <a:off x="8388424" y="5445224"/>
            <a:ext cx="288032" cy="288032"/>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cs-CZ" dirty="0">
                <a:solidFill>
                  <a:prstClr val="white"/>
                </a:solidFill>
                <a:cs typeface="Times New Roman" panose="02020603050405020304" pitchFamily="18" charset="0"/>
              </a:rPr>
              <a:t>K</a:t>
            </a:r>
            <a:endParaRPr lang="en-GB" dirty="0">
              <a:solidFill>
                <a:prstClr val="white"/>
              </a:solidFill>
              <a:cs typeface="Times New Roman" panose="02020603050405020304" pitchFamily="18" charset="0"/>
            </a:endParaRPr>
          </a:p>
        </p:txBody>
      </p:sp>
      <p:sp>
        <p:nvSpPr>
          <p:cNvPr id="15" name="AutoShape 2">
            <a:extLst>
              <a:ext uri="{FF2B5EF4-FFF2-40B4-BE49-F238E27FC236}">
                <a16:creationId xmlns:a16="http://schemas.microsoft.com/office/drawing/2014/main" xmlns="" id="{79BF6E53-8967-4601-9C79-B7700290F260}"/>
              </a:ext>
            </a:extLst>
          </p:cNvPr>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pitchFamily="34" charset="0"/>
              </a:rPr>
              <a:t>OBECNÝ CÍL 5 – </a:t>
            </a:r>
            <a:r>
              <a:rPr lang="cs-CZ" sz="2100" b="1" dirty="0">
                <a:solidFill>
                  <a:prstClr val="black"/>
                </a:solidFill>
                <a:latin typeface="Calibri" pitchFamily="34" charset="0"/>
              </a:rPr>
              <a:t>Podpora nových médií a technologií </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
            </a:r>
            <a:r>
              <a:rPr lang="cs-CZ" sz="1200" b="1" dirty="0" err="1">
                <a:solidFill>
                  <a:prstClr val="black"/>
                </a:solidFill>
                <a:latin typeface="Calibri" pitchFamily="34" charset="0"/>
              </a:rPr>
              <a:t>Tracking</a:t>
            </a:r>
            <a:r>
              <a:rPr lang="cs-CZ" sz="1200" b="1" dirty="0">
                <a:solidFill>
                  <a:prstClr val="black"/>
                </a:solidFill>
                <a:latin typeface="Calibri" pitchFamily="34" charset="0"/>
              </a:rPr>
              <a:t> ČT</a:t>
            </a:r>
            <a:endParaRPr lang="cs-CZ" sz="1300" dirty="0">
              <a:solidFill>
                <a:prstClr val="black"/>
              </a:solidFill>
              <a:latin typeface="Calibri" pitchFamily="34" charset="0"/>
            </a:endParaRPr>
          </a:p>
        </p:txBody>
      </p:sp>
    </p:spTree>
    <p:extLst>
      <p:ext uri="{BB962C8B-B14F-4D97-AF65-F5344CB8AC3E}">
        <p14:creationId xmlns:p14="http://schemas.microsoft.com/office/powerpoint/2010/main" val="24810736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cstate="print"/>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7" name="AutoShape 2"/>
          <p:cNvSpPr>
            <a:spLocks noChangeArrowheads="1"/>
          </p:cNvSpPr>
          <p:nvPr/>
        </p:nvSpPr>
        <p:spPr bwMode="auto">
          <a:xfrm>
            <a:off x="103188" y="548680"/>
            <a:ext cx="8937625" cy="998562"/>
          </a:xfrm>
          <a:prstGeom prst="roundRect">
            <a:avLst>
              <a:gd name="adj" fmla="val 9792"/>
            </a:avLst>
          </a:prstGeom>
          <a:solidFill>
            <a:schemeClr val="bg1"/>
          </a:solid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pitchFamily="34" charset="0"/>
              </a:rPr>
              <a:t>OBECNÝ CÍL 5 – </a:t>
            </a:r>
            <a:r>
              <a:rPr lang="cs-CZ" sz="2100" b="1" dirty="0">
                <a:solidFill>
                  <a:prstClr val="black"/>
                </a:solidFill>
                <a:latin typeface="Calibri" pitchFamily="34" charset="0"/>
              </a:rPr>
              <a:t>Podpora nových médií a technologií </a:t>
            </a:r>
          </a:p>
          <a:p>
            <a:pPr marL="1588" indent="-1588" algn="ctr" defTabSz="271463">
              <a:spcBef>
                <a:spcPts val="200"/>
              </a:spcBef>
              <a:spcAft>
                <a:spcPct val="20000"/>
              </a:spcAft>
              <a:tabLst>
                <a:tab pos="631825" algn="l"/>
              </a:tabLst>
              <a:defRPr/>
            </a:pPr>
            <a:endParaRPr lang="cs-CZ" sz="100" dirty="0">
              <a:solidFill>
                <a:prstClr val="black"/>
              </a:solidFill>
              <a:latin typeface="Calibri" pitchFamily="34" charset="0"/>
            </a:endParaRPr>
          </a:p>
          <a:p>
            <a:pPr marL="1588" indent="-1588" algn="ctr" defTabSz="258763">
              <a:lnSpc>
                <a:spcPct val="110000"/>
              </a:lnSpc>
              <a:spcBef>
                <a:spcPts val="200"/>
              </a:spcBef>
              <a:tabLst>
                <a:tab pos="180975" algn="l"/>
              </a:tabLst>
              <a:defRPr/>
            </a:pPr>
            <a:r>
              <a:rPr lang="cs-CZ" sz="1200" b="1" dirty="0">
                <a:solidFill>
                  <a:prstClr val="black"/>
                </a:solidFill>
                <a:latin typeface="Calibri" pitchFamily="34" charset="0"/>
              </a:rPr>
              <a:t>Zdroj: </a:t>
            </a:r>
            <a:r>
              <a:rPr lang="cs-CZ" sz="1200" b="1" dirty="0" err="1">
                <a:solidFill>
                  <a:prstClr val="black"/>
                </a:solidFill>
                <a:latin typeface="Calibri" pitchFamily="34" charset="0"/>
              </a:rPr>
              <a:t>NetMonitor</a:t>
            </a:r>
            <a:endParaRPr lang="cs-CZ" sz="1300" dirty="0">
              <a:solidFill>
                <a:prstClr val="black"/>
              </a:solidFill>
              <a:latin typeface="Calibri" pitchFamily="34" charset="0"/>
            </a:endParaRPr>
          </a:p>
        </p:txBody>
      </p:sp>
      <p:graphicFrame>
        <p:nvGraphicFramePr>
          <p:cNvPr id="9" name="Graf 8"/>
          <p:cNvGraphicFramePr>
            <a:graphicFrameLocks/>
          </p:cNvGraphicFramePr>
          <p:nvPr>
            <p:extLst>
              <p:ext uri="{D42A27DB-BD31-4B8C-83A1-F6EECF244321}">
                <p14:modId xmlns:p14="http://schemas.microsoft.com/office/powerpoint/2010/main" val="1678472717"/>
              </p:ext>
            </p:extLst>
          </p:nvPr>
        </p:nvGraphicFramePr>
        <p:xfrm>
          <a:off x="103188" y="1988841"/>
          <a:ext cx="8937625" cy="4461172"/>
        </p:xfrm>
        <a:graphic>
          <a:graphicData uri="http://schemas.openxmlformats.org/drawingml/2006/chart">
            <c:chart xmlns:c="http://schemas.openxmlformats.org/drawingml/2006/chart" xmlns:r="http://schemas.openxmlformats.org/officeDocument/2006/relationships" r:id="rId4"/>
          </a:graphicData>
        </a:graphic>
      </p:graphicFrame>
      <p:sp>
        <p:nvSpPr>
          <p:cNvPr id="11"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0"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98</a:t>
            </a:fld>
            <a:endParaRPr lang="cs-CZ" sz="1100" dirty="0">
              <a:solidFill>
                <a:srgbClr val="1A1F52"/>
              </a:solidFill>
              <a:cs typeface="Arial" charset="0"/>
            </a:endParaRPr>
          </a:p>
        </p:txBody>
      </p:sp>
      <p:sp>
        <p:nvSpPr>
          <p:cNvPr id="13" name="AutoShape 2">
            <a:extLst>
              <a:ext uri="{FF2B5EF4-FFF2-40B4-BE49-F238E27FC236}">
                <a16:creationId xmlns:a16="http://schemas.microsoft.com/office/drawing/2014/main" xmlns="" id="{965AEEEC-F768-4DB5-9849-C0EB05DA87BB}"/>
              </a:ext>
            </a:extLst>
          </p:cNvPr>
          <p:cNvSpPr>
            <a:spLocks noChangeArrowheads="1"/>
          </p:cNvSpPr>
          <p:nvPr/>
        </p:nvSpPr>
        <p:spPr bwMode="auto">
          <a:xfrm>
            <a:off x="103188" y="1340768"/>
            <a:ext cx="8937625" cy="467079"/>
          </a:xfrm>
          <a:prstGeom prst="roundRect">
            <a:avLst>
              <a:gd name="adj" fmla="val 9792"/>
            </a:avLst>
          </a:prstGeom>
          <a:noFill/>
          <a:ln>
            <a:noFill/>
          </a:ln>
          <a:extLst/>
        </p:spPr>
        <p:txBody>
          <a:bodyPr lIns="91431" tIns="45716" rIns="91431" bIns="45716"/>
          <a:lstStyle/>
          <a:p>
            <a:pPr marL="1588" indent="-1588" algn="ctr" defTabSz="271463">
              <a:spcBef>
                <a:spcPct val="20000"/>
              </a:spcBef>
              <a:spcAft>
                <a:spcPct val="20000"/>
              </a:spcAft>
              <a:tabLst>
                <a:tab pos="631825" algn="l"/>
              </a:tabLst>
              <a:defRPr/>
            </a:pPr>
            <a:r>
              <a:rPr lang="cs-CZ" sz="1600" b="1" cap="all" dirty="0">
                <a:solidFill>
                  <a:prstClr val="black"/>
                </a:solidFill>
                <a:latin typeface="Calibri" pitchFamily="34" charset="0"/>
              </a:rPr>
              <a:t>Průměrný počet unikátních uživatelů webových stránek za měsíc</a:t>
            </a:r>
            <a:endParaRPr lang="cs-CZ" sz="1600" b="1" cap="all" dirty="0">
              <a:solidFill>
                <a:srgbClr val="FF0000"/>
              </a:solidFill>
              <a:latin typeface="Calibri" pitchFamily="34" charset="0"/>
            </a:endParaRPr>
          </a:p>
        </p:txBody>
      </p:sp>
    </p:spTree>
    <p:extLst>
      <p:ext uri="{BB962C8B-B14F-4D97-AF65-F5344CB8AC3E}">
        <p14:creationId xmlns:p14="http://schemas.microsoft.com/office/powerpoint/2010/main" val="12126304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5" name="Obrázek 6"/>
          <p:cNvPicPr>
            <a:picLocks noChangeAspect="1"/>
          </p:cNvPicPr>
          <p:nvPr/>
        </p:nvPicPr>
        <p:blipFill>
          <a:blip r:embed="rId3"/>
          <a:srcRect/>
          <a:stretch>
            <a:fillRect/>
          </a:stretch>
        </p:blipFill>
        <p:spPr bwMode="auto">
          <a:xfrm>
            <a:off x="360363" y="6450013"/>
            <a:ext cx="8423275" cy="74612"/>
          </a:xfrm>
          <a:prstGeom prst="rect">
            <a:avLst/>
          </a:prstGeom>
          <a:noFill/>
          <a:ln w="9525">
            <a:noFill/>
            <a:miter lim="800000"/>
            <a:headEnd/>
            <a:tailEnd/>
          </a:ln>
        </p:spPr>
      </p:pic>
      <p:sp>
        <p:nvSpPr>
          <p:cNvPr id="22548" name="Zástupný symbol pro datum 7"/>
          <p:cNvSpPr txBox="1">
            <a:spLocks/>
          </p:cNvSpPr>
          <p:nvPr/>
        </p:nvSpPr>
        <p:spPr bwMode="auto">
          <a:xfrm>
            <a:off x="360363" y="6507163"/>
            <a:ext cx="899269" cy="306387"/>
          </a:xfrm>
          <a:prstGeom prst="rect">
            <a:avLst/>
          </a:prstGeom>
          <a:noFill/>
          <a:ln w="9525">
            <a:noFill/>
            <a:miter lim="800000"/>
            <a:headEnd/>
            <a:tailEnd/>
          </a:ln>
        </p:spPr>
        <p:txBody>
          <a:bodyPr lIns="0" anchor="b"/>
          <a:lstStyle/>
          <a:p>
            <a:r>
              <a:rPr lang="cs-CZ" sz="1200" dirty="0">
                <a:solidFill>
                  <a:srgbClr val="1A1F52"/>
                </a:solidFill>
                <a:latin typeface="Calibri"/>
                <a:cs typeface="Arial" charset="0"/>
              </a:rPr>
              <a:t>únor 2018</a:t>
            </a:r>
            <a:endParaRPr lang="cs-CZ" sz="1200" b="1" dirty="0">
              <a:solidFill>
                <a:srgbClr val="1A1F52"/>
              </a:solidFill>
              <a:latin typeface="Calibri"/>
              <a:cs typeface="Arial" charset="0"/>
            </a:endParaRPr>
          </a:p>
        </p:txBody>
      </p:sp>
      <p:sp>
        <p:nvSpPr>
          <p:cNvPr id="11" name="Zástupný symbol pro číslo snímku 2"/>
          <p:cNvSpPr>
            <a:spLocks noGrp="1"/>
          </p:cNvSpPr>
          <p:nvPr>
            <p:ph type="sldNum" sz="quarter" idx="12"/>
          </p:nvPr>
        </p:nvSpPr>
        <p:spPr>
          <a:xfrm>
            <a:off x="8853055" y="6555535"/>
            <a:ext cx="327457" cy="257841"/>
          </a:xfrm>
          <a:noFill/>
          <a:ln w="9525">
            <a:noFill/>
            <a:miter lim="800000"/>
            <a:headEnd/>
            <a:tailEnd/>
          </a:ln>
        </p:spPr>
        <p:txBody>
          <a:bodyPr lIns="0" anchor="ctr"/>
          <a:lstStyle/>
          <a:p>
            <a:pPr fontAlgn="base">
              <a:spcBef>
                <a:spcPct val="0"/>
              </a:spcBef>
              <a:spcAft>
                <a:spcPct val="0"/>
              </a:spcAft>
            </a:pPr>
            <a:fld id="{3A72E72D-F5F7-44E8-884D-F834706F38CC}" type="slidenum">
              <a:rPr lang="cs-CZ" sz="1100">
                <a:solidFill>
                  <a:srgbClr val="1A1F52"/>
                </a:solidFill>
                <a:cs typeface="Arial" charset="0"/>
              </a:rPr>
              <a:pPr fontAlgn="base">
                <a:spcBef>
                  <a:spcPct val="0"/>
                </a:spcBef>
                <a:spcAft>
                  <a:spcPct val="0"/>
                </a:spcAft>
              </a:pPr>
              <a:t>99</a:t>
            </a:fld>
            <a:endParaRPr lang="cs-CZ" sz="1100" dirty="0">
              <a:solidFill>
                <a:srgbClr val="1A1F52"/>
              </a:solidFill>
              <a:cs typeface="Arial" charset="0"/>
            </a:endParaRPr>
          </a:p>
        </p:txBody>
      </p:sp>
      <p:graphicFrame>
        <p:nvGraphicFramePr>
          <p:cNvPr id="15" name="Objekt 3"/>
          <p:cNvGraphicFramePr>
            <a:graphicFrameLocks/>
          </p:cNvGraphicFramePr>
          <p:nvPr>
            <p:extLst>
              <p:ext uri="{D42A27DB-BD31-4B8C-83A1-F6EECF244321}">
                <p14:modId xmlns:p14="http://schemas.microsoft.com/office/powerpoint/2010/main" val="3295259218"/>
              </p:ext>
            </p:extLst>
          </p:nvPr>
        </p:nvGraphicFramePr>
        <p:xfrm>
          <a:off x="288023" y="1807847"/>
          <a:ext cx="8604457" cy="4470245"/>
        </p:xfrm>
        <a:graphic>
          <a:graphicData uri="http://schemas.openxmlformats.org/drawingml/2006/chart">
            <c:chart xmlns:c="http://schemas.openxmlformats.org/drawingml/2006/chart" xmlns:r="http://schemas.openxmlformats.org/officeDocument/2006/relationships" r:id="rId4"/>
          </a:graphicData>
        </a:graphic>
      </p:graphicFrame>
      <p:sp>
        <p:nvSpPr>
          <p:cNvPr id="12" name="Zástupný symbol pro datum 7"/>
          <p:cNvSpPr txBox="1">
            <a:spLocks/>
          </p:cNvSpPr>
          <p:nvPr/>
        </p:nvSpPr>
        <p:spPr bwMode="auto">
          <a:xfrm>
            <a:off x="1" y="44624"/>
            <a:ext cx="9144000" cy="533400"/>
          </a:xfrm>
          <a:prstGeom prst="rect">
            <a:avLst/>
          </a:prstGeom>
          <a:noFill/>
          <a:ln w="9525">
            <a:noFill/>
            <a:miter lim="800000"/>
            <a:headEnd/>
            <a:tailEnd/>
          </a:ln>
        </p:spPr>
        <p:txBody>
          <a:bodyPr lIns="0" tIns="0" rIns="0" bIns="0" anchor="ctr" anchorCtr="0"/>
          <a:lstStyle>
            <a:defPPr>
              <a:defRPr lang="cs-CZ"/>
            </a:defPPr>
            <a:lvl1pPr>
              <a:lnSpc>
                <a:spcPts val="2800"/>
              </a:lnSpc>
              <a:defRPr sz="2000" b="1">
                <a:solidFill>
                  <a:srgbClr val="1A1F52"/>
                </a:solidFill>
                <a:latin typeface="Verdana" pitchFamily="34" charset="0"/>
                <a:cs typeface="Arial" charset="0"/>
              </a:defRPr>
            </a:lvl1pPr>
          </a:lstStyle>
          <a:p>
            <a:pPr algn="ctr"/>
            <a:r>
              <a:rPr lang="cs-CZ" sz="2800" dirty="0">
                <a:latin typeface="Calibri"/>
              </a:rPr>
              <a:t>B. PLNĚNÍ OBECNÝCH CÍLŮ</a:t>
            </a:r>
          </a:p>
        </p:txBody>
      </p:sp>
      <p:sp>
        <p:nvSpPr>
          <p:cNvPr id="14" name="AutoShape 2"/>
          <p:cNvSpPr>
            <a:spLocks noChangeArrowheads="1"/>
          </p:cNvSpPr>
          <p:nvPr/>
        </p:nvSpPr>
        <p:spPr bwMode="auto">
          <a:xfrm>
            <a:off x="103188" y="548680"/>
            <a:ext cx="8937625" cy="720080"/>
          </a:xfrm>
          <a:prstGeom prst="roundRect">
            <a:avLst>
              <a:gd name="adj" fmla="val 9792"/>
            </a:avLst>
          </a:prstGeom>
          <a:noFill/>
          <a:ln>
            <a:noFill/>
          </a:ln>
          <a:extLst/>
        </p:spPr>
        <p:txBody>
          <a:bodyPr lIns="91431" tIns="45716" rIns="91431" bIns="45716"/>
          <a:lstStyle/>
          <a:p>
            <a:pPr marL="1588" indent="-1588" algn="ctr" defTabSz="271463">
              <a:spcBef>
                <a:spcPts val="200"/>
              </a:spcBef>
              <a:spcAft>
                <a:spcPct val="20000"/>
              </a:spcAft>
              <a:tabLst>
                <a:tab pos="631825" algn="l"/>
              </a:tabLst>
              <a:defRPr/>
            </a:pPr>
            <a:r>
              <a:rPr lang="pt-BR" sz="2100" b="1" dirty="0">
                <a:solidFill>
                  <a:prstClr val="black"/>
                </a:solidFill>
                <a:latin typeface="Calibri"/>
              </a:rPr>
              <a:t>OBECNÝ CÍL 5 – </a:t>
            </a:r>
            <a:r>
              <a:rPr lang="cs-CZ" sz="2100" b="1" dirty="0">
                <a:solidFill>
                  <a:prstClr val="black"/>
                </a:solidFill>
                <a:latin typeface="Calibri" pitchFamily="34" charset="0"/>
              </a:rPr>
              <a:t>Podpora nových médií a technologií</a:t>
            </a:r>
            <a:endParaRPr lang="cs-CZ" sz="2100" b="1" dirty="0">
              <a:solidFill>
                <a:prstClr val="black"/>
              </a:solidFill>
              <a:latin typeface="Calibri"/>
            </a:endParaRPr>
          </a:p>
          <a:p>
            <a:pPr marL="1588" indent="-1588" algn="ctr" defTabSz="271463">
              <a:spcBef>
                <a:spcPts val="200"/>
              </a:spcBef>
              <a:spcAft>
                <a:spcPct val="20000"/>
              </a:spcAft>
              <a:tabLst>
                <a:tab pos="631825" algn="l"/>
              </a:tabLst>
              <a:defRPr/>
            </a:pPr>
            <a:endParaRPr lang="cs-CZ" sz="100" dirty="0">
              <a:solidFill>
                <a:prstClr val="black"/>
              </a:solidFill>
              <a:latin typeface="Calibri"/>
            </a:endParaRPr>
          </a:p>
          <a:p>
            <a:pPr marL="1588" indent="-1588" algn="ctr" defTabSz="258763">
              <a:lnSpc>
                <a:spcPct val="110000"/>
              </a:lnSpc>
              <a:spcBef>
                <a:spcPts val="200"/>
              </a:spcBef>
              <a:tabLst>
                <a:tab pos="180975" algn="l"/>
              </a:tabLst>
              <a:defRPr/>
            </a:pPr>
            <a:r>
              <a:rPr lang="cs-CZ" sz="1200" b="1" dirty="0">
                <a:solidFill>
                  <a:prstClr val="black"/>
                </a:solidFill>
                <a:latin typeface="Calibri"/>
              </a:rPr>
              <a:t>Zdroj: ČT – Nová média</a:t>
            </a:r>
            <a:endParaRPr lang="cs-CZ" sz="1300" dirty="0">
              <a:solidFill>
                <a:prstClr val="black"/>
              </a:solidFill>
              <a:latin typeface="Calibri"/>
            </a:endParaRPr>
          </a:p>
        </p:txBody>
      </p:sp>
      <p:sp>
        <p:nvSpPr>
          <p:cNvPr id="16" name="AutoShape 2"/>
          <p:cNvSpPr>
            <a:spLocks noChangeArrowheads="1"/>
          </p:cNvSpPr>
          <p:nvPr/>
        </p:nvSpPr>
        <p:spPr bwMode="auto">
          <a:xfrm>
            <a:off x="103188" y="1340768"/>
            <a:ext cx="8937625" cy="467079"/>
          </a:xfrm>
          <a:prstGeom prst="roundRect">
            <a:avLst>
              <a:gd name="adj" fmla="val 9792"/>
            </a:avLst>
          </a:prstGeom>
          <a:noFill/>
          <a:ln>
            <a:noFill/>
          </a:ln>
          <a:extLst/>
        </p:spPr>
        <p:txBody>
          <a:bodyPr lIns="91431" tIns="45716" rIns="91431" bIns="45716"/>
          <a:lstStyle/>
          <a:p>
            <a:pPr marL="1588" indent="-1588" algn="ctr" defTabSz="271463">
              <a:spcBef>
                <a:spcPts val="0"/>
              </a:spcBef>
              <a:spcAft>
                <a:spcPts val="0"/>
              </a:spcAft>
              <a:tabLst>
                <a:tab pos="631825" algn="l"/>
              </a:tabLst>
              <a:defRPr/>
            </a:pPr>
            <a:r>
              <a:rPr lang="cs-CZ" sz="1600" b="1" cap="all" dirty="0">
                <a:solidFill>
                  <a:prstClr val="black"/>
                </a:solidFill>
                <a:latin typeface="Calibri" pitchFamily="34" charset="0"/>
              </a:rPr>
              <a:t>vývoj počtu instalovaných aplikací v mobilních zařízení se systémem android</a:t>
            </a:r>
          </a:p>
          <a:p>
            <a:pPr marL="1588" indent="-1588" algn="ctr" defTabSz="271463">
              <a:spcBef>
                <a:spcPct val="20000"/>
              </a:spcBef>
              <a:spcAft>
                <a:spcPct val="20000"/>
              </a:spcAft>
              <a:tabLst>
                <a:tab pos="631825" algn="l"/>
              </a:tabLst>
              <a:defRPr/>
            </a:pPr>
            <a:endParaRPr lang="cs-CZ" sz="1600" b="1" cap="all" dirty="0">
              <a:solidFill>
                <a:prstClr val="black"/>
              </a:solidFill>
              <a:latin typeface="Calibri" pitchFamily="34" charset="0"/>
            </a:endParaRPr>
          </a:p>
        </p:txBody>
      </p:sp>
    </p:spTree>
    <p:extLst>
      <p:ext uri="{BB962C8B-B14F-4D97-AF65-F5344CB8AC3E}">
        <p14:creationId xmlns:p14="http://schemas.microsoft.com/office/powerpoint/2010/main" val="70388074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50514</TotalTime>
  <Words>13359</Words>
  <Application>Microsoft Office PowerPoint</Application>
  <PresentationFormat>Předvádění na obrazovce (4:3)</PresentationFormat>
  <Paragraphs>2650</Paragraphs>
  <Slides>124</Slides>
  <Notes>124</Notes>
  <HiddenSlides>0</HiddenSlides>
  <MMClips>0</MMClips>
  <ScaleCrop>false</ScaleCrop>
  <HeadingPairs>
    <vt:vector size="4" baseType="variant">
      <vt:variant>
        <vt:lpstr>Motiv</vt:lpstr>
      </vt:variant>
      <vt:variant>
        <vt:i4>2</vt:i4>
      </vt:variant>
      <vt:variant>
        <vt:lpstr>Nadpisy snímků</vt:lpstr>
      </vt:variant>
      <vt:variant>
        <vt:i4>124</vt:i4>
      </vt:variant>
    </vt:vector>
  </HeadingPairs>
  <TitlesOfParts>
    <vt:vector size="126" baseType="lpstr">
      <vt:lpstr>Motiv systému Office</vt:lpstr>
      <vt:lpstr>2_Motiv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Uspokojování cílových skupin</dc:title>
  <dc:creator>Martin Převrátil</dc:creator>
  <cp:lastModifiedBy>Kubíček Jiří</cp:lastModifiedBy>
  <cp:revision>3103</cp:revision>
  <cp:lastPrinted>2018-01-26T16:00:06Z</cp:lastPrinted>
  <dcterms:created xsi:type="dcterms:W3CDTF">2012-01-05T13:02:36Z</dcterms:created>
  <dcterms:modified xsi:type="dcterms:W3CDTF">2018-02-23T15:52:14Z</dcterms:modified>
</cp:coreProperties>
</file>